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0" r:id="rId2"/>
    <p:sldId id="257" r:id="rId3"/>
    <p:sldId id="270" r:id="rId4"/>
    <p:sldId id="267" r:id="rId5"/>
    <p:sldId id="266" r:id="rId6"/>
    <p:sldId id="272" r:id="rId7"/>
    <p:sldId id="275" r:id="rId8"/>
    <p:sldId id="259" r:id="rId9"/>
    <p:sldId id="263" r:id="rId10"/>
    <p:sldId id="277" r:id="rId11"/>
    <p:sldId id="279" r:id="rId12"/>
    <p:sldId id="271" r:id="rId13"/>
    <p:sldId id="281"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5" d="100"/>
          <a:sy n="75" d="100"/>
        </p:scale>
        <p:origin x="540"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FB8F24F1-4F2C-481F-AE40-15A3312B03AC}" type="datetimeFigureOut">
              <a:rPr lang="en-GB" smtClean="0"/>
              <a:t>22/06/2024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4E7E9C0-A470-451F-8163-371A2650ECE8}" type="slidenum">
              <a:rPr lang="en-GB" smtClean="0"/>
              <a:t>‹#›</a:t>
            </a:fld>
            <a:endParaRPr lang="en-GB"/>
          </a:p>
        </p:txBody>
      </p:sp>
    </p:spTree>
    <p:extLst>
      <p:ext uri="{BB962C8B-B14F-4D97-AF65-F5344CB8AC3E}">
        <p14:creationId xmlns:p14="http://schemas.microsoft.com/office/powerpoint/2010/main" val="12065711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B8F24F1-4F2C-481F-AE40-15A3312B03AC}" type="datetimeFigureOut">
              <a:rPr lang="en-GB" smtClean="0"/>
              <a:t>22/06/2024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4E7E9C0-A470-451F-8163-371A2650ECE8}" type="slidenum">
              <a:rPr lang="en-GB" smtClean="0"/>
              <a:t>‹#›</a:t>
            </a:fld>
            <a:endParaRPr lang="en-GB"/>
          </a:p>
        </p:txBody>
      </p:sp>
    </p:spTree>
    <p:extLst>
      <p:ext uri="{BB962C8B-B14F-4D97-AF65-F5344CB8AC3E}">
        <p14:creationId xmlns:p14="http://schemas.microsoft.com/office/powerpoint/2010/main" val="40727127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B8F24F1-4F2C-481F-AE40-15A3312B03AC}" type="datetimeFigureOut">
              <a:rPr lang="en-GB" smtClean="0"/>
              <a:t>22/06/2024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4E7E9C0-A470-451F-8163-371A2650ECE8}" type="slidenum">
              <a:rPr lang="en-GB" smtClean="0"/>
              <a:t>‹#›</a:t>
            </a:fld>
            <a:endParaRPr lang="en-GB"/>
          </a:p>
        </p:txBody>
      </p:sp>
    </p:spTree>
    <p:extLst>
      <p:ext uri="{BB962C8B-B14F-4D97-AF65-F5344CB8AC3E}">
        <p14:creationId xmlns:p14="http://schemas.microsoft.com/office/powerpoint/2010/main" val="41277681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B8F24F1-4F2C-481F-AE40-15A3312B03AC}" type="datetimeFigureOut">
              <a:rPr lang="en-GB" smtClean="0"/>
              <a:t>22/06/2024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4E7E9C0-A470-451F-8163-371A2650ECE8}" type="slidenum">
              <a:rPr lang="en-GB" smtClean="0"/>
              <a:t>‹#›</a:t>
            </a:fld>
            <a:endParaRPr lang="en-GB"/>
          </a:p>
        </p:txBody>
      </p:sp>
    </p:spTree>
    <p:extLst>
      <p:ext uri="{BB962C8B-B14F-4D97-AF65-F5344CB8AC3E}">
        <p14:creationId xmlns:p14="http://schemas.microsoft.com/office/powerpoint/2010/main" val="14665496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B8F24F1-4F2C-481F-AE40-15A3312B03AC}" type="datetimeFigureOut">
              <a:rPr lang="en-GB" smtClean="0"/>
              <a:t>22/06/2024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4E7E9C0-A470-451F-8163-371A2650ECE8}" type="slidenum">
              <a:rPr lang="en-GB" smtClean="0"/>
              <a:t>‹#›</a:t>
            </a:fld>
            <a:endParaRPr lang="en-GB"/>
          </a:p>
        </p:txBody>
      </p:sp>
    </p:spTree>
    <p:extLst>
      <p:ext uri="{BB962C8B-B14F-4D97-AF65-F5344CB8AC3E}">
        <p14:creationId xmlns:p14="http://schemas.microsoft.com/office/powerpoint/2010/main" val="15847103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FB8F24F1-4F2C-481F-AE40-15A3312B03AC}" type="datetimeFigureOut">
              <a:rPr lang="en-GB" smtClean="0"/>
              <a:t>22/06/2024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4E7E9C0-A470-451F-8163-371A2650ECE8}" type="slidenum">
              <a:rPr lang="en-GB" smtClean="0"/>
              <a:t>‹#›</a:t>
            </a:fld>
            <a:endParaRPr lang="en-GB"/>
          </a:p>
        </p:txBody>
      </p:sp>
    </p:spTree>
    <p:extLst>
      <p:ext uri="{BB962C8B-B14F-4D97-AF65-F5344CB8AC3E}">
        <p14:creationId xmlns:p14="http://schemas.microsoft.com/office/powerpoint/2010/main" val="121096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FB8F24F1-4F2C-481F-AE40-15A3312B03AC}" type="datetimeFigureOut">
              <a:rPr lang="en-GB" smtClean="0"/>
              <a:t>22/06/2024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4E7E9C0-A470-451F-8163-371A2650ECE8}" type="slidenum">
              <a:rPr lang="en-GB" smtClean="0"/>
              <a:t>‹#›</a:t>
            </a:fld>
            <a:endParaRPr lang="en-GB"/>
          </a:p>
        </p:txBody>
      </p:sp>
    </p:spTree>
    <p:extLst>
      <p:ext uri="{BB962C8B-B14F-4D97-AF65-F5344CB8AC3E}">
        <p14:creationId xmlns:p14="http://schemas.microsoft.com/office/powerpoint/2010/main" val="6379548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FB8F24F1-4F2C-481F-AE40-15A3312B03AC}" type="datetimeFigureOut">
              <a:rPr lang="en-GB" smtClean="0"/>
              <a:t>22/06/2024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4E7E9C0-A470-451F-8163-371A2650ECE8}" type="slidenum">
              <a:rPr lang="en-GB" smtClean="0"/>
              <a:t>‹#›</a:t>
            </a:fld>
            <a:endParaRPr lang="en-GB"/>
          </a:p>
        </p:txBody>
      </p:sp>
    </p:spTree>
    <p:extLst>
      <p:ext uri="{BB962C8B-B14F-4D97-AF65-F5344CB8AC3E}">
        <p14:creationId xmlns:p14="http://schemas.microsoft.com/office/powerpoint/2010/main" val="894019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8F24F1-4F2C-481F-AE40-15A3312B03AC}" type="datetimeFigureOut">
              <a:rPr lang="en-GB" smtClean="0"/>
              <a:t>22/06/2024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4E7E9C0-A470-451F-8163-371A2650ECE8}" type="slidenum">
              <a:rPr lang="en-GB" smtClean="0"/>
              <a:t>‹#›</a:t>
            </a:fld>
            <a:endParaRPr lang="en-GB"/>
          </a:p>
        </p:txBody>
      </p:sp>
    </p:spTree>
    <p:extLst>
      <p:ext uri="{BB962C8B-B14F-4D97-AF65-F5344CB8AC3E}">
        <p14:creationId xmlns:p14="http://schemas.microsoft.com/office/powerpoint/2010/main" val="28753226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B8F24F1-4F2C-481F-AE40-15A3312B03AC}" type="datetimeFigureOut">
              <a:rPr lang="en-GB" smtClean="0"/>
              <a:t>22/06/2024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4E7E9C0-A470-451F-8163-371A2650ECE8}" type="slidenum">
              <a:rPr lang="en-GB" smtClean="0"/>
              <a:t>‹#›</a:t>
            </a:fld>
            <a:endParaRPr lang="en-GB"/>
          </a:p>
        </p:txBody>
      </p:sp>
    </p:spTree>
    <p:extLst>
      <p:ext uri="{BB962C8B-B14F-4D97-AF65-F5344CB8AC3E}">
        <p14:creationId xmlns:p14="http://schemas.microsoft.com/office/powerpoint/2010/main" val="36094998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B8F24F1-4F2C-481F-AE40-15A3312B03AC}" type="datetimeFigureOut">
              <a:rPr lang="en-GB" smtClean="0"/>
              <a:t>22/06/2024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4E7E9C0-A470-451F-8163-371A2650ECE8}" type="slidenum">
              <a:rPr lang="en-GB" smtClean="0"/>
              <a:t>‹#›</a:t>
            </a:fld>
            <a:endParaRPr lang="en-GB"/>
          </a:p>
        </p:txBody>
      </p:sp>
    </p:spTree>
    <p:extLst>
      <p:ext uri="{BB962C8B-B14F-4D97-AF65-F5344CB8AC3E}">
        <p14:creationId xmlns:p14="http://schemas.microsoft.com/office/powerpoint/2010/main" val="455694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8F24F1-4F2C-481F-AE40-15A3312B03AC}" type="datetimeFigureOut">
              <a:rPr lang="en-GB" smtClean="0"/>
              <a:t>22/06/2024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E7E9C0-A470-451F-8163-371A2650ECE8}" type="slidenum">
              <a:rPr lang="en-GB" smtClean="0"/>
              <a:t>‹#›</a:t>
            </a:fld>
            <a:endParaRPr lang="en-GB"/>
          </a:p>
        </p:txBody>
      </p:sp>
    </p:spTree>
    <p:extLst>
      <p:ext uri="{BB962C8B-B14F-4D97-AF65-F5344CB8AC3E}">
        <p14:creationId xmlns:p14="http://schemas.microsoft.com/office/powerpoint/2010/main" val="13059788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32471"/>
            <a:ext cx="10515600" cy="1325563"/>
          </a:xfrm>
        </p:spPr>
        <p:txBody>
          <a:bodyPr>
            <a:noAutofit/>
          </a:bodyPr>
          <a:lstStyle/>
          <a:p>
            <a:pPr algn="ctr"/>
            <a:r>
              <a:rPr lang="en-GB" sz="8800" dirty="0" smtClean="0"/>
              <a:t>The Story of Barnham’s Brilliant Bespoke Timeline!</a:t>
            </a:r>
            <a:endParaRPr lang="en-GB" sz="8800" dirty="0"/>
          </a:p>
        </p:txBody>
      </p:sp>
      <p:sp>
        <p:nvSpPr>
          <p:cNvPr id="3" name="Content Placeholder 2"/>
          <p:cNvSpPr>
            <a:spLocks noGrp="1"/>
          </p:cNvSpPr>
          <p:nvPr>
            <p:ph idx="1"/>
          </p:nvPr>
        </p:nvSpPr>
        <p:spPr>
          <a:xfrm>
            <a:off x="505691" y="7065818"/>
            <a:ext cx="10515600" cy="4351338"/>
          </a:xfrm>
        </p:spPr>
        <p:txBody>
          <a:bodyPr/>
          <a:lstStyle/>
          <a:p>
            <a:endParaRPr lang="en-GB" dirty="0"/>
          </a:p>
        </p:txBody>
      </p:sp>
    </p:spTree>
    <p:extLst>
      <p:ext uri="{BB962C8B-B14F-4D97-AF65-F5344CB8AC3E}">
        <p14:creationId xmlns:p14="http://schemas.microsoft.com/office/powerpoint/2010/main" val="38178714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5018" y="4404807"/>
            <a:ext cx="10515600" cy="1325563"/>
          </a:xfrm>
        </p:spPr>
        <p:txBody>
          <a:bodyPr>
            <a:normAutofit fontScale="90000"/>
          </a:bodyPr>
          <a:lstStyle/>
          <a:p>
            <a:r>
              <a:rPr lang="en-GB" dirty="0" smtClean="0"/>
              <a:t>Local events and historical figures have been on a blue background, national on a green and international on a yellow background to help children to see the events in context and to make links between and across periods.</a:t>
            </a:r>
            <a:endParaRPr lang="en-GB" dirty="0"/>
          </a:p>
        </p:txBody>
      </p:sp>
      <p:pic>
        <p:nvPicPr>
          <p:cNvPr id="4" name="Picture 3"/>
          <p:cNvPicPr>
            <a:picLocks noChangeAspect="1"/>
          </p:cNvPicPr>
          <p:nvPr/>
        </p:nvPicPr>
        <p:blipFill>
          <a:blip r:embed="rId2"/>
          <a:stretch>
            <a:fillRect/>
          </a:stretch>
        </p:blipFill>
        <p:spPr>
          <a:xfrm>
            <a:off x="0" y="0"/>
            <a:ext cx="12217319" cy="3311236"/>
          </a:xfrm>
          <a:prstGeom prst="rect">
            <a:avLst/>
          </a:prstGeom>
        </p:spPr>
      </p:pic>
    </p:spTree>
    <p:extLst>
      <p:ext uri="{BB962C8B-B14F-4D97-AF65-F5344CB8AC3E}">
        <p14:creationId xmlns:p14="http://schemas.microsoft.com/office/powerpoint/2010/main" val="31582552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750" y="-142589"/>
            <a:ext cx="10515600" cy="1325563"/>
          </a:xfrm>
        </p:spPr>
        <p:txBody>
          <a:bodyPr/>
          <a:lstStyle/>
          <a:p>
            <a:r>
              <a:rPr lang="en-GB" dirty="0" smtClean="0"/>
              <a:t>Promoting and celebrating diversity</a:t>
            </a:r>
            <a:endParaRPr lang="en-GB" dirty="0"/>
          </a:p>
        </p:txBody>
      </p:sp>
      <p:sp>
        <p:nvSpPr>
          <p:cNvPr id="3" name="Content Placeholder 2"/>
          <p:cNvSpPr>
            <a:spLocks noGrp="1"/>
          </p:cNvSpPr>
          <p:nvPr>
            <p:ph idx="1"/>
          </p:nvPr>
        </p:nvSpPr>
        <p:spPr/>
        <p:txBody>
          <a:bodyPr/>
          <a:lstStyle/>
          <a:p>
            <a:endParaRPr lang="en-GB" dirty="0"/>
          </a:p>
        </p:txBody>
      </p:sp>
      <p:pic>
        <p:nvPicPr>
          <p:cNvPr id="4" name="Picture 3"/>
          <p:cNvPicPr>
            <a:picLocks noChangeAspect="1"/>
          </p:cNvPicPr>
          <p:nvPr/>
        </p:nvPicPr>
        <p:blipFill>
          <a:blip r:embed="rId2"/>
          <a:stretch>
            <a:fillRect/>
          </a:stretch>
        </p:blipFill>
        <p:spPr>
          <a:xfrm>
            <a:off x="-5694" y="1690688"/>
            <a:ext cx="3701841" cy="4101379"/>
          </a:xfrm>
          <a:prstGeom prst="rect">
            <a:avLst/>
          </a:prstGeom>
        </p:spPr>
      </p:pic>
      <p:pic>
        <p:nvPicPr>
          <p:cNvPr id="5" name="Picture 4"/>
          <p:cNvPicPr>
            <a:picLocks noChangeAspect="1"/>
          </p:cNvPicPr>
          <p:nvPr/>
        </p:nvPicPr>
        <p:blipFill>
          <a:blip r:embed="rId3"/>
          <a:stretch>
            <a:fillRect/>
          </a:stretch>
        </p:blipFill>
        <p:spPr>
          <a:xfrm>
            <a:off x="9436053" y="2740022"/>
            <a:ext cx="2747974" cy="4117978"/>
          </a:xfrm>
          <a:prstGeom prst="rect">
            <a:avLst/>
          </a:prstGeom>
        </p:spPr>
      </p:pic>
      <p:pic>
        <p:nvPicPr>
          <p:cNvPr id="6" name="Picture 5"/>
          <p:cNvPicPr>
            <a:picLocks noChangeAspect="1"/>
          </p:cNvPicPr>
          <p:nvPr/>
        </p:nvPicPr>
        <p:blipFill>
          <a:blip r:embed="rId4"/>
          <a:stretch>
            <a:fillRect/>
          </a:stretch>
        </p:blipFill>
        <p:spPr>
          <a:xfrm>
            <a:off x="5383001" y="986488"/>
            <a:ext cx="4529900" cy="3553979"/>
          </a:xfrm>
          <a:prstGeom prst="rect">
            <a:avLst/>
          </a:prstGeom>
        </p:spPr>
      </p:pic>
      <p:pic>
        <p:nvPicPr>
          <p:cNvPr id="7" name="Picture 6"/>
          <p:cNvPicPr>
            <a:picLocks noChangeAspect="1"/>
          </p:cNvPicPr>
          <p:nvPr/>
        </p:nvPicPr>
        <p:blipFill>
          <a:blip r:embed="rId5"/>
          <a:stretch>
            <a:fillRect/>
          </a:stretch>
        </p:blipFill>
        <p:spPr>
          <a:xfrm>
            <a:off x="3391824" y="2922009"/>
            <a:ext cx="3553547" cy="3935991"/>
          </a:xfrm>
          <a:prstGeom prst="rect">
            <a:avLst/>
          </a:prstGeom>
        </p:spPr>
      </p:pic>
    </p:spTree>
    <p:extLst>
      <p:ext uri="{BB962C8B-B14F-4D97-AF65-F5344CB8AC3E}">
        <p14:creationId xmlns:p14="http://schemas.microsoft.com/office/powerpoint/2010/main" val="17053567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1489" y="1024371"/>
            <a:ext cx="12192000" cy="1325563"/>
          </a:xfrm>
        </p:spPr>
        <p:txBody>
          <a:bodyPr/>
          <a:lstStyle/>
          <a:p>
            <a:r>
              <a:rPr lang="en-GB" dirty="0" smtClean="0">
                <a:solidFill>
                  <a:srgbClr val="FFFF00"/>
                </a:solidFill>
              </a:rPr>
              <a:t>The end result . . . Barnham’s brilliant, bespoke timeline!</a:t>
            </a:r>
            <a:endParaRPr lang="en-GB" dirty="0">
              <a:solidFill>
                <a:srgbClr val="FFFF00"/>
              </a:solidFill>
            </a:endParaRPr>
          </a:p>
        </p:txBody>
      </p:sp>
      <p:sp>
        <p:nvSpPr>
          <p:cNvPr id="3" name="Content Placeholder 2"/>
          <p:cNvSpPr>
            <a:spLocks noGrp="1"/>
          </p:cNvSpPr>
          <p:nvPr>
            <p:ph idx="1"/>
          </p:nvPr>
        </p:nvSpPr>
        <p:spPr/>
        <p:txBody>
          <a:bodyPr/>
          <a:lstStyle/>
          <a:p>
            <a:endParaRPr lang="en-GB"/>
          </a:p>
        </p:txBody>
      </p:sp>
      <p:pic>
        <p:nvPicPr>
          <p:cNvPr id="5" name="Picture 4"/>
          <p:cNvPicPr>
            <a:picLocks noChangeAspect="1"/>
          </p:cNvPicPr>
          <p:nvPr/>
        </p:nvPicPr>
        <p:blipFill>
          <a:blip r:embed="rId2"/>
          <a:stretch>
            <a:fillRect/>
          </a:stretch>
        </p:blipFill>
        <p:spPr>
          <a:xfrm>
            <a:off x="0" y="0"/>
            <a:ext cx="12204284" cy="7994073"/>
          </a:xfrm>
          <a:prstGeom prst="rect">
            <a:avLst/>
          </a:prstGeom>
        </p:spPr>
      </p:pic>
    </p:spTree>
    <p:extLst>
      <p:ext uri="{BB962C8B-B14F-4D97-AF65-F5344CB8AC3E}">
        <p14:creationId xmlns:p14="http://schemas.microsoft.com/office/powerpoint/2010/main" val="14584245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
        <p:nvSpPr>
          <p:cNvPr id="4" name="Rectangle 3"/>
          <p:cNvSpPr/>
          <p:nvPr/>
        </p:nvSpPr>
        <p:spPr>
          <a:xfrm>
            <a:off x="52251" y="129818"/>
            <a:ext cx="12087497" cy="6650539"/>
          </a:xfrm>
          <a:prstGeom prst="rect">
            <a:avLst/>
          </a:prstGeom>
        </p:spPr>
        <p:txBody>
          <a:bodyPr wrap="square">
            <a:spAutoFit/>
          </a:bodyPr>
          <a:lstStyle/>
          <a:p>
            <a:pPr algn="ctr">
              <a:lnSpc>
                <a:spcPct val="107000"/>
              </a:lnSpc>
              <a:spcAft>
                <a:spcPts val="800"/>
              </a:spcAft>
            </a:pPr>
            <a:r>
              <a:rPr lang="en-GB" sz="1400" b="1" u="sng" dirty="0">
                <a:latin typeface="Calibri" panose="020F0502020204030204" pitchFamily="34" charset="0"/>
                <a:ea typeface="Calibri" panose="020F0502020204030204" pitchFamily="34" charset="0"/>
                <a:cs typeface="Times New Roman" panose="02020603050405020304" pitchFamily="18" charset="0"/>
              </a:rPr>
              <a:t>Barnham’s History Timeline</a:t>
            </a:r>
            <a:endParaRPr lang="en-GB"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400" b="1" dirty="0">
                <a:latin typeface="Calibri" panose="020F0502020204030204" pitchFamily="34" charset="0"/>
                <a:ea typeface="Calibri" panose="020F0502020204030204" pitchFamily="34" charset="0"/>
                <a:cs typeface="Times New Roman" panose="02020603050405020304" pitchFamily="18" charset="0"/>
              </a:rPr>
              <a:t> </a:t>
            </a:r>
            <a:r>
              <a:rPr lang="en-GB" sz="1400" dirty="0" smtClean="0">
                <a:latin typeface="Calibri" panose="020F0502020204030204" pitchFamily="34" charset="0"/>
                <a:ea typeface="Calibri" panose="020F0502020204030204" pitchFamily="34" charset="0"/>
                <a:cs typeface="Times New Roman" panose="02020603050405020304" pitchFamily="18" charset="0"/>
              </a:rPr>
              <a:t>We </a:t>
            </a:r>
            <a:r>
              <a:rPr lang="en-GB" sz="1400" dirty="0">
                <a:latin typeface="Calibri" panose="020F0502020204030204" pitchFamily="34" charset="0"/>
                <a:ea typeface="Calibri" panose="020F0502020204030204" pitchFamily="34" charset="0"/>
                <a:cs typeface="Times New Roman" panose="02020603050405020304" pitchFamily="18" charset="0"/>
              </a:rPr>
              <a:t>were very excited to return to school after the Easter break to find our stunning timeline completed, varnished and stretching the length of the Year 5 wall between the school hall and the playing field.</a:t>
            </a:r>
          </a:p>
          <a:p>
            <a:pPr>
              <a:lnSpc>
                <a:spcPct val="107000"/>
              </a:lnSpc>
              <a:spcAft>
                <a:spcPts val="800"/>
              </a:spcAft>
            </a:pPr>
            <a:r>
              <a:rPr lang="en-GB" sz="1400" dirty="0">
                <a:latin typeface="Calibri" panose="020F0502020204030204" pitchFamily="34" charset="0"/>
                <a:ea typeface="Calibri" panose="020F0502020204030204" pitchFamily="34" charset="0"/>
                <a:cs typeface="Times New Roman" panose="02020603050405020304" pitchFamily="18" charset="0"/>
              </a:rPr>
              <a:t>Work began September when plans were finalised in meetings with advisor Kate Argyle, from Historic England, and professional artist, Nicola </a:t>
            </a:r>
            <a:r>
              <a:rPr lang="en-GB" sz="1400" dirty="0" err="1">
                <a:latin typeface="Calibri" panose="020F0502020204030204" pitchFamily="34" charset="0"/>
                <a:ea typeface="Calibri" panose="020F0502020204030204" pitchFamily="34" charset="0"/>
                <a:cs typeface="Times New Roman" panose="02020603050405020304" pitchFamily="18" charset="0"/>
              </a:rPr>
              <a:t>Marray</a:t>
            </a:r>
            <a:r>
              <a:rPr lang="en-GB" sz="1400" dirty="0">
                <a:latin typeface="Calibri" panose="020F0502020204030204" pitchFamily="34" charset="0"/>
                <a:ea typeface="Calibri" panose="020F0502020204030204" pitchFamily="34" charset="0"/>
                <a:cs typeface="Times New Roman" panose="02020603050405020304" pitchFamily="18" charset="0"/>
              </a:rPr>
              <a:t>-Woods.  The aim was to involve the whole school community to create a valuable learning resource which would also serve to promote and celebrate the children’s love of both history and art by using their drawings to create a 10 metre long timeline featuring key historical figures, major events and significant achievements from prehistoric times to the present day. </a:t>
            </a:r>
          </a:p>
          <a:p>
            <a:pPr>
              <a:lnSpc>
                <a:spcPct val="107000"/>
              </a:lnSpc>
              <a:spcAft>
                <a:spcPts val="800"/>
              </a:spcAft>
            </a:pPr>
            <a:r>
              <a:rPr lang="en-GB" sz="1400" dirty="0">
                <a:latin typeface="Calibri" panose="020F0502020204030204" pitchFamily="34" charset="0"/>
                <a:ea typeface="Calibri" panose="020F0502020204030204" pitchFamily="34" charset="0"/>
                <a:cs typeface="Times New Roman" panose="02020603050405020304" pitchFamily="18" charset="0"/>
              </a:rPr>
              <a:t>The ambitious project was launched by Nicola in a school assembly.  We were all fascinated to be hear about the design process and to learn about the art techniques and materials that she would be using. The children were inspired further when Nicola visited each class for a question and answer session on her life as an artist and were delighted to be given the opportunity to see her amazing sketch books.</a:t>
            </a:r>
          </a:p>
          <a:p>
            <a:pPr>
              <a:lnSpc>
                <a:spcPct val="107000"/>
              </a:lnSpc>
              <a:spcAft>
                <a:spcPts val="800"/>
              </a:spcAft>
            </a:pPr>
            <a:r>
              <a:rPr lang="en-US" sz="1400" dirty="0">
                <a:latin typeface="Calibri" panose="020F0502020204030204" pitchFamily="34" charset="0"/>
                <a:ea typeface="Calibri" panose="020F0502020204030204" pitchFamily="34" charset="0"/>
                <a:cs typeface="Times New Roman" panose="02020603050405020304" pitchFamily="18" charset="0"/>
              </a:rPr>
              <a:t>The children could not wait to start sketching and loved sharing their own art work with Nicola, who was happy to offer advice and encouragement.  Each class began by using books and iPads to research images from the areas of the national curriculum studied in class.  Later in the term, they drew additional pictures to depict important local events, such as the foundation of St Gregory’s church, the discoveries made at the Barnham dig and the building of the Euston Estate as well as further national and international historical figures and events.   By painting the artwork on different backgrounds (blue for local, green for national and yellow for international history) Nicola has made it is easier for the children to see when, where and how the events link to others, thus increasing their chronological awareness and understanding.   The significance of the role played by leading women and women and men of </a:t>
            </a:r>
            <a:r>
              <a:rPr lang="en-US" sz="1400" dirty="0" err="1">
                <a:latin typeface="Calibri" panose="020F0502020204030204" pitchFamily="34" charset="0"/>
                <a:ea typeface="Calibri" panose="020F0502020204030204" pitchFamily="34" charset="0"/>
                <a:cs typeface="Times New Roman" panose="02020603050405020304" pitchFamily="18" charset="0"/>
              </a:rPr>
              <a:t>colour</a:t>
            </a:r>
            <a:r>
              <a:rPr lang="en-US" sz="1400" dirty="0">
                <a:latin typeface="Calibri" panose="020F0502020204030204" pitchFamily="34" charset="0"/>
                <a:ea typeface="Calibri" panose="020F0502020204030204" pitchFamily="34" charset="0"/>
                <a:cs typeface="Times New Roman" panose="02020603050405020304" pitchFamily="18" charset="0"/>
              </a:rPr>
              <a:t> has been championed both on a local and international scale, with pictures of Mary </a:t>
            </a:r>
            <a:r>
              <a:rPr lang="en-US" sz="1400" dirty="0" err="1">
                <a:latin typeface="Calibri" panose="020F0502020204030204" pitchFamily="34" charset="0"/>
                <a:ea typeface="Calibri" panose="020F0502020204030204" pitchFamily="34" charset="0"/>
                <a:cs typeface="Times New Roman" panose="02020603050405020304" pitchFamily="18" charset="0"/>
              </a:rPr>
              <a:t>Seacole</a:t>
            </a:r>
            <a:r>
              <a:rPr lang="en-US" sz="1400" dirty="0">
                <a:latin typeface="Calibri" panose="020F0502020204030204" pitchFamily="34" charset="0"/>
                <a:ea typeface="Calibri" panose="020F0502020204030204" pitchFamily="34" charset="0"/>
                <a:cs typeface="Times New Roman" panose="02020603050405020304" pitchFamily="18" charset="0"/>
              </a:rPr>
              <a:t>, Emperor Severus, Boudicca, </a:t>
            </a:r>
            <a:r>
              <a:rPr lang="en-US" sz="1400" dirty="0" err="1">
                <a:latin typeface="Calibri" panose="020F0502020204030204" pitchFamily="34" charset="0"/>
                <a:ea typeface="Calibri" panose="020F0502020204030204" pitchFamily="34" charset="0"/>
                <a:cs typeface="Times New Roman" panose="02020603050405020304" pitchFamily="18" charset="0"/>
              </a:rPr>
              <a:t>Duleep</a:t>
            </a:r>
            <a:r>
              <a:rPr lang="en-US" sz="1400" dirty="0">
                <a:latin typeface="Calibri" panose="020F0502020204030204" pitchFamily="34" charset="0"/>
                <a:ea typeface="Calibri" panose="020F0502020204030204" pitchFamily="34" charset="0"/>
                <a:cs typeface="Times New Roman" panose="02020603050405020304" pitchFamily="18" charset="0"/>
              </a:rPr>
              <a:t> Singh, Gandhi, Walter </a:t>
            </a:r>
            <a:r>
              <a:rPr lang="en-US" sz="1400" dirty="0" err="1">
                <a:latin typeface="Calibri" panose="020F0502020204030204" pitchFamily="34" charset="0"/>
                <a:ea typeface="Calibri" panose="020F0502020204030204" pitchFamily="34" charset="0"/>
                <a:cs typeface="Times New Roman" panose="02020603050405020304" pitchFamily="18" charset="0"/>
              </a:rPr>
              <a:t>Tull</a:t>
            </a:r>
            <a:r>
              <a:rPr lang="en-US" sz="1400" dirty="0">
                <a:latin typeface="Calibri" panose="020F0502020204030204" pitchFamily="34" charset="0"/>
                <a:ea typeface="Calibri" panose="020F0502020204030204" pitchFamily="34" charset="0"/>
                <a:cs typeface="Times New Roman" panose="02020603050405020304" pitchFamily="18" charset="0"/>
              </a:rPr>
              <a:t> and Queen Elizabeth II featuring prominently.   </a:t>
            </a:r>
            <a:endParaRPr lang="en-GB"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400" dirty="0">
                <a:latin typeface="Calibri" panose="020F0502020204030204" pitchFamily="34" charset="0"/>
                <a:ea typeface="Calibri" panose="020F0502020204030204" pitchFamily="34" charset="0"/>
                <a:cs typeface="Times New Roman" panose="02020603050405020304" pitchFamily="18" charset="0"/>
              </a:rPr>
              <a:t>It was wonderful to watch Nicola at work in the outdoor classroom as she magically transformed four white washed plywood boards into our incredible timeline.  </a:t>
            </a:r>
            <a:endParaRPr lang="en-GB"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400" dirty="0">
                <a:latin typeface="Calibri" panose="020F0502020204030204" pitchFamily="34" charset="0"/>
                <a:ea typeface="Calibri" panose="020F0502020204030204" pitchFamily="34" charset="0"/>
                <a:cs typeface="Times New Roman" panose="02020603050405020304" pitchFamily="18" charset="0"/>
              </a:rPr>
              <a:t>“It was really exciting to have an actual artist to make the timeline right outside our classroom, “said Alyssa (Year 5) whilst Charlie, also in Year 5, added, “ I love the drawings and the bright </a:t>
            </a:r>
            <a:r>
              <a:rPr lang="en-US" sz="1400" dirty="0" err="1">
                <a:latin typeface="Calibri" panose="020F0502020204030204" pitchFamily="34" charset="0"/>
                <a:ea typeface="Calibri" panose="020F0502020204030204" pitchFamily="34" charset="0"/>
                <a:cs typeface="Times New Roman" panose="02020603050405020304" pitchFamily="18" charset="0"/>
              </a:rPr>
              <a:t>colours</a:t>
            </a:r>
            <a:r>
              <a:rPr lang="en-US" sz="1400" dirty="0">
                <a:latin typeface="Calibri" panose="020F0502020204030204" pitchFamily="34" charset="0"/>
                <a:ea typeface="Calibri" panose="020F0502020204030204" pitchFamily="34" charset="0"/>
                <a:cs typeface="Times New Roman" panose="02020603050405020304" pitchFamily="18" charset="0"/>
              </a:rPr>
              <a:t>.  My </a:t>
            </a:r>
            <a:r>
              <a:rPr lang="en-US" sz="1400" dirty="0" err="1">
                <a:latin typeface="Calibri" panose="020F0502020204030204" pitchFamily="34" charset="0"/>
                <a:ea typeface="Calibri" panose="020F0502020204030204" pitchFamily="34" charset="0"/>
                <a:cs typeface="Times New Roman" panose="02020603050405020304" pitchFamily="18" charset="0"/>
              </a:rPr>
              <a:t>favourite</a:t>
            </a:r>
            <a:r>
              <a:rPr lang="en-US" sz="1400" dirty="0">
                <a:latin typeface="Calibri" panose="020F0502020204030204" pitchFamily="34" charset="0"/>
                <a:ea typeface="Calibri" panose="020F0502020204030204" pitchFamily="34" charset="0"/>
                <a:cs typeface="Times New Roman" panose="02020603050405020304" pitchFamily="18" charset="0"/>
              </a:rPr>
              <a:t> is the picture of RAF </a:t>
            </a:r>
            <a:r>
              <a:rPr lang="en-US" sz="1400" dirty="0" err="1">
                <a:latin typeface="Calibri" panose="020F0502020204030204" pitchFamily="34" charset="0"/>
                <a:ea typeface="Calibri" panose="020F0502020204030204" pitchFamily="34" charset="0"/>
                <a:cs typeface="Times New Roman" panose="02020603050405020304" pitchFamily="18" charset="0"/>
              </a:rPr>
              <a:t>Honington</a:t>
            </a:r>
            <a:r>
              <a:rPr lang="en-US" sz="1400" dirty="0">
                <a:latin typeface="Calibri" panose="020F0502020204030204" pitchFamily="34" charset="0"/>
                <a:ea typeface="Calibri" panose="020F0502020204030204" pitchFamily="34" charset="0"/>
                <a:cs typeface="Times New Roman" panose="02020603050405020304" pitchFamily="18" charset="0"/>
              </a:rPr>
              <a:t> because I always go past it on my way to school.”</a:t>
            </a:r>
            <a:endParaRPr lang="en-GB"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400" dirty="0">
                <a:latin typeface="Calibri" panose="020F0502020204030204" pitchFamily="34" charset="0"/>
                <a:ea typeface="Calibri" panose="020F0502020204030204" pitchFamily="34" charset="0"/>
                <a:cs typeface="Times New Roman" panose="02020603050405020304" pitchFamily="18" charset="0"/>
              </a:rPr>
              <a:t>We are certain that the children will be able to enjoy and learn from the incredible timeline now and for many years to come. </a:t>
            </a:r>
            <a:endParaRPr lang="en-GB"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400" dirty="0">
                <a:latin typeface="Calibri" panose="020F0502020204030204" pitchFamily="34" charset="0"/>
                <a:ea typeface="Calibri" panose="020F0502020204030204" pitchFamily="34" charset="0"/>
                <a:cs typeface="Times New Roman" panose="02020603050405020304" pitchFamily="18" charset="0"/>
              </a:rPr>
              <a:t> </a:t>
            </a:r>
            <a:r>
              <a:rPr lang="en-US" sz="1400" dirty="0" smtClean="0">
                <a:latin typeface="Calibri" panose="020F0502020204030204" pitchFamily="34" charset="0"/>
                <a:ea typeface="Calibri" panose="020F0502020204030204" pitchFamily="34" charset="0"/>
                <a:cs typeface="Times New Roman" panose="02020603050405020304" pitchFamily="18" charset="0"/>
              </a:rPr>
              <a:t>By </a:t>
            </a:r>
            <a:r>
              <a:rPr lang="en-US" sz="1400" dirty="0">
                <a:latin typeface="Calibri" panose="020F0502020204030204" pitchFamily="34" charset="0"/>
                <a:ea typeface="Calibri" panose="020F0502020204030204" pitchFamily="34" charset="0"/>
                <a:cs typeface="Times New Roman" panose="02020603050405020304" pitchFamily="18" charset="0"/>
              </a:rPr>
              <a:t>Ian Holman</a:t>
            </a:r>
            <a:endParaRPr lang="en-GB"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400" dirty="0">
                <a:latin typeface="Calibri" panose="020F0502020204030204" pitchFamily="34" charset="0"/>
                <a:ea typeface="Calibri" panose="020F0502020204030204" pitchFamily="34" charset="0"/>
                <a:cs typeface="Times New Roman" panose="02020603050405020304" pitchFamily="18" charset="0"/>
              </a:rPr>
              <a:t>History Coordinator</a:t>
            </a:r>
            <a:endParaRPr lang="en-GB"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400" dirty="0">
                <a:latin typeface="Calibri" panose="020F0502020204030204" pitchFamily="34" charset="0"/>
                <a:ea typeface="Calibri" panose="020F0502020204030204" pitchFamily="34" charset="0"/>
                <a:cs typeface="Times New Roman" panose="02020603050405020304" pitchFamily="18" charset="0"/>
              </a:rPr>
              <a:t>Barnham CEVC Primary School</a:t>
            </a:r>
            <a:endParaRPr lang="en-GB" sz="1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344864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Year 5 using books to research images for their sketches.</a:t>
            </a:r>
            <a:endParaRPr lang="en-GB" dirty="0"/>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8135030" y="1634328"/>
            <a:ext cx="3672837" cy="4791076"/>
          </a:xfrm>
          <a:prstGeom prst="rect">
            <a:avLst/>
          </a:prstGeom>
        </p:spPr>
      </p:pic>
      <p:pic>
        <p:nvPicPr>
          <p:cNvPr id="5" name="Picture 4"/>
          <p:cNvPicPr>
            <a:picLocks noChangeAspect="1"/>
          </p:cNvPicPr>
          <p:nvPr/>
        </p:nvPicPr>
        <p:blipFill>
          <a:blip r:embed="rId3"/>
          <a:stretch>
            <a:fillRect/>
          </a:stretch>
        </p:blipFill>
        <p:spPr>
          <a:xfrm>
            <a:off x="4334691" y="1634328"/>
            <a:ext cx="3533775" cy="4848225"/>
          </a:xfrm>
          <a:prstGeom prst="rect">
            <a:avLst/>
          </a:prstGeom>
        </p:spPr>
      </p:pic>
      <p:pic>
        <p:nvPicPr>
          <p:cNvPr id="6" name="Picture 5"/>
          <p:cNvPicPr>
            <a:picLocks noChangeAspect="1"/>
          </p:cNvPicPr>
          <p:nvPr/>
        </p:nvPicPr>
        <p:blipFill>
          <a:blip r:embed="rId4"/>
          <a:stretch>
            <a:fillRect/>
          </a:stretch>
        </p:blipFill>
        <p:spPr>
          <a:xfrm>
            <a:off x="315957" y="1577180"/>
            <a:ext cx="3657600" cy="4848225"/>
          </a:xfrm>
          <a:prstGeom prst="rect">
            <a:avLst/>
          </a:prstGeom>
        </p:spPr>
      </p:pic>
    </p:spTree>
    <p:extLst>
      <p:ext uri="{BB962C8B-B14F-4D97-AF65-F5344CB8AC3E}">
        <p14:creationId xmlns:p14="http://schemas.microsoft.com/office/powerpoint/2010/main" val="2503425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Gaining inspiration from Nicola’s drawings.</a:t>
            </a:r>
            <a:endParaRPr lang="en-GB" dirty="0"/>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8128973" y="4195265"/>
            <a:ext cx="3491996" cy="2576823"/>
          </a:xfrm>
          <a:prstGeom prst="rect">
            <a:avLst/>
          </a:prstGeom>
        </p:spPr>
      </p:pic>
      <p:pic>
        <p:nvPicPr>
          <p:cNvPr id="5" name="Picture 4"/>
          <p:cNvPicPr>
            <a:picLocks noChangeAspect="1"/>
          </p:cNvPicPr>
          <p:nvPr/>
        </p:nvPicPr>
        <p:blipFill>
          <a:blip r:embed="rId3"/>
          <a:stretch>
            <a:fillRect/>
          </a:stretch>
        </p:blipFill>
        <p:spPr>
          <a:xfrm>
            <a:off x="217767" y="1825625"/>
            <a:ext cx="5595393" cy="4215518"/>
          </a:xfrm>
          <a:prstGeom prst="rect">
            <a:avLst/>
          </a:prstGeom>
        </p:spPr>
      </p:pic>
      <p:pic>
        <p:nvPicPr>
          <p:cNvPr id="6" name="Picture 5"/>
          <p:cNvPicPr>
            <a:picLocks noChangeAspect="1"/>
          </p:cNvPicPr>
          <p:nvPr/>
        </p:nvPicPr>
        <p:blipFill>
          <a:blip r:embed="rId4"/>
          <a:stretch>
            <a:fillRect/>
          </a:stretch>
        </p:blipFill>
        <p:spPr>
          <a:xfrm>
            <a:off x="6096000" y="1304064"/>
            <a:ext cx="3778971" cy="2756264"/>
          </a:xfrm>
          <a:prstGeom prst="rect">
            <a:avLst/>
          </a:prstGeom>
        </p:spPr>
      </p:pic>
    </p:spTree>
    <p:extLst>
      <p:ext uri="{BB962C8B-B14F-4D97-AF65-F5344CB8AC3E}">
        <p14:creationId xmlns:p14="http://schemas.microsoft.com/office/powerpoint/2010/main" val="20154669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7069" y="383303"/>
            <a:ext cx="5598931" cy="1325563"/>
          </a:xfrm>
        </p:spPr>
        <p:txBody>
          <a:bodyPr/>
          <a:lstStyle/>
          <a:p>
            <a:r>
              <a:rPr lang="en-GB" dirty="0" smtClean="0"/>
              <a:t>Exploring Nicola’s amazing sketch books</a:t>
            </a:r>
            <a:endParaRPr lang="en-GB" dirty="0"/>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460233" y="2602203"/>
            <a:ext cx="5289164" cy="3987709"/>
          </a:xfrm>
          <a:prstGeom prst="rect">
            <a:avLst/>
          </a:prstGeom>
        </p:spPr>
      </p:pic>
      <p:pic>
        <p:nvPicPr>
          <p:cNvPr id="6" name="Picture 5"/>
          <p:cNvPicPr>
            <a:picLocks noChangeAspect="1"/>
          </p:cNvPicPr>
          <p:nvPr/>
        </p:nvPicPr>
        <p:blipFill>
          <a:blip r:embed="rId3"/>
          <a:stretch>
            <a:fillRect/>
          </a:stretch>
        </p:blipFill>
        <p:spPr>
          <a:xfrm>
            <a:off x="5904280" y="3844764"/>
            <a:ext cx="4280667" cy="2967343"/>
          </a:xfrm>
          <a:prstGeom prst="rect">
            <a:avLst/>
          </a:prstGeom>
        </p:spPr>
      </p:pic>
      <p:pic>
        <p:nvPicPr>
          <p:cNvPr id="7" name="Picture 6"/>
          <p:cNvPicPr>
            <a:picLocks noChangeAspect="1"/>
          </p:cNvPicPr>
          <p:nvPr/>
        </p:nvPicPr>
        <p:blipFill>
          <a:blip r:embed="rId4"/>
          <a:stretch>
            <a:fillRect/>
          </a:stretch>
        </p:blipFill>
        <p:spPr>
          <a:xfrm>
            <a:off x="6096000" y="167908"/>
            <a:ext cx="4839108" cy="3180495"/>
          </a:xfrm>
          <a:prstGeom prst="rect">
            <a:avLst/>
          </a:prstGeom>
        </p:spPr>
      </p:pic>
      <p:pic>
        <p:nvPicPr>
          <p:cNvPr id="8" name="Picture 7"/>
          <p:cNvPicPr>
            <a:picLocks noChangeAspect="1"/>
          </p:cNvPicPr>
          <p:nvPr/>
        </p:nvPicPr>
        <p:blipFill>
          <a:blip r:embed="rId5"/>
          <a:stretch>
            <a:fillRect/>
          </a:stretch>
        </p:blipFill>
        <p:spPr>
          <a:xfrm>
            <a:off x="9248757" y="1825624"/>
            <a:ext cx="2803769" cy="3548703"/>
          </a:xfrm>
          <a:prstGeom prst="rect">
            <a:avLst/>
          </a:prstGeom>
        </p:spPr>
      </p:pic>
    </p:spTree>
    <p:extLst>
      <p:ext uri="{BB962C8B-B14F-4D97-AF65-F5344CB8AC3E}">
        <p14:creationId xmlns:p14="http://schemas.microsoft.com/office/powerpoint/2010/main" val="34724132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4388" y="365125"/>
            <a:ext cx="6419411" cy="1325563"/>
          </a:xfrm>
        </p:spPr>
        <p:txBody>
          <a:bodyPr/>
          <a:lstStyle/>
          <a:p>
            <a:r>
              <a:rPr lang="en-GB" dirty="0" smtClean="0"/>
              <a:t>Examples of Year 3 sketches</a:t>
            </a:r>
            <a:endParaRPr lang="en-GB" dirty="0"/>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5485854" y="1690688"/>
            <a:ext cx="6307320" cy="4663268"/>
          </a:xfrm>
          <a:prstGeom prst="rect">
            <a:avLst/>
          </a:prstGeom>
        </p:spPr>
      </p:pic>
      <p:pic>
        <p:nvPicPr>
          <p:cNvPr id="5" name="Picture 4"/>
          <p:cNvPicPr>
            <a:picLocks noChangeAspect="1"/>
          </p:cNvPicPr>
          <p:nvPr/>
        </p:nvPicPr>
        <p:blipFill>
          <a:blip r:embed="rId3"/>
          <a:stretch>
            <a:fillRect/>
          </a:stretch>
        </p:blipFill>
        <p:spPr>
          <a:xfrm>
            <a:off x="838200" y="3357155"/>
            <a:ext cx="4096191" cy="3412551"/>
          </a:xfrm>
          <a:prstGeom prst="rect">
            <a:avLst/>
          </a:prstGeom>
        </p:spPr>
      </p:pic>
      <p:pic>
        <p:nvPicPr>
          <p:cNvPr id="6" name="Picture 5"/>
          <p:cNvPicPr>
            <a:picLocks noChangeAspect="1"/>
          </p:cNvPicPr>
          <p:nvPr/>
        </p:nvPicPr>
        <p:blipFill>
          <a:blip r:embed="rId4"/>
          <a:stretch>
            <a:fillRect/>
          </a:stretch>
        </p:blipFill>
        <p:spPr>
          <a:xfrm>
            <a:off x="1005243" y="279236"/>
            <a:ext cx="3762103" cy="2811036"/>
          </a:xfrm>
          <a:prstGeom prst="rect">
            <a:avLst/>
          </a:prstGeom>
        </p:spPr>
      </p:pic>
    </p:spTree>
    <p:extLst>
      <p:ext uri="{BB962C8B-B14F-4D97-AF65-F5344CB8AC3E}">
        <p14:creationId xmlns:p14="http://schemas.microsoft.com/office/powerpoint/2010/main" val="26165485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253" y="90231"/>
            <a:ext cx="10515600" cy="1325563"/>
          </a:xfrm>
        </p:spPr>
        <p:txBody>
          <a:bodyPr/>
          <a:lstStyle/>
          <a:p>
            <a:r>
              <a:rPr lang="en-GB" dirty="0" smtClean="0"/>
              <a:t>Year 4 artists and historians</a:t>
            </a:r>
            <a:br>
              <a:rPr lang="en-GB" dirty="0" smtClean="0"/>
            </a:br>
            <a:r>
              <a:rPr lang="en-GB" dirty="0" smtClean="0"/>
              <a:t>at work!</a:t>
            </a:r>
            <a:endParaRPr lang="en-GB" dirty="0"/>
          </a:p>
        </p:txBody>
      </p:sp>
      <p:sp>
        <p:nvSpPr>
          <p:cNvPr id="3" name="Content Placeholder 2"/>
          <p:cNvSpPr>
            <a:spLocks noGrp="1"/>
          </p:cNvSpPr>
          <p:nvPr>
            <p:ph idx="1"/>
          </p:nvPr>
        </p:nvSpPr>
        <p:spPr/>
        <p:txBody>
          <a:bodyPr/>
          <a:lstStyle/>
          <a:p>
            <a:endParaRPr lang="en-GB"/>
          </a:p>
        </p:txBody>
      </p:sp>
      <p:pic>
        <p:nvPicPr>
          <p:cNvPr id="5" name="Picture 4"/>
          <p:cNvPicPr>
            <a:picLocks noChangeAspect="1"/>
          </p:cNvPicPr>
          <p:nvPr/>
        </p:nvPicPr>
        <p:blipFill>
          <a:blip r:embed="rId2"/>
          <a:stretch>
            <a:fillRect/>
          </a:stretch>
        </p:blipFill>
        <p:spPr>
          <a:xfrm>
            <a:off x="4213215" y="3216033"/>
            <a:ext cx="4654045" cy="3370761"/>
          </a:xfrm>
          <a:prstGeom prst="rect">
            <a:avLst/>
          </a:prstGeom>
        </p:spPr>
      </p:pic>
      <p:pic>
        <p:nvPicPr>
          <p:cNvPr id="7" name="Picture 6"/>
          <p:cNvPicPr>
            <a:picLocks noChangeAspect="1"/>
          </p:cNvPicPr>
          <p:nvPr/>
        </p:nvPicPr>
        <p:blipFill>
          <a:blip r:embed="rId3"/>
          <a:stretch>
            <a:fillRect/>
          </a:stretch>
        </p:blipFill>
        <p:spPr>
          <a:xfrm>
            <a:off x="6540238" y="244251"/>
            <a:ext cx="4261963" cy="2799395"/>
          </a:xfrm>
          <a:prstGeom prst="rect">
            <a:avLst/>
          </a:prstGeom>
        </p:spPr>
      </p:pic>
      <p:pic>
        <p:nvPicPr>
          <p:cNvPr id="8" name="Picture 7"/>
          <p:cNvPicPr>
            <a:picLocks noChangeAspect="1"/>
          </p:cNvPicPr>
          <p:nvPr/>
        </p:nvPicPr>
        <p:blipFill>
          <a:blip r:embed="rId4"/>
          <a:stretch>
            <a:fillRect/>
          </a:stretch>
        </p:blipFill>
        <p:spPr>
          <a:xfrm>
            <a:off x="213572" y="1703675"/>
            <a:ext cx="4624272" cy="3499603"/>
          </a:xfrm>
          <a:prstGeom prst="rect">
            <a:avLst/>
          </a:prstGeom>
        </p:spPr>
      </p:pic>
      <p:pic>
        <p:nvPicPr>
          <p:cNvPr id="10" name="Picture 9"/>
          <p:cNvPicPr>
            <a:picLocks noChangeAspect="1"/>
          </p:cNvPicPr>
          <p:nvPr/>
        </p:nvPicPr>
        <p:blipFill>
          <a:blip r:embed="rId5"/>
          <a:stretch>
            <a:fillRect/>
          </a:stretch>
        </p:blipFill>
        <p:spPr>
          <a:xfrm>
            <a:off x="9037367" y="3453477"/>
            <a:ext cx="2870943" cy="2670114"/>
          </a:xfrm>
          <a:prstGeom prst="rect">
            <a:avLst/>
          </a:prstGeom>
        </p:spPr>
      </p:pic>
    </p:spTree>
    <p:extLst>
      <p:ext uri="{BB962C8B-B14F-4D97-AF65-F5344CB8AC3E}">
        <p14:creationId xmlns:p14="http://schemas.microsoft.com/office/powerpoint/2010/main" val="42178243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Nicola at work in the outdoor classroom.</a:t>
            </a:r>
            <a:endParaRPr lang="en-GB" dirty="0"/>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1937088" y="1383544"/>
            <a:ext cx="7364459" cy="5235500"/>
          </a:xfrm>
          <a:prstGeom prst="rect">
            <a:avLst/>
          </a:prstGeom>
        </p:spPr>
      </p:pic>
    </p:spTree>
    <p:extLst>
      <p:ext uri="{BB962C8B-B14F-4D97-AF65-F5344CB8AC3E}">
        <p14:creationId xmlns:p14="http://schemas.microsoft.com/office/powerpoint/2010/main" val="23624585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From sketches to professionally completed paintings.</a:t>
            </a:r>
            <a:endParaRPr lang="en-GB" dirty="0"/>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7370299" y="1690688"/>
            <a:ext cx="4821701" cy="3328487"/>
          </a:xfrm>
          <a:prstGeom prst="rect">
            <a:avLst/>
          </a:prstGeom>
        </p:spPr>
      </p:pic>
      <p:pic>
        <p:nvPicPr>
          <p:cNvPr id="5" name="Picture 4"/>
          <p:cNvPicPr>
            <a:picLocks noChangeAspect="1"/>
          </p:cNvPicPr>
          <p:nvPr/>
        </p:nvPicPr>
        <p:blipFill>
          <a:blip r:embed="rId3"/>
          <a:stretch>
            <a:fillRect/>
          </a:stretch>
        </p:blipFill>
        <p:spPr>
          <a:xfrm>
            <a:off x="0" y="1759232"/>
            <a:ext cx="4265667" cy="3191397"/>
          </a:xfrm>
          <a:prstGeom prst="rect">
            <a:avLst/>
          </a:prstGeom>
        </p:spPr>
      </p:pic>
      <p:pic>
        <p:nvPicPr>
          <p:cNvPr id="6" name="Picture 5"/>
          <p:cNvPicPr>
            <a:picLocks noChangeAspect="1"/>
          </p:cNvPicPr>
          <p:nvPr/>
        </p:nvPicPr>
        <p:blipFill>
          <a:blip r:embed="rId4"/>
          <a:stretch>
            <a:fillRect/>
          </a:stretch>
        </p:blipFill>
        <p:spPr>
          <a:xfrm>
            <a:off x="3855432" y="1261269"/>
            <a:ext cx="3801600" cy="4915694"/>
          </a:xfrm>
          <a:prstGeom prst="rect">
            <a:avLst/>
          </a:prstGeom>
        </p:spPr>
      </p:pic>
    </p:spTree>
    <p:extLst>
      <p:ext uri="{BB962C8B-B14F-4D97-AF65-F5344CB8AC3E}">
        <p14:creationId xmlns:p14="http://schemas.microsoft.com/office/powerpoint/2010/main" val="23337569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Mounting the boards</a:t>
            </a:r>
            <a:endParaRPr lang="en-GB" dirty="0"/>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417059" y="1690688"/>
            <a:ext cx="6146197" cy="4486275"/>
          </a:xfrm>
          <a:prstGeom prst="rect">
            <a:avLst/>
          </a:prstGeom>
        </p:spPr>
      </p:pic>
      <p:pic>
        <p:nvPicPr>
          <p:cNvPr id="5" name="Picture 4"/>
          <p:cNvPicPr>
            <a:picLocks noChangeAspect="1"/>
          </p:cNvPicPr>
          <p:nvPr/>
        </p:nvPicPr>
        <p:blipFill>
          <a:blip r:embed="rId3"/>
          <a:stretch>
            <a:fillRect/>
          </a:stretch>
        </p:blipFill>
        <p:spPr>
          <a:xfrm>
            <a:off x="5845220" y="588100"/>
            <a:ext cx="5709312" cy="4192905"/>
          </a:xfrm>
          <a:prstGeom prst="rect">
            <a:avLst/>
          </a:prstGeom>
        </p:spPr>
      </p:pic>
    </p:spTree>
    <p:extLst>
      <p:ext uri="{BB962C8B-B14F-4D97-AF65-F5344CB8AC3E}">
        <p14:creationId xmlns:p14="http://schemas.microsoft.com/office/powerpoint/2010/main" val="12837049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2755</TotalTime>
  <Words>648</Words>
  <Application>Microsoft Office PowerPoint</Application>
  <PresentationFormat>Widescreen</PresentationFormat>
  <Paragraphs>23</Paragraphs>
  <Slides>13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Calibri Light</vt:lpstr>
      <vt:lpstr>Times New Roman</vt:lpstr>
      <vt:lpstr>Office Theme</vt:lpstr>
      <vt:lpstr>The Story of Barnham’s Brilliant Bespoke Timeline!</vt:lpstr>
      <vt:lpstr>Year 5 using books to research images for their sketches.</vt:lpstr>
      <vt:lpstr>Gaining inspiration from Nicola’s drawings.</vt:lpstr>
      <vt:lpstr>Exploring Nicola’s amazing sketch books</vt:lpstr>
      <vt:lpstr>Examples of Year 3 sketches</vt:lpstr>
      <vt:lpstr>Year 4 artists and historians at work!</vt:lpstr>
      <vt:lpstr>Nicola at work in the outdoor classroom.</vt:lpstr>
      <vt:lpstr>From sketches to professionally completed paintings.</vt:lpstr>
      <vt:lpstr>Mounting the boards</vt:lpstr>
      <vt:lpstr>Local events and historical figures have been on a blue background, national on a green and international on a yellow background to help children to see the events in context and to make links between and across periods.</vt:lpstr>
      <vt:lpstr>Promoting and celebrating diversity</vt:lpstr>
      <vt:lpstr>The end result . . . Barnham’s brilliant, bespoke timeline!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Now the History Timeline is complete, please could you put together an article that can be shared with parents, Historic England. Ofsted Inspectors etc etc, which details the project from start to finish.  For example: children working with Nicola, the importance of all components of the curriculum included, particularly black history, slavery, combining Art and History together...   I have saved the photos I have on the G Drive, Barnham, Photos and Mural Timeline Project. I am sure you have some pics of Nicola in action too - either with the children or painting outside.   If you could get to to me by Friday that would be great and I can send out to parents and governors as a starter!</dc:title>
  <dc:creator>Ian Holman</dc:creator>
  <cp:lastModifiedBy>Ian Holman</cp:lastModifiedBy>
  <cp:revision>23</cp:revision>
  <dcterms:created xsi:type="dcterms:W3CDTF">2022-05-03T13:22:34Z</dcterms:created>
  <dcterms:modified xsi:type="dcterms:W3CDTF">2024-06-22T06:39:30Z</dcterms:modified>
</cp:coreProperties>
</file>