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66" r:id="rId2"/>
    <p:sldId id="267" r:id="rId3"/>
    <p:sldId id="268" r:id="rId4"/>
    <p:sldId id="269" r:id="rId5"/>
    <p:sldId id="270" r:id="rId6"/>
    <p:sldId id="271" r:id="rId7"/>
    <p:sldId id="272" r:id="rId8"/>
    <p:sldId id="273" r:id="rId9"/>
    <p:sldId id="274" r:id="rId10"/>
    <p:sldId id="276" r:id="rId11"/>
    <p:sldId id="277" r:id="rId12"/>
    <p:sldId id="278" r:id="rId13"/>
    <p:sldId id="279" r:id="rId14"/>
    <p:sldId id="280" r:id="rId15"/>
    <p:sldId id="281" r:id="rId16"/>
    <p:sldId id="282" r:id="rId17"/>
    <p:sldId id="283"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George’s family were Jewish and lived in Berlin, his Father was a consultant dermatologist.</a:t>
            </a:r>
            <a:endParaRPr/>
          </a:p>
          <a:p>
            <a:pPr marL="0" lvl="0" indent="0" algn="l" rtl="0">
              <a:lnSpc>
                <a:spcPct val="100000"/>
              </a:lnSpc>
              <a:spcBef>
                <a:spcPts val="0"/>
              </a:spcBef>
              <a:spcAft>
                <a:spcPts val="0"/>
              </a:spcAft>
              <a:buSzPts val="1100"/>
              <a:buNone/>
            </a:pPr>
            <a:r>
              <a:rPr lang="en-GB"/>
              <a:t>In 1933 George recalled looking outside of his window and seeing women demonstrating with flaming torches shouting ‘kill the jews’</a:t>
            </a:r>
            <a:endParaRPr/>
          </a:p>
          <a:p>
            <a:pPr marL="0" lvl="0" indent="0" algn="l" rtl="0">
              <a:lnSpc>
                <a:spcPct val="100000"/>
              </a:lnSpc>
              <a:spcBef>
                <a:spcPts val="0"/>
              </a:spcBef>
              <a:spcAft>
                <a:spcPts val="0"/>
              </a:spcAft>
              <a:buSzPts val="1100"/>
              <a:buNone/>
            </a:pPr>
            <a:r>
              <a:rPr lang="en-GB"/>
              <a:t>They moved to Florence. In 1938 things began to change swiftly for Jewish families in Germany.</a:t>
            </a:r>
            <a:endParaRPr/>
          </a:p>
          <a:p>
            <a:pPr marL="0" lvl="0" indent="0" algn="l" rtl="0">
              <a:lnSpc>
                <a:spcPct val="100000"/>
              </a:lnSpc>
              <a:spcBef>
                <a:spcPts val="0"/>
              </a:spcBef>
              <a:spcAft>
                <a:spcPts val="0"/>
              </a:spcAft>
              <a:buSzPts val="1100"/>
              <a:buNone/>
            </a:pPr>
            <a:r>
              <a:rPr lang="en-GB"/>
              <a:t>Gerorge’s Grandfather was born in Liverpool – his father went back to Berlin to apply for British passports and they moved to North London</a:t>
            </a:r>
            <a:endParaRPr/>
          </a:p>
          <a:p>
            <a:pPr marL="0" lvl="0" indent="0" algn="l" rtl="0">
              <a:lnSpc>
                <a:spcPct val="100000"/>
              </a:lnSpc>
              <a:spcBef>
                <a:spcPts val="0"/>
              </a:spcBef>
              <a:spcAft>
                <a:spcPts val="0"/>
              </a:spcAft>
              <a:buSzPts val="1100"/>
              <a:buNone/>
            </a:pPr>
            <a:r>
              <a:rPr lang="en-GB"/>
              <a:t>Subsequently, joined the British Army and was posted to Wales, He moved to Suffolk and taught at Silver Jubliee School, which is now KEGs,</a:t>
            </a:r>
            <a:endParaRPr/>
          </a:p>
        </p:txBody>
      </p:sp>
      <p:sp>
        <p:nvSpPr>
          <p:cNvPr id="233" name="Google Shape;23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Metatarsal and retractable claw of a lion from 400,00o years ago.</a:t>
            </a:r>
            <a:endParaRPr/>
          </a:p>
          <a:p>
            <a:pPr marL="0" lvl="0" indent="0" algn="l" rtl="0">
              <a:lnSpc>
                <a:spcPct val="100000"/>
              </a:lnSpc>
              <a:spcBef>
                <a:spcPts val="0"/>
              </a:spcBef>
              <a:spcAft>
                <a:spcPts val="0"/>
              </a:spcAft>
              <a:buSzPts val="1100"/>
              <a:buNone/>
            </a:pPr>
            <a:r>
              <a:rPr lang="en-GB"/>
              <a:t>Lions then were 25% bigger than an African male lion today</a:t>
            </a:r>
            <a:endParaRPr/>
          </a:p>
        </p:txBody>
      </p:sp>
      <p:sp>
        <p:nvSpPr>
          <p:cNvPr id="250" name="Google Shape;25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alphaModFix/>
          </a:blip>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p:nvPr/>
        </p:nvSpPr>
        <p:spPr>
          <a:xfrm>
            <a:off x="2974962" y="223249"/>
            <a:ext cx="6296917"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1" i="1" u="none" strike="noStrike" cap="none">
                <a:solidFill>
                  <a:srgbClr val="385623"/>
                </a:solidFill>
                <a:latin typeface="Calibri"/>
                <a:ea typeface="Calibri"/>
                <a:cs typeface="Calibri"/>
                <a:sym typeface="Calibri"/>
              </a:rPr>
              <a:t>A curriculum full of vision!</a:t>
            </a:r>
            <a:endParaRPr sz="4400" b="0" i="0" u="none" strike="noStrike" cap="none">
              <a:solidFill>
                <a:schemeClr val="dk1"/>
              </a:solidFill>
              <a:latin typeface="Calibri"/>
              <a:ea typeface="Calibri"/>
              <a:cs typeface="Calibri"/>
              <a:sym typeface="Calibri"/>
            </a:endParaRPr>
          </a:p>
        </p:txBody>
      </p:sp>
      <p:sp>
        <p:nvSpPr>
          <p:cNvPr id="183" name="Google Shape;183;p23"/>
          <p:cNvSpPr txBox="1"/>
          <p:nvPr/>
        </p:nvSpPr>
        <p:spPr>
          <a:xfrm>
            <a:off x="191069" y="1014651"/>
            <a:ext cx="884542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85623"/>
                </a:solidFill>
                <a:latin typeface="Calibri"/>
                <a:ea typeface="Calibri"/>
                <a:cs typeface="Calibri"/>
                <a:sym typeface="Calibri"/>
              </a:rPr>
              <a:t>Bringing the curriculum to life by large scale investigating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85623"/>
                </a:solidFill>
                <a:latin typeface="Calibri"/>
                <a:ea typeface="Calibri"/>
                <a:cs typeface="Calibri"/>
                <a:sym typeface="Calibri"/>
              </a:rPr>
              <a:t>Year 5 – Forces and levers</a:t>
            </a:r>
            <a:endParaRPr sz="1800" b="1" i="0" u="none" strike="noStrike" cap="none">
              <a:solidFill>
                <a:srgbClr val="38562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4" name="Google Shape;184;p23"/>
          <p:cNvPicPr preferRelativeResize="0"/>
          <p:nvPr/>
        </p:nvPicPr>
        <p:blipFill rotWithShape="1">
          <a:blip r:embed="rId3">
            <a:alphaModFix/>
          </a:blip>
          <a:srcRect/>
          <a:stretch/>
        </p:blipFill>
        <p:spPr>
          <a:xfrm>
            <a:off x="5701972" y="1937982"/>
            <a:ext cx="6169199" cy="4271748"/>
          </a:xfrm>
          <a:prstGeom prst="rect">
            <a:avLst/>
          </a:prstGeom>
          <a:noFill/>
          <a:ln>
            <a:noFill/>
          </a:ln>
        </p:spPr>
      </p:pic>
      <p:pic>
        <p:nvPicPr>
          <p:cNvPr id="185" name="Google Shape;185;p23"/>
          <p:cNvPicPr preferRelativeResize="0"/>
          <p:nvPr/>
        </p:nvPicPr>
        <p:blipFill rotWithShape="1">
          <a:blip r:embed="rId4">
            <a:alphaModFix/>
          </a:blip>
          <a:srcRect/>
          <a:stretch/>
        </p:blipFill>
        <p:spPr>
          <a:xfrm>
            <a:off x="300250" y="1937981"/>
            <a:ext cx="5196561" cy="42717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3556" y="1801906"/>
            <a:ext cx="10310536" cy="4781830"/>
          </a:xfrm>
          <a:prstGeom prst="rect">
            <a:avLst/>
          </a:prstGeom>
          <a:noFill/>
          <a:ln>
            <a:noFill/>
          </a:ln>
        </p:spPr>
      </p:pic>
      <p:sp>
        <p:nvSpPr>
          <p:cNvPr id="289" name="Google Shape;289;p33"/>
          <p:cNvSpPr/>
          <p:nvPr/>
        </p:nvSpPr>
        <p:spPr>
          <a:xfrm>
            <a:off x="575980" y="839689"/>
            <a:ext cx="8037778" cy="11695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1" u="none" strike="noStrike" cap="none">
                <a:solidFill>
                  <a:srgbClr val="385623"/>
                </a:solidFill>
                <a:latin typeface="Calibri"/>
                <a:ea typeface="Calibri"/>
                <a:cs typeface="Calibri"/>
                <a:sym typeface="Calibri"/>
              </a:rPr>
              <a:t>Thematic Mapping to ensure that children are exposed to a wide range of social, ethical and moral issues,</a:t>
            </a:r>
            <a:endParaRPr/>
          </a:p>
          <a:p>
            <a:pPr marL="0" marR="0" lvl="0" indent="0" algn="l" rtl="0">
              <a:lnSpc>
                <a:spcPct val="100000"/>
              </a:lnSpc>
              <a:spcBef>
                <a:spcPts val="0"/>
              </a:spcBef>
              <a:spcAft>
                <a:spcPts val="0"/>
              </a:spcAft>
              <a:buNone/>
            </a:pPr>
            <a:r>
              <a:rPr lang="en-GB" sz="1400" b="1" i="1" u="none" strike="noStrike" cap="none">
                <a:solidFill>
                  <a:srgbClr val="385623"/>
                </a:solidFill>
                <a:latin typeface="Calibri"/>
                <a:ea typeface="Calibri"/>
                <a:cs typeface="Calibri"/>
                <a:sym typeface="Calibri"/>
              </a:rPr>
              <a:t>from the safe platform of a shared book. </a:t>
            </a:r>
            <a:endParaRPr/>
          </a:p>
          <a:p>
            <a:pPr marL="0" marR="0" lvl="0" indent="0" algn="l" rtl="0">
              <a:lnSpc>
                <a:spcPct val="100000"/>
              </a:lnSpc>
              <a:spcBef>
                <a:spcPts val="0"/>
              </a:spcBef>
              <a:spcAft>
                <a:spcPts val="0"/>
              </a:spcAft>
              <a:buNone/>
            </a:pPr>
            <a:endParaRPr sz="1400" b="1" i="1" u="none" strike="noStrike" cap="none">
              <a:solidFill>
                <a:srgbClr val="385623"/>
              </a:solidFill>
              <a:latin typeface="Calibri"/>
              <a:ea typeface="Calibri"/>
              <a:cs typeface="Calibri"/>
              <a:sym typeface="Calibri"/>
            </a:endParaRPr>
          </a:p>
          <a:p>
            <a:pPr marL="0" marR="0" lvl="0" indent="0" algn="l" rtl="0">
              <a:lnSpc>
                <a:spcPct val="100000"/>
              </a:lnSpc>
              <a:spcBef>
                <a:spcPts val="0"/>
              </a:spcBef>
              <a:spcAft>
                <a:spcPts val="0"/>
              </a:spcAft>
              <a:buNone/>
            </a:pPr>
            <a:r>
              <a:rPr lang="en-GB" sz="1400" b="1" i="1" u="none" strike="noStrike" cap="none">
                <a:solidFill>
                  <a:srgbClr val="385623"/>
                </a:solidFill>
                <a:latin typeface="Calibri"/>
                <a:ea typeface="Calibri"/>
                <a:cs typeface="Calibri"/>
                <a:sym typeface="Calibri"/>
              </a:rPr>
              <a:t>Year 4 Example</a:t>
            </a:r>
            <a:endParaRPr/>
          </a:p>
          <a:p>
            <a:pPr marL="0" marR="0" lvl="0" indent="0" algn="l"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pic>
        <p:nvPicPr>
          <p:cNvPr id="290" name="Google Shape;290;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78885" y="839689"/>
            <a:ext cx="2115207" cy="876300"/>
          </a:xfrm>
          <a:prstGeom prst="rect">
            <a:avLst/>
          </a:prstGeom>
          <a:noFill/>
          <a:ln>
            <a:noFill/>
          </a:ln>
        </p:spPr>
      </p:pic>
      <p:sp>
        <p:nvSpPr>
          <p:cNvPr id="291" name="Google Shape;291;p33"/>
          <p:cNvSpPr/>
          <p:nvPr/>
        </p:nvSpPr>
        <p:spPr>
          <a:xfrm>
            <a:off x="2960862" y="211955"/>
            <a:ext cx="5375189"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3200" b="1" i="1" u="none" strike="noStrike" cap="none">
                <a:solidFill>
                  <a:srgbClr val="385623"/>
                </a:solidFill>
                <a:latin typeface="Arial"/>
                <a:ea typeface="Arial"/>
                <a:cs typeface="Arial"/>
                <a:sym typeface="Arial"/>
              </a:rPr>
              <a:t>A curriculum full of vision!</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p:nvPr/>
        </p:nvSpPr>
        <p:spPr>
          <a:xfrm>
            <a:off x="2659647" y="397442"/>
            <a:ext cx="6854762"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4800" b="1" i="1" u="none" strike="noStrike" cap="none">
                <a:solidFill>
                  <a:srgbClr val="385623"/>
                </a:solidFill>
                <a:latin typeface="Calibri"/>
                <a:ea typeface="Calibri"/>
                <a:cs typeface="Calibri"/>
                <a:sym typeface="Calibri"/>
              </a:rPr>
              <a:t>A curriculum full of vision!</a:t>
            </a:r>
            <a:endParaRPr sz="4800" b="0" i="0" u="none" strike="noStrike" cap="none">
              <a:solidFill>
                <a:schemeClr val="dk1"/>
              </a:solidFill>
              <a:latin typeface="Calibri"/>
              <a:ea typeface="Calibri"/>
              <a:cs typeface="Calibri"/>
              <a:sym typeface="Calibri"/>
            </a:endParaRPr>
          </a:p>
        </p:txBody>
      </p:sp>
      <p:pic>
        <p:nvPicPr>
          <p:cNvPr id="297" name="Google Shape;297;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5087" y="2523359"/>
            <a:ext cx="2546042" cy="3967089"/>
          </a:xfrm>
          <a:prstGeom prst="rect">
            <a:avLst/>
          </a:prstGeom>
          <a:noFill/>
          <a:ln>
            <a:noFill/>
          </a:ln>
        </p:spPr>
      </p:pic>
      <p:pic>
        <p:nvPicPr>
          <p:cNvPr id="298" name="Google Shape;298;p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73524" y="4147858"/>
            <a:ext cx="4467724" cy="2432236"/>
          </a:xfrm>
          <a:prstGeom prst="rect">
            <a:avLst/>
          </a:prstGeom>
          <a:noFill/>
          <a:ln>
            <a:noFill/>
          </a:ln>
        </p:spPr>
      </p:pic>
      <p:pic>
        <p:nvPicPr>
          <p:cNvPr id="299" name="Google Shape;299;p3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807386" y="1228439"/>
            <a:ext cx="2022303" cy="728029"/>
          </a:xfrm>
          <a:prstGeom prst="rect">
            <a:avLst/>
          </a:prstGeom>
          <a:noFill/>
          <a:ln>
            <a:noFill/>
          </a:ln>
        </p:spPr>
      </p:pic>
      <p:pic>
        <p:nvPicPr>
          <p:cNvPr id="300" name="Google Shape;300;p3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22423" y="3717259"/>
            <a:ext cx="3831011" cy="2862835"/>
          </a:xfrm>
          <a:prstGeom prst="rect">
            <a:avLst/>
          </a:prstGeom>
          <a:noFill/>
          <a:ln>
            <a:noFill/>
          </a:ln>
        </p:spPr>
      </p:pic>
      <p:pic>
        <p:nvPicPr>
          <p:cNvPr id="301" name="Google Shape;301;p3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96814" y="1295537"/>
            <a:ext cx="3117595" cy="2354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5"/>
          <p:cNvSpPr/>
          <p:nvPr/>
        </p:nvSpPr>
        <p:spPr>
          <a:xfrm>
            <a:off x="2813644" y="88023"/>
            <a:ext cx="6296917"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1" i="1" u="none" strike="noStrike" cap="none">
                <a:solidFill>
                  <a:srgbClr val="385623"/>
                </a:solidFill>
                <a:latin typeface="Calibri"/>
                <a:ea typeface="Calibri"/>
                <a:cs typeface="Calibri"/>
                <a:sym typeface="Calibri"/>
              </a:rPr>
              <a:t>A curriculum full of vision!</a:t>
            </a:r>
            <a:endParaRPr sz="4400" b="0" i="0" u="none" strike="noStrike" cap="none">
              <a:solidFill>
                <a:schemeClr val="dk1"/>
              </a:solidFill>
              <a:latin typeface="Calibri"/>
              <a:ea typeface="Calibri"/>
              <a:cs typeface="Calibri"/>
              <a:sym typeface="Calibri"/>
            </a:endParaRPr>
          </a:p>
        </p:txBody>
      </p:sp>
      <p:sp>
        <p:nvSpPr>
          <p:cNvPr id="307" name="Google Shape;307;p35"/>
          <p:cNvSpPr txBox="1"/>
          <p:nvPr/>
        </p:nvSpPr>
        <p:spPr>
          <a:xfrm>
            <a:off x="146644" y="648776"/>
            <a:ext cx="88454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85623"/>
                </a:solidFill>
                <a:latin typeface="Calibri"/>
                <a:ea typeface="Calibri"/>
                <a:cs typeface="Calibri"/>
                <a:sym typeface="Calibri"/>
              </a:rPr>
              <a:t>Interleaving learning and experiences…</a:t>
            </a:r>
            <a:endParaRPr sz="1800" b="1" i="0" u="none" strike="noStrike" cap="none">
              <a:solidFill>
                <a:srgbClr val="385623"/>
              </a:solidFill>
              <a:latin typeface="Calibri"/>
              <a:ea typeface="Calibri"/>
              <a:cs typeface="Calibri"/>
              <a:sym typeface="Calibri"/>
            </a:endParaRPr>
          </a:p>
        </p:txBody>
      </p:sp>
      <p:pic>
        <p:nvPicPr>
          <p:cNvPr id="308" name="Google Shape;308;p35"/>
          <p:cNvPicPr preferRelativeResize="0"/>
          <p:nvPr/>
        </p:nvPicPr>
        <p:blipFill rotWithShape="1">
          <a:blip r:embed="rId3">
            <a:alphaModFix/>
          </a:blip>
          <a:srcRect/>
          <a:stretch/>
        </p:blipFill>
        <p:spPr>
          <a:xfrm>
            <a:off x="146644" y="1534661"/>
            <a:ext cx="3258332" cy="4792254"/>
          </a:xfrm>
          <a:prstGeom prst="rect">
            <a:avLst/>
          </a:prstGeom>
          <a:noFill/>
          <a:ln>
            <a:noFill/>
          </a:ln>
        </p:spPr>
      </p:pic>
      <p:pic>
        <p:nvPicPr>
          <p:cNvPr id="309" name="Google Shape;309;p3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65597" y="3652089"/>
            <a:ext cx="2174391" cy="3124873"/>
          </a:xfrm>
          <a:prstGeom prst="rect">
            <a:avLst/>
          </a:prstGeom>
          <a:noFill/>
          <a:ln>
            <a:noFill/>
          </a:ln>
        </p:spPr>
      </p:pic>
      <p:pic>
        <p:nvPicPr>
          <p:cNvPr id="310" name="Google Shape;310;p35"/>
          <p:cNvPicPr preferRelativeResize="0"/>
          <p:nvPr/>
        </p:nvPicPr>
        <p:blipFill rotWithShape="1">
          <a:blip r:embed="rId5">
            <a:alphaModFix/>
          </a:blip>
          <a:srcRect/>
          <a:stretch/>
        </p:blipFill>
        <p:spPr>
          <a:xfrm>
            <a:off x="8495414" y="1275602"/>
            <a:ext cx="3524250" cy="4752975"/>
          </a:xfrm>
          <a:prstGeom prst="rect">
            <a:avLst/>
          </a:prstGeom>
          <a:noFill/>
          <a:ln>
            <a:noFill/>
          </a:ln>
        </p:spPr>
      </p:pic>
      <p:pic>
        <p:nvPicPr>
          <p:cNvPr id="311" name="Google Shape;311;p3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603490" y="1090936"/>
            <a:ext cx="4821716" cy="23655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6"/>
          <p:cNvSpPr/>
          <p:nvPr/>
        </p:nvSpPr>
        <p:spPr>
          <a:xfrm>
            <a:off x="3701646" y="323714"/>
            <a:ext cx="4411079"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1" i="1" u="none" strike="noStrike" cap="none">
                <a:solidFill>
                  <a:srgbClr val="385623"/>
                </a:solidFill>
                <a:latin typeface="Calibri"/>
                <a:ea typeface="Calibri"/>
                <a:cs typeface="Calibri"/>
                <a:sym typeface="Calibri"/>
              </a:rPr>
              <a:t>Countryside Week</a:t>
            </a:r>
            <a:endParaRPr sz="4400" b="0" i="0" u="none" strike="noStrike" cap="none">
              <a:solidFill>
                <a:schemeClr val="dk1"/>
              </a:solidFill>
              <a:latin typeface="Calibri"/>
              <a:ea typeface="Calibri"/>
              <a:cs typeface="Calibri"/>
              <a:sym typeface="Calibri"/>
            </a:endParaRPr>
          </a:p>
        </p:txBody>
      </p:sp>
      <p:sp>
        <p:nvSpPr>
          <p:cNvPr id="317" name="Google Shape;317;p36"/>
          <p:cNvSpPr/>
          <p:nvPr/>
        </p:nvSpPr>
        <p:spPr>
          <a:xfrm>
            <a:off x="3280218" y="1292703"/>
            <a:ext cx="5253934" cy="14773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1" u="none" strike="noStrike" cap="none">
                <a:solidFill>
                  <a:srgbClr val="385623"/>
                </a:solidFill>
                <a:latin typeface="Calibri"/>
                <a:ea typeface="Calibri"/>
                <a:cs typeface="Calibri"/>
                <a:sym typeface="Calibri"/>
              </a:rPr>
              <a:t>Day 1 – Air Rifle Shooting and Deer Discovery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1" u="none" strike="noStrike" cap="none">
                <a:solidFill>
                  <a:srgbClr val="385623"/>
                </a:solidFill>
                <a:latin typeface="Calibri"/>
                <a:ea typeface="Calibri"/>
                <a:cs typeface="Calibri"/>
                <a:sym typeface="Calibri"/>
              </a:rPr>
              <a:t>Day 2 – Euston Hall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1" u="none" strike="noStrike" cap="none">
                <a:solidFill>
                  <a:srgbClr val="385623"/>
                </a:solidFill>
                <a:latin typeface="Calibri"/>
                <a:ea typeface="Calibri"/>
                <a:cs typeface="Calibri"/>
                <a:sym typeface="Calibri"/>
              </a:rPr>
              <a:t>Day 3 – Breckland Produce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1" u="none" strike="noStrike" cap="none">
                <a:solidFill>
                  <a:srgbClr val="385623"/>
                </a:solidFill>
                <a:latin typeface="Calibri"/>
                <a:ea typeface="Calibri"/>
                <a:cs typeface="Calibri"/>
                <a:sym typeface="Calibri"/>
              </a:rPr>
              <a:t>Day 4 – Machinery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1" u="none" strike="noStrike" cap="none">
                <a:solidFill>
                  <a:srgbClr val="385623"/>
                </a:solidFill>
                <a:latin typeface="Calibri"/>
                <a:ea typeface="Calibri"/>
                <a:cs typeface="Calibri"/>
                <a:sym typeface="Calibri"/>
              </a:rPr>
              <a:t>Day 5 – Community Collective Worship and Livestock</a:t>
            </a:r>
            <a:endParaRPr sz="1400" b="0" i="0" u="none" strike="noStrike" cap="none">
              <a:solidFill>
                <a:srgbClr val="000000"/>
              </a:solidFill>
              <a:latin typeface="Arial"/>
              <a:ea typeface="Arial"/>
              <a:cs typeface="Arial"/>
              <a:sym typeface="Arial"/>
            </a:endParaRPr>
          </a:p>
        </p:txBody>
      </p:sp>
      <p:pic>
        <p:nvPicPr>
          <p:cNvPr id="318" name="Google Shape;318;p36"/>
          <p:cNvPicPr preferRelativeResize="0"/>
          <p:nvPr/>
        </p:nvPicPr>
        <p:blipFill rotWithShape="1">
          <a:blip r:embed="rId3">
            <a:alphaModFix/>
          </a:blip>
          <a:srcRect/>
          <a:stretch/>
        </p:blipFill>
        <p:spPr>
          <a:xfrm>
            <a:off x="113783" y="2241143"/>
            <a:ext cx="2869108" cy="2175627"/>
          </a:xfrm>
          <a:prstGeom prst="rect">
            <a:avLst/>
          </a:prstGeom>
          <a:noFill/>
          <a:ln>
            <a:noFill/>
          </a:ln>
        </p:spPr>
      </p:pic>
      <p:pic>
        <p:nvPicPr>
          <p:cNvPr id="319" name="Google Shape;319;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50726" y="4416770"/>
            <a:ext cx="4536103" cy="2257095"/>
          </a:xfrm>
          <a:prstGeom prst="rect">
            <a:avLst/>
          </a:prstGeom>
          <a:noFill/>
          <a:ln>
            <a:noFill/>
          </a:ln>
        </p:spPr>
      </p:pic>
      <p:pic>
        <p:nvPicPr>
          <p:cNvPr id="320" name="Google Shape;320;p3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07092" y="2969579"/>
            <a:ext cx="3111618" cy="2100472"/>
          </a:xfrm>
          <a:prstGeom prst="rect">
            <a:avLst/>
          </a:prstGeom>
          <a:noFill/>
          <a:ln>
            <a:noFill/>
          </a:ln>
        </p:spPr>
      </p:pic>
      <p:pic>
        <p:nvPicPr>
          <p:cNvPr id="321" name="Google Shape;321;p3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180924" y="4464426"/>
            <a:ext cx="3458851" cy="2161782"/>
          </a:xfrm>
          <a:prstGeom prst="rect">
            <a:avLst/>
          </a:prstGeom>
          <a:noFill/>
          <a:ln>
            <a:noFill/>
          </a:ln>
        </p:spPr>
      </p:pic>
      <p:pic>
        <p:nvPicPr>
          <p:cNvPr id="322" name="Google Shape;322;p3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664995" y="2432708"/>
            <a:ext cx="3220161" cy="2369041"/>
          </a:xfrm>
          <a:prstGeom prst="rect">
            <a:avLst/>
          </a:prstGeom>
          <a:noFill/>
          <a:ln>
            <a:noFill/>
          </a:ln>
        </p:spPr>
      </p:pic>
      <p:pic>
        <p:nvPicPr>
          <p:cNvPr id="323" name="Google Shape;323;p3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399594" y="146293"/>
            <a:ext cx="1617650" cy="21212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p:nvPr/>
        </p:nvSpPr>
        <p:spPr>
          <a:xfrm>
            <a:off x="219062" y="389297"/>
            <a:ext cx="8215326"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1" u="none" strike="noStrike" cap="none">
                <a:solidFill>
                  <a:srgbClr val="385623"/>
                </a:solidFill>
                <a:latin typeface="Calibri"/>
                <a:ea typeface="Calibri"/>
                <a:cs typeface="Calibri"/>
                <a:sym typeface="Calibri"/>
              </a:rPr>
              <a:t>Opportunities to discover new skills and talents</a:t>
            </a:r>
            <a:endParaRPr sz="3200" b="0" i="0" u="none" strike="noStrike" cap="none">
              <a:solidFill>
                <a:schemeClr val="dk1"/>
              </a:solidFill>
              <a:latin typeface="Calibri"/>
              <a:ea typeface="Calibri"/>
              <a:cs typeface="Calibri"/>
              <a:sym typeface="Calibri"/>
            </a:endParaRPr>
          </a:p>
        </p:txBody>
      </p:sp>
      <p:sp>
        <p:nvSpPr>
          <p:cNvPr id="329" name="Google Shape;329;p37"/>
          <p:cNvSpPr txBox="1"/>
          <p:nvPr/>
        </p:nvSpPr>
        <p:spPr>
          <a:xfrm>
            <a:off x="365008" y="1177269"/>
            <a:ext cx="88454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0" name="Google Shape;330;p37"/>
          <p:cNvPicPr preferRelativeResize="0"/>
          <p:nvPr/>
        </p:nvPicPr>
        <p:blipFill rotWithShape="1">
          <a:blip r:embed="rId3">
            <a:alphaModFix/>
          </a:blip>
          <a:srcRect/>
          <a:stretch/>
        </p:blipFill>
        <p:spPr>
          <a:xfrm>
            <a:off x="1924334" y="1361935"/>
            <a:ext cx="7286094" cy="5106095"/>
          </a:xfrm>
          <a:prstGeom prst="rect">
            <a:avLst/>
          </a:prstGeom>
          <a:noFill/>
          <a:ln>
            <a:noFill/>
          </a:ln>
        </p:spPr>
      </p:pic>
      <p:pic>
        <p:nvPicPr>
          <p:cNvPr id="331" name="Google Shape;331;p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995203" y="146292"/>
            <a:ext cx="2022041" cy="2651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8"/>
          <p:cNvSpPr txBox="1"/>
          <p:nvPr/>
        </p:nvSpPr>
        <p:spPr>
          <a:xfrm>
            <a:off x="365008" y="1177269"/>
            <a:ext cx="88454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7" name="Google Shape;337;p38"/>
          <p:cNvPicPr preferRelativeResize="0"/>
          <p:nvPr/>
        </p:nvPicPr>
        <p:blipFill rotWithShape="1">
          <a:blip r:embed="rId3">
            <a:alphaModFix/>
          </a:blip>
          <a:srcRect/>
          <a:stretch/>
        </p:blipFill>
        <p:spPr>
          <a:xfrm>
            <a:off x="114394" y="1361935"/>
            <a:ext cx="3762822" cy="5112761"/>
          </a:xfrm>
          <a:prstGeom prst="rect">
            <a:avLst/>
          </a:prstGeom>
          <a:noFill/>
          <a:ln>
            <a:noFill/>
          </a:ln>
        </p:spPr>
      </p:pic>
      <p:pic>
        <p:nvPicPr>
          <p:cNvPr id="338" name="Google Shape;338;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32296" y="1068087"/>
            <a:ext cx="4686512" cy="3425095"/>
          </a:xfrm>
          <a:prstGeom prst="rect">
            <a:avLst/>
          </a:prstGeom>
          <a:noFill/>
          <a:ln>
            <a:noFill/>
          </a:ln>
        </p:spPr>
      </p:pic>
      <p:pic>
        <p:nvPicPr>
          <p:cNvPr id="339" name="Google Shape;339;p3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88782" y="3684895"/>
            <a:ext cx="4018725" cy="2987505"/>
          </a:xfrm>
          <a:prstGeom prst="rect">
            <a:avLst/>
          </a:prstGeom>
          <a:noFill/>
          <a:ln>
            <a:noFill/>
          </a:ln>
        </p:spPr>
      </p:pic>
      <p:sp>
        <p:nvSpPr>
          <p:cNvPr id="340" name="Google Shape;340;p38"/>
          <p:cNvSpPr/>
          <p:nvPr/>
        </p:nvSpPr>
        <p:spPr>
          <a:xfrm>
            <a:off x="535365" y="269122"/>
            <a:ext cx="5192447"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1" u="none" strike="noStrike" cap="none">
                <a:solidFill>
                  <a:srgbClr val="385623"/>
                </a:solidFill>
                <a:latin typeface="Calibri"/>
                <a:ea typeface="Calibri"/>
                <a:cs typeface="Calibri"/>
                <a:sym typeface="Calibri"/>
              </a:rPr>
              <a:t>Making learning irresistible…</a:t>
            </a:r>
            <a:endParaRPr sz="3200" b="0" i="0" u="none" strike="noStrike" cap="none">
              <a:solidFill>
                <a:schemeClr val="dk1"/>
              </a:solidFill>
              <a:latin typeface="Calibri"/>
              <a:ea typeface="Calibri"/>
              <a:cs typeface="Calibri"/>
              <a:sym typeface="Calibri"/>
            </a:endParaRPr>
          </a:p>
        </p:txBody>
      </p:sp>
      <p:pic>
        <p:nvPicPr>
          <p:cNvPr id="341" name="Google Shape;341;p3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995203" y="146292"/>
            <a:ext cx="2022041" cy="2651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39"/>
          <p:cNvPicPr preferRelativeResize="0"/>
          <p:nvPr/>
        </p:nvPicPr>
        <p:blipFill rotWithShape="1">
          <a:blip r:embed="rId3">
            <a:alphaModFix/>
          </a:blip>
          <a:srcRect/>
          <a:stretch/>
        </p:blipFill>
        <p:spPr>
          <a:xfrm>
            <a:off x="6179034" y="2923210"/>
            <a:ext cx="6012966" cy="3785940"/>
          </a:xfrm>
          <a:prstGeom prst="rect">
            <a:avLst/>
          </a:prstGeom>
          <a:noFill/>
          <a:ln>
            <a:noFill/>
          </a:ln>
        </p:spPr>
      </p:pic>
      <p:sp>
        <p:nvSpPr>
          <p:cNvPr id="347" name="Google Shape;347;p39"/>
          <p:cNvSpPr/>
          <p:nvPr/>
        </p:nvSpPr>
        <p:spPr>
          <a:xfrm>
            <a:off x="2072845" y="146292"/>
            <a:ext cx="715304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1" u="none" strike="noStrike" cap="none">
                <a:solidFill>
                  <a:srgbClr val="385623"/>
                </a:solidFill>
                <a:latin typeface="Calibri"/>
                <a:ea typeface="Calibri"/>
                <a:cs typeface="Calibri"/>
                <a:sym typeface="Calibri"/>
              </a:rPr>
              <a:t>Countryside Week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GB" sz="3600" b="1" i="1" u="none" strike="noStrike" cap="none">
                <a:solidFill>
                  <a:srgbClr val="385623"/>
                </a:solidFill>
                <a:latin typeface="Calibri"/>
                <a:ea typeface="Calibri"/>
                <a:cs typeface="Calibri"/>
                <a:sym typeface="Calibri"/>
              </a:rPr>
              <a:t>Community Collective Worship</a:t>
            </a:r>
            <a:endParaRPr sz="3600" b="0" i="0" u="none" strike="noStrike" cap="none">
              <a:solidFill>
                <a:schemeClr val="dk1"/>
              </a:solidFill>
              <a:latin typeface="Calibri"/>
              <a:ea typeface="Calibri"/>
              <a:cs typeface="Calibri"/>
              <a:sym typeface="Calibri"/>
            </a:endParaRPr>
          </a:p>
        </p:txBody>
      </p:sp>
      <p:pic>
        <p:nvPicPr>
          <p:cNvPr id="348" name="Google Shape;348;p39"/>
          <p:cNvPicPr preferRelativeResize="0"/>
          <p:nvPr/>
        </p:nvPicPr>
        <p:blipFill rotWithShape="1">
          <a:blip r:embed="rId4">
            <a:alphaModFix/>
          </a:blip>
          <a:srcRect/>
          <a:stretch/>
        </p:blipFill>
        <p:spPr>
          <a:xfrm>
            <a:off x="217828" y="1472040"/>
            <a:ext cx="6060142" cy="4023537"/>
          </a:xfrm>
          <a:prstGeom prst="rect">
            <a:avLst/>
          </a:prstGeom>
          <a:noFill/>
          <a:ln>
            <a:noFill/>
          </a:ln>
        </p:spPr>
      </p:pic>
      <p:pic>
        <p:nvPicPr>
          <p:cNvPr id="349" name="Google Shape;349;p3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995203" y="146292"/>
            <a:ext cx="2022041" cy="2651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0"/>
          <p:cNvSpPr/>
          <p:nvPr/>
        </p:nvSpPr>
        <p:spPr>
          <a:xfrm>
            <a:off x="3357350" y="207147"/>
            <a:ext cx="6381240"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1" i="1" u="none" strike="noStrike" cap="none">
                <a:solidFill>
                  <a:srgbClr val="385623"/>
                </a:solidFill>
                <a:latin typeface="Calibri"/>
                <a:ea typeface="Calibri"/>
                <a:cs typeface="Calibri"/>
                <a:sym typeface="Calibri"/>
              </a:rPr>
              <a:t>Curriculum Impact</a:t>
            </a:r>
            <a:endParaRPr sz="4400" b="0" i="0" u="none" strike="noStrike" cap="none">
              <a:solidFill>
                <a:schemeClr val="dk1"/>
              </a:solidFill>
              <a:latin typeface="Calibri"/>
              <a:ea typeface="Calibri"/>
              <a:cs typeface="Calibri"/>
              <a:sym typeface="Calibri"/>
            </a:endParaRPr>
          </a:p>
        </p:txBody>
      </p:sp>
      <p:sp>
        <p:nvSpPr>
          <p:cNvPr id="355" name="Google Shape;355;p40"/>
          <p:cNvSpPr/>
          <p:nvPr/>
        </p:nvSpPr>
        <p:spPr>
          <a:xfrm>
            <a:off x="2277470" y="2157681"/>
            <a:ext cx="51632210" cy="19389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6000"/>
              <a:buFont typeface="Arial"/>
              <a:buNone/>
            </a:pPr>
            <a:br>
              <a:rPr lang="en-GB" sz="6000" b="0" i="0" u="none" strike="noStrike" cap="none">
                <a:solidFill>
                  <a:schemeClr val="dk1"/>
                </a:solidFill>
                <a:latin typeface="Arial"/>
                <a:ea typeface="Arial"/>
                <a:cs typeface="Arial"/>
                <a:sym typeface="Arial"/>
              </a:rPr>
            </a:br>
            <a:endParaRPr sz="6000" b="0" i="0" u="none" strike="noStrike" cap="none">
              <a:solidFill>
                <a:schemeClr val="dk1"/>
              </a:solidFill>
              <a:latin typeface="Arial"/>
              <a:ea typeface="Arial"/>
              <a:cs typeface="Arial"/>
              <a:sym typeface="Arial"/>
            </a:endParaRPr>
          </a:p>
        </p:txBody>
      </p:sp>
      <p:sp>
        <p:nvSpPr>
          <p:cNvPr id="356" name="Google Shape;356;p40"/>
          <p:cNvSpPr/>
          <p:nvPr/>
        </p:nvSpPr>
        <p:spPr>
          <a:xfrm>
            <a:off x="6153435" y="693867"/>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GB"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357" name="Google Shape;357;p40"/>
          <p:cNvSpPr/>
          <p:nvPr/>
        </p:nvSpPr>
        <p:spPr>
          <a:xfrm>
            <a:off x="672608" y="3111666"/>
            <a:ext cx="10877265" cy="3416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85623"/>
                </a:solidFill>
                <a:latin typeface="Calibri"/>
                <a:ea typeface="Calibri"/>
                <a:cs typeface="Calibri"/>
                <a:sym typeface="Calibri"/>
              </a:rPr>
              <a:t>Apologies if this is out of the blue but we held an open day at our High Lodge visitor centre yesterday. Five separate Barnham pupils came to the stand through the day and all named the six species of deer resident in the UK, some of them were able to identify them from the skins we had on the table! They all told me that Roe and Red deer are native to the UK and the Muntjac are not native, one boy even told me muntjac were invasive non-natives. They also demonstrated a keen background knowledge of deer and the countryside in excess of many of the adults we engaged with and that I often engage with on a day to day basis. They were all really enthusiastic as they were sharing their knowledge with my team. They all said that they had learnt about deer in school. I’m really sorry but I didn’t think at the time to take their names to pass on to you but I just wanted to let you know how pleasantly surprised and genuinely impressed I was not only with the pupils and the way that they came across but that Barnham are educating their children about the countryside around them and how the kids seem to have been taking it all in.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85623"/>
                </a:solidFill>
                <a:latin typeface="Calibri"/>
                <a:ea typeface="Calibri"/>
                <a:cs typeface="Calibri"/>
                <a:sym typeface="Calibri"/>
              </a:rPr>
              <a:t>                                                                                                     Wildlife Ranger Manager, Forestry England, August 2023</a:t>
            </a:r>
            <a:endParaRPr sz="1800" b="1" i="0" u="none" strike="noStrike" cap="none">
              <a:solidFill>
                <a:srgbClr val="385623"/>
              </a:solidFill>
              <a:latin typeface="Calibri"/>
              <a:ea typeface="Calibri"/>
              <a:cs typeface="Calibri"/>
              <a:sym typeface="Calibri"/>
            </a:endParaRPr>
          </a:p>
        </p:txBody>
      </p:sp>
      <p:sp>
        <p:nvSpPr>
          <p:cNvPr id="358" name="Google Shape;358;p40"/>
          <p:cNvSpPr/>
          <p:nvPr/>
        </p:nvSpPr>
        <p:spPr>
          <a:xfrm>
            <a:off x="481540" y="1370286"/>
            <a:ext cx="10877264"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1" u="none" strike="noStrike" cap="none">
                <a:solidFill>
                  <a:srgbClr val="385623"/>
                </a:solidFill>
                <a:latin typeface="Calibri"/>
                <a:ea typeface="Calibri"/>
                <a:cs typeface="Calibri"/>
                <a:sym typeface="Calibri"/>
              </a:rPr>
              <a:t>Leaders have created an ambitious, well-considered curriculum designed to meet pupils’ needs. Leaders thread learning beyond the classroom throughout the year and across all classes. This enriches pupils’ learning and helps them to see connections between what they learn in class and the real world.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1" u="none" strike="noStrike" cap="none">
                <a:solidFill>
                  <a:srgbClr val="385623"/>
                </a:solidFill>
                <a:latin typeface="Calibri"/>
                <a:ea typeface="Calibri"/>
                <a:cs typeface="Calibri"/>
                <a:sym typeface="Calibri"/>
              </a:rPr>
              <a:t>                                                                                                                                                                OfSTED December 2022</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p:nvPr/>
        </p:nvSpPr>
        <p:spPr>
          <a:xfrm>
            <a:off x="3203808" y="206449"/>
            <a:ext cx="5576142"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1" i="1" u="none" strike="noStrike" cap="none">
                <a:solidFill>
                  <a:srgbClr val="385623"/>
                </a:solidFill>
                <a:latin typeface="Calibri"/>
                <a:ea typeface="Calibri"/>
                <a:cs typeface="Calibri"/>
                <a:sym typeface="Calibri"/>
              </a:rPr>
              <a:t>Curriculum Partnership</a:t>
            </a:r>
            <a:endParaRPr sz="4400" b="0" i="0" u="none" strike="noStrike" cap="none">
              <a:solidFill>
                <a:schemeClr val="dk1"/>
              </a:solidFill>
              <a:latin typeface="Calibri"/>
              <a:ea typeface="Calibri"/>
              <a:cs typeface="Calibri"/>
              <a:sym typeface="Calibri"/>
            </a:endParaRPr>
          </a:p>
        </p:txBody>
      </p:sp>
      <p:sp>
        <p:nvSpPr>
          <p:cNvPr id="191" name="Google Shape;191;p24"/>
          <p:cNvSpPr txBox="1"/>
          <p:nvPr/>
        </p:nvSpPr>
        <p:spPr>
          <a:xfrm>
            <a:off x="686713" y="926062"/>
            <a:ext cx="884542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192" name="Google Shape;192;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42447" y="2472334"/>
            <a:ext cx="8205835" cy="4078592"/>
          </a:xfrm>
          <a:prstGeom prst="rect">
            <a:avLst/>
          </a:prstGeom>
          <a:noFill/>
          <a:ln>
            <a:noFill/>
          </a:ln>
        </p:spPr>
      </p:pic>
      <p:sp>
        <p:nvSpPr>
          <p:cNvPr id="193" name="Google Shape;193;p24"/>
          <p:cNvSpPr txBox="1"/>
          <p:nvPr/>
        </p:nvSpPr>
        <p:spPr>
          <a:xfrm>
            <a:off x="2395668" y="1095338"/>
            <a:ext cx="883643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548135"/>
                </a:solidFill>
                <a:latin typeface="Calibri"/>
                <a:ea typeface="Calibri"/>
                <a:cs typeface="Calibri"/>
                <a:sym typeface="Calibri"/>
              </a:rPr>
              <a:t>Reciprocal partnership includes: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548135"/>
                </a:solidFill>
                <a:latin typeface="Calibri"/>
                <a:ea typeface="Calibri"/>
                <a:cs typeface="Calibri"/>
                <a:sym typeface="Calibri"/>
              </a:rPr>
              <a:t>Risk assessing, Health &amp; Safety Liaison, Joint funding, DBS checks, supporting grants and bids, produce grown on the farm is used in our school kitchen and ensuring the voice of the youngest generation is heard across a variety of professions! </a:t>
            </a:r>
            <a:endParaRPr sz="1400" b="0" i="0" u="none" strike="noStrike" cap="none">
              <a:solidFill>
                <a:srgbClr val="000000"/>
              </a:solidFill>
              <a:latin typeface="Arial"/>
              <a:ea typeface="Arial"/>
              <a:cs typeface="Arial"/>
              <a:sym typeface="Arial"/>
            </a:endParaRPr>
          </a:p>
        </p:txBody>
      </p:sp>
      <p:pic>
        <p:nvPicPr>
          <p:cNvPr id="194" name="Google Shape;194;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8442" y="158757"/>
            <a:ext cx="2052803" cy="16973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p:nvPr/>
        </p:nvSpPr>
        <p:spPr>
          <a:xfrm>
            <a:off x="3381230" y="445995"/>
            <a:ext cx="5544406"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1" u="none" strike="noStrike" cap="none">
                <a:solidFill>
                  <a:srgbClr val="385623"/>
                </a:solidFill>
                <a:latin typeface="Calibri"/>
                <a:ea typeface="Calibri"/>
                <a:cs typeface="Calibri"/>
                <a:sym typeface="Calibri"/>
              </a:rPr>
              <a:t>Curriculum Partnership</a:t>
            </a:r>
            <a:endParaRPr sz="4000" b="0" i="0" u="none" strike="noStrike" cap="none">
              <a:solidFill>
                <a:schemeClr val="dk1"/>
              </a:solidFill>
              <a:latin typeface="Calibri"/>
              <a:ea typeface="Calibri"/>
              <a:cs typeface="Calibri"/>
              <a:sym typeface="Calibri"/>
            </a:endParaRPr>
          </a:p>
        </p:txBody>
      </p:sp>
      <p:sp>
        <p:nvSpPr>
          <p:cNvPr id="200" name="Google Shape;200;p25"/>
          <p:cNvSpPr txBox="1"/>
          <p:nvPr/>
        </p:nvSpPr>
        <p:spPr>
          <a:xfrm>
            <a:off x="686713" y="926062"/>
            <a:ext cx="884542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201" name="Google Shape;201;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4840" y="2562715"/>
            <a:ext cx="4772391" cy="3484191"/>
          </a:xfrm>
          <a:prstGeom prst="rect">
            <a:avLst/>
          </a:prstGeom>
          <a:noFill/>
          <a:ln>
            <a:noFill/>
          </a:ln>
        </p:spPr>
      </p:pic>
      <p:pic>
        <p:nvPicPr>
          <p:cNvPr id="202" name="Google Shape;202;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23316" y="2455453"/>
            <a:ext cx="4613258" cy="3495919"/>
          </a:xfrm>
          <a:prstGeom prst="rect">
            <a:avLst/>
          </a:prstGeom>
          <a:noFill/>
          <a:ln>
            <a:noFill/>
          </a:ln>
        </p:spPr>
      </p:pic>
      <p:pic>
        <p:nvPicPr>
          <p:cNvPr id="203" name="Google Shape;203;p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6713" y="283632"/>
            <a:ext cx="1709964" cy="707410"/>
          </a:xfrm>
          <a:prstGeom prst="rect">
            <a:avLst/>
          </a:prstGeom>
          <a:noFill/>
          <a:ln>
            <a:noFill/>
          </a:ln>
        </p:spPr>
      </p:pic>
      <p:sp>
        <p:nvSpPr>
          <p:cNvPr id="204" name="Google Shape;204;p25"/>
          <p:cNvSpPr/>
          <p:nvPr/>
        </p:nvSpPr>
        <p:spPr>
          <a:xfrm>
            <a:off x="450377" y="1084730"/>
            <a:ext cx="10604310"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548135"/>
                </a:solidFill>
                <a:latin typeface="Calibri"/>
                <a:ea typeface="Calibri"/>
                <a:cs typeface="Calibri"/>
                <a:sym typeface="Calibri"/>
              </a:rPr>
              <a:t>Working partnership with Historic England:</a:t>
            </a:r>
            <a:endParaRPr sz="1800" b="1" i="0" u="none" strike="noStrike" cap="none">
              <a:solidFill>
                <a:srgbClr val="54813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548135"/>
                </a:solidFill>
                <a:latin typeface="Calibri"/>
                <a:ea typeface="Calibri"/>
                <a:cs typeface="Calibri"/>
                <a:sym typeface="Calibri"/>
              </a:rPr>
              <a:t>Shared planning of our History Curriculum with Historic England, Local Archivist and History Group Members.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548135"/>
                </a:solidFill>
                <a:latin typeface="Calibri"/>
                <a:ea typeface="Calibri"/>
                <a:cs typeface="Calibri"/>
                <a:sym typeface="Calibri"/>
              </a:rPr>
              <a:t>Rich professional development for staff</a:t>
            </a:r>
            <a:endParaRPr sz="1800" b="1" i="0" u="none" strike="noStrike" cap="none">
              <a:solidFill>
                <a:srgbClr val="548135"/>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p:nvPr/>
        </p:nvSpPr>
        <p:spPr>
          <a:xfrm>
            <a:off x="2583534" y="296815"/>
            <a:ext cx="7242367" cy="21236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1" i="1" u="none" strike="noStrike" cap="none">
                <a:solidFill>
                  <a:srgbClr val="385623"/>
                </a:solidFill>
                <a:latin typeface="Calibri"/>
                <a:ea typeface="Calibri"/>
                <a:cs typeface="Calibri"/>
                <a:sym typeface="Calibri"/>
              </a:rPr>
              <a:t>Working with industry experts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1" u="none" strike="noStrike" cap="none">
              <a:solidFill>
                <a:srgbClr val="38562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dk1"/>
              </a:solidFill>
              <a:latin typeface="Calibri"/>
              <a:ea typeface="Calibri"/>
              <a:cs typeface="Calibri"/>
              <a:sym typeface="Calibri"/>
            </a:endParaRPr>
          </a:p>
        </p:txBody>
      </p:sp>
      <p:pic>
        <p:nvPicPr>
          <p:cNvPr id="210" name="Google Shape;210;p26"/>
          <p:cNvPicPr preferRelativeResize="0"/>
          <p:nvPr/>
        </p:nvPicPr>
        <p:blipFill rotWithShape="1">
          <a:blip r:embed="rId3">
            <a:alphaModFix/>
          </a:blip>
          <a:srcRect/>
          <a:stretch/>
        </p:blipFill>
        <p:spPr>
          <a:xfrm>
            <a:off x="1790959" y="3741941"/>
            <a:ext cx="6902665" cy="2969142"/>
          </a:xfrm>
          <a:prstGeom prst="rect">
            <a:avLst/>
          </a:prstGeom>
          <a:noFill/>
          <a:ln>
            <a:noFill/>
          </a:ln>
        </p:spPr>
      </p:pic>
      <p:pic>
        <p:nvPicPr>
          <p:cNvPr id="211" name="Google Shape;211;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9631" y="255474"/>
            <a:ext cx="2153591" cy="890938"/>
          </a:xfrm>
          <a:prstGeom prst="rect">
            <a:avLst/>
          </a:prstGeom>
          <a:noFill/>
          <a:ln>
            <a:noFill/>
          </a:ln>
        </p:spPr>
      </p:pic>
      <p:pic>
        <p:nvPicPr>
          <p:cNvPr id="212" name="Google Shape;212;p2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9631" y="1364776"/>
            <a:ext cx="3774572" cy="2591696"/>
          </a:xfrm>
          <a:prstGeom prst="rect">
            <a:avLst/>
          </a:prstGeom>
          <a:noFill/>
          <a:ln>
            <a:noFill/>
          </a:ln>
        </p:spPr>
      </p:pic>
      <p:pic>
        <p:nvPicPr>
          <p:cNvPr id="213" name="Google Shape;213;p2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521411" y="1364775"/>
            <a:ext cx="3407695" cy="2364903"/>
          </a:xfrm>
          <a:prstGeom prst="rect">
            <a:avLst/>
          </a:prstGeom>
          <a:noFill/>
          <a:ln>
            <a:noFill/>
          </a:ln>
        </p:spPr>
      </p:pic>
      <p:pic>
        <p:nvPicPr>
          <p:cNvPr id="214" name="Google Shape;214;p2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493014" y="1364775"/>
            <a:ext cx="3524959" cy="2584134"/>
          </a:xfrm>
          <a:prstGeom prst="rect">
            <a:avLst/>
          </a:prstGeom>
          <a:noFill/>
          <a:ln>
            <a:noFill/>
          </a:ln>
        </p:spPr>
      </p:pic>
      <p:sp>
        <p:nvSpPr>
          <p:cNvPr id="215" name="Google Shape;215;p26"/>
          <p:cNvSpPr txBox="1"/>
          <p:nvPr/>
        </p:nvSpPr>
        <p:spPr>
          <a:xfrm>
            <a:off x="9130352" y="4653887"/>
            <a:ext cx="264766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85623"/>
                </a:solidFill>
                <a:latin typeface="Calibri"/>
                <a:ea typeface="Calibri"/>
                <a:cs typeface="Calibri"/>
                <a:sym typeface="Calibri"/>
              </a:rPr>
              <a:t>Designing and creating our bespoke 32ft History Curriculum!</a:t>
            </a:r>
            <a:endParaRPr sz="1800" b="1" i="0" u="none" strike="noStrike" cap="none">
              <a:solidFill>
                <a:srgbClr val="385623"/>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p:nvPr/>
        </p:nvSpPr>
        <p:spPr>
          <a:xfrm>
            <a:off x="2995686" y="142181"/>
            <a:ext cx="6460402"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1" u="none" strike="noStrike" cap="none">
                <a:solidFill>
                  <a:srgbClr val="385623"/>
                </a:solidFill>
                <a:latin typeface="Calibri"/>
                <a:ea typeface="Calibri"/>
                <a:cs typeface="Calibri"/>
                <a:sym typeface="Calibri"/>
              </a:rPr>
              <a:t>A curriculum full of vision!</a:t>
            </a:r>
            <a:endParaRPr sz="4000" b="0" i="0" u="none" strike="noStrike" cap="none">
              <a:solidFill>
                <a:schemeClr val="dk1"/>
              </a:solidFill>
              <a:latin typeface="Calibri"/>
              <a:ea typeface="Calibri"/>
              <a:cs typeface="Calibri"/>
              <a:sym typeface="Calibri"/>
            </a:endParaRPr>
          </a:p>
        </p:txBody>
      </p:sp>
      <p:sp>
        <p:nvSpPr>
          <p:cNvPr id="221" name="Google Shape;221;p27"/>
          <p:cNvSpPr txBox="1"/>
          <p:nvPr/>
        </p:nvSpPr>
        <p:spPr>
          <a:xfrm>
            <a:off x="132996" y="985069"/>
            <a:ext cx="884542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85623"/>
                </a:solidFill>
                <a:latin typeface="Calibri"/>
                <a:ea typeface="Calibri"/>
                <a:cs typeface="Calibri"/>
                <a:sym typeface="Calibri"/>
              </a:rPr>
              <a:t>Learning from knowledgeable experts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385623"/>
              </a:solidFill>
              <a:latin typeface="Calibri"/>
              <a:ea typeface="Calibri"/>
              <a:cs typeface="Calibri"/>
              <a:sym typeface="Calibri"/>
            </a:endParaRPr>
          </a:p>
        </p:txBody>
      </p:sp>
      <p:pic>
        <p:nvPicPr>
          <p:cNvPr id="222" name="Google Shape;222;p27"/>
          <p:cNvPicPr preferRelativeResize="0"/>
          <p:nvPr/>
        </p:nvPicPr>
        <p:blipFill rotWithShape="1">
          <a:blip r:embed="rId3">
            <a:alphaModFix/>
          </a:blip>
          <a:srcRect/>
          <a:stretch/>
        </p:blipFill>
        <p:spPr>
          <a:xfrm>
            <a:off x="126302" y="1485008"/>
            <a:ext cx="4902627" cy="4810343"/>
          </a:xfrm>
          <a:prstGeom prst="rect">
            <a:avLst/>
          </a:prstGeom>
          <a:noFill/>
          <a:ln>
            <a:noFill/>
          </a:ln>
        </p:spPr>
      </p:pic>
      <p:pic>
        <p:nvPicPr>
          <p:cNvPr id="223" name="Google Shape;223;p27"/>
          <p:cNvPicPr preferRelativeResize="0"/>
          <p:nvPr/>
        </p:nvPicPr>
        <p:blipFill rotWithShape="1">
          <a:blip r:embed="rId4">
            <a:alphaModFix/>
          </a:blip>
          <a:srcRect/>
          <a:stretch/>
        </p:blipFill>
        <p:spPr>
          <a:xfrm>
            <a:off x="5322628" y="1453979"/>
            <a:ext cx="6400800" cy="48724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p:nvPr/>
        </p:nvSpPr>
        <p:spPr>
          <a:xfrm>
            <a:off x="3166977" y="-22114"/>
            <a:ext cx="6296917"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1" i="1" u="none" strike="noStrike" cap="none">
                <a:solidFill>
                  <a:srgbClr val="385623"/>
                </a:solidFill>
                <a:latin typeface="Calibri"/>
                <a:ea typeface="Calibri"/>
                <a:cs typeface="Calibri"/>
                <a:sym typeface="Calibri"/>
              </a:rPr>
              <a:t>A curriculum full of vision!</a:t>
            </a:r>
            <a:endParaRPr sz="4400" b="0" i="0" u="none" strike="noStrike" cap="none">
              <a:solidFill>
                <a:schemeClr val="dk1"/>
              </a:solidFill>
              <a:latin typeface="Calibri"/>
              <a:ea typeface="Calibri"/>
              <a:cs typeface="Calibri"/>
              <a:sym typeface="Calibri"/>
            </a:endParaRPr>
          </a:p>
        </p:txBody>
      </p:sp>
      <p:sp>
        <p:nvSpPr>
          <p:cNvPr id="229" name="Google Shape;229;p28"/>
          <p:cNvSpPr txBox="1"/>
          <p:nvPr/>
        </p:nvSpPr>
        <p:spPr>
          <a:xfrm>
            <a:off x="0" y="607274"/>
            <a:ext cx="884542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85623"/>
                </a:solidFill>
                <a:latin typeface="Calibri"/>
                <a:ea typeface="Calibri"/>
                <a:cs typeface="Calibri"/>
                <a:sym typeface="Calibri"/>
              </a:rPr>
              <a:t>Applying learning from the classroom into real life contexts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0" name="Google Shape;230;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2853" y="1014054"/>
            <a:ext cx="9934069" cy="55879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0"/>
                                        </p:tgtEl>
                                        <p:attrNameLst>
                                          <p:attrName>style.visibility</p:attrName>
                                        </p:attrNameLst>
                                      </p:cBhvr>
                                      <p:to>
                                        <p:strVal val="visible"/>
                                      </p:to>
                                    </p:set>
                                    <p:animEffect transition="in" filter="fade">
                                      <p:cBhvr>
                                        <p:cTn id="19" dur="5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p:nvPr/>
        </p:nvSpPr>
        <p:spPr>
          <a:xfrm>
            <a:off x="2798489" y="321495"/>
            <a:ext cx="6296917"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1" i="1" u="none" strike="noStrike" cap="none">
                <a:solidFill>
                  <a:srgbClr val="385623"/>
                </a:solidFill>
                <a:latin typeface="Calibri"/>
                <a:ea typeface="Calibri"/>
                <a:cs typeface="Calibri"/>
                <a:sym typeface="Calibri"/>
              </a:rPr>
              <a:t>A curriculum full of vision!</a:t>
            </a:r>
            <a:endParaRPr sz="4400" b="0" i="0" u="none" strike="noStrike" cap="none">
              <a:solidFill>
                <a:schemeClr val="dk1"/>
              </a:solidFill>
              <a:latin typeface="Calibri"/>
              <a:ea typeface="Calibri"/>
              <a:cs typeface="Calibri"/>
              <a:sym typeface="Calibri"/>
            </a:endParaRPr>
          </a:p>
        </p:txBody>
      </p:sp>
      <p:sp>
        <p:nvSpPr>
          <p:cNvPr id="236" name="Google Shape;236;p29"/>
          <p:cNvSpPr txBox="1"/>
          <p:nvPr/>
        </p:nvSpPr>
        <p:spPr>
          <a:xfrm>
            <a:off x="249986" y="1239997"/>
            <a:ext cx="884542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385623"/>
                </a:solidFill>
                <a:latin typeface="Calibri"/>
                <a:ea typeface="Calibri"/>
                <a:cs typeface="Calibri"/>
                <a:sym typeface="Calibri"/>
              </a:rPr>
              <a:t>Intergenerational Learning Opportunities</a:t>
            </a:r>
            <a:endParaRPr sz="2400" b="1" i="0" u="none" strike="noStrike" cap="none">
              <a:solidFill>
                <a:srgbClr val="385623"/>
              </a:solidFill>
              <a:latin typeface="Calibri"/>
              <a:ea typeface="Calibri"/>
              <a:cs typeface="Calibri"/>
              <a:sym typeface="Calibri"/>
            </a:endParaRPr>
          </a:p>
        </p:txBody>
      </p:sp>
      <p:pic>
        <p:nvPicPr>
          <p:cNvPr id="237" name="Google Shape;237;p29"/>
          <p:cNvPicPr preferRelativeResize="0"/>
          <p:nvPr/>
        </p:nvPicPr>
        <p:blipFill rotWithShape="1">
          <a:blip r:embed="rId3">
            <a:alphaModFix/>
          </a:blip>
          <a:srcRect/>
          <a:stretch/>
        </p:blipFill>
        <p:spPr>
          <a:xfrm>
            <a:off x="122119" y="1904857"/>
            <a:ext cx="5923840" cy="4310177"/>
          </a:xfrm>
          <a:prstGeom prst="rect">
            <a:avLst/>
          </a:prstGeom>
          <a:noFill/>
          <a:ln>
            <a:noFill/>
          </a:ln>
        </p:spPr>
      </p:pic>
      <p:pic>
        <p:nvPicPr>
          <p:cNvPr id="238" name="Google Shape;238;p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53821" y="1904856"/>
            <a:ext cx="5883170" cy="43101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p:nvPr/>
        </p:nvSpPr>
        <p:spPr>
          <a:xfrm>
            <a:off x="2798489" y="321495"/>
            <a:ext cx="6296917"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1" i="1" u="none" strike="noStrike" cap="none">
                <a:solidFill>
                  <a:srgbClr val="385623"/>
                </a:solidFill>
                <a:latin typeface="Calibri"/>
                <a:ea typeface="Calibri"/>
                <a:cs typeface="Calibri"/>
                <a:sym typeface="Calibri"/>
              </a:rPr>
              <a:t>A curriculum full of vision!</a:t>
            </a:r>
            <a:endParaRPr sz="4400" b="0" i="0" u="none" strike="noStrike" cap="none">
              <a:solidFill>
                <a:schemeClr val="dk1"/>
              </a:solidFill>
              <a:latin typeface="Calibri"/>
              <a:ea typeface="Calibri"/>
              <a:cs typeface="Calibri"/>
              <a:sym typeface="Calibri"/>
            </a:endParaRPr>
          </a:p>
        </p:txBody>
      </p:sp>
      <p:sp>
        <p:nvSpPr>
          <p:cNvPr id="244" name="Google Shape;244;p30"/>
          <p:cNvSpPr txBox="1"/>
          <p:nvPr/>
        </p:nvSpPr>
        <p:spPr>
          <a:xfrm>
            <a:off x="146644" y="1090936"/>
            <a:ext cx="884542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385623"/>
                </a:solidFill>
                <a:latin typeface="Calibri"/>
                <a:ea typeface="Calibri"/>
                <a:cs typeface="Calibri"/>
                <a:sym typeface="Calibri"/>
              </a:rPr>
              <a:t>Discovering potential future career paths…</a:t>
            </a:r>
            <a:endParaRPr sz="2400" b="1" i="0" u="none" strike="noStrike" cap="none">
              <a:solidFill>
                <a:srgbClr val="385623"/>
              </a:solidFill>
              <a:latin typeface="Calibri"/>
              <a:ea typeface="Calibri"/>
              <a:cs typeface="Calibri"/>
              <a:sym typeface="Calibri"/>
            </a:endParaRPr>
          </a:p>
        </p:txBody>
      </p:sp>
      <p:pic>
        <p:nvPicPr>
          <p:cNvPr id="245" name="Google Shape;245;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5596" y="2612319"/>
            <a:ext cx="5238225" cy="3873335"/>
          </a:xfrm>
          <a:prstGeom prst="rect">
            <a:avLst/>
          </a:prstGeom>
          <a:noFill/>
          <a:ln>
            <a:noFill/>
          </a:ln>
        </p:spPr>
      </p:pic>
      <p:pic>
        <p:nvPicPr>
          <p:cNvPr id="246" name="Google Shape;246;p30"/>
          <p:cNvPicPr preferRelativeResize="0"/>
          <p:nvPr/>
        </p:nvPicPr>
        <p:blipFill rotWithShape="1">
          <a:blip r:embed="rId4">
            <a:alphaModFix/>
          </a:blip>
          <a:srcRect/>
          <a:stretch/>
        </p:blipFill>
        <p:spPr>
          <a:xfrm>
            <a:off x="6133861" y="2706539"/>
            <a:ext cx="5420888" cy="3803444"/>
          </a:xfrm>
          <a:prstGeom prst="rect">
            <a:avLst/>
          </a:prstGeom>
          <a:noFill/>
          <a:ln>
            <a:noFill/>
          </a:ln>
        </p:spPr>
      </p:pic>
      <p:pic>
        <p:nvPicPr>
          <p:cNvPr id="247" name="Google Shape;247;p30"/>
          <p:cNvPicPr preferRelativeResize="0"/>
          <p:nvPr/>
        </p:nvPicPr>
        <p:blipFill rotWithShape="1">
          <a:blip r:embed="rId5">
            <a:alphaModFix/>
          </a:blip>
          <a:srcRect/>
          <a:stretch/>
        </p:blipFill>
        <p:spPr>
          <a:xfrm>
            <a:off x="9496438" y="934265"/>
            <a:ext cx="2058311" cy="13722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p:nvPr/>
        </p:nvSpPr>
        <p:spPr>
          <a:xfrm>
            <a:off x="2813644" y="88023"/>
            <a:ext cx="6296917"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1" i="1" u="none" strike="noStrike" cap="none">
                <a:solidFill>
                  <a:srgbClr val="385623"/>
                </a:solidFill>
                <a:latin typeface="Calibri"/>
                <a:ea typeface="Calibri"/>
                <a:cs typeface="Calibri"/>
                <a:sym typeface="Calibri"/>
              </a:rPr>
              <a:t>A curriculum full of vision!</a:t>
            </a:r>
            <a:endParaRPr sz="4400" b="0" i="0" u="none" strike="noStrike" cap="none">
              <a:solidFill>
                <a:schemeClr val="dk1"/>
              </a:solidFill>
              <a:latin typeface="Calibri"/>
              <a:ea typeface="Calibri"/>
              <a:cs typeface="Calibri"/>
              <a:sym typeface="Calibri"/>
            </a:endParaRPr>
          </a:p>
        </p:txBody>
      </p:sp>
      <p:sp>
        <p:nvSpPr>
          <p:cNvPr id="253" name="Google Shape;253;p31"/>
          <p:cNvSpPr txBox="1"/>
          <p:nvPr/>
        </p:nvSpPr>
        <p:spPr>
          <a:xfrm>
            <a:off x="146644" y="906270"/>
            <a:ext cx="884542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85623"/>
                </a:solidFill>
                <a:latin typeface="Calibri"/>
                <a:ea typeface="Calibri"/>
                <a:cs typeface="Calibri"/>
                <a:sym typeface="Calibri"/>
              </a:rPr>
              <a:t>Discovering future career paths…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85623"/>
                </a:solidFill>
                <a:latin typeface="Calibri"/>
                <a:ea typeface="Calibri"/>
                <a:cs typeface="Calibri"/>
                <a:sym typeface="Calibri"/>
              </a:rPr>
              <a:t>Interleaving learning – History into Science</a:t>
            </a:r>
            <a:endParaRPr sz="1800" b="1" i="0" u="none" strike="noStrike" cap="none">
              <a:solidFill>
                <a:srgbClr val="385623"/>
              </a:solidFill>
              <a:latin typeface="Calibri"/>
              <a:ea typeface="Calibri"/>
              <a:cs typeface="Calibri"/>
              <a:sym typeface="Calibri"/>
            </a:endParaRPr>
          </a:p>
        </p:txBody>
      </p:sp>
      <p:pic>
        <p:nvPicPr>
          <p:cNvPr id="254" name="Google Shape;254;p31"/>
          <p:cNvPicPr preferRelativeResize="0"/>
          <p:nvPr/>
        </p:nvPicPr>
        <p:blipFill rotWithShape="1">
          <a:blip r:embed="rId3">
            <a:alphaModFix/>
          </a:blip>
          <a:srcRect/>
          <a:stretch/>
        </p:blipFill>
        <p:spPr>
          <a:xfrm>
            <a:off x="146644" y="1937939"/>
            <a:ext cx="5334000" cy="4048125"/>
          </a:xfrm>
          <a:prstGeom prst="rect">
            <a:avLst/>
          </a:prstGeom>
          <a:noFill/>
          <a:ln>
            <a:noFill/>
          </a:ln>
        </p:spPr>
      </p:pic>
      <p:pic>
        <p:nvPicPr>
          <p:cNvPr id="255" name="Google Shape;255;p31"/>
          <p:cNvPicPr preferRelativeResize="0"/>
          <p:nvPr/>
        </p:nvPicPr>
        <p:blipFill rotWithShape="1">
          <a:blip r:embed="rId4">
            <a:alphaModFix/>
          </a:blip>
          <a:srcRect/>
          <a:stretch/>
        </p:blipFill>
        <p:spPr>
          <a:xfrm>
            <a:off x="6673755" y="2906514"/>
            <a:ext cx="5291066" cy="3777973"/>
          </a:xfrm>
          <a:prstGeom prst="rect">
            <a:avLst/>
          </a:prstGeom>
          <a:noFill/>
          <a:ln>
            <a:noFill/>
          </a:ln>
        </p:spPr>
      </p:pic>
      <p:pic>
        <p:nvPicPr>
          <p:cNvPr id="256" name="Google Shape;256;p3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79469" y="1101256"/>
            <a:ext cx="3588572" cy="2446754"/>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714</Words>
  <Application>Microsoft Office PowerPoint</Application>
  <PresentationFormat>Widescreen</PresentationFormat>
  <Paragraphs>57</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curriculum full of vision</dc:title>
  <dc:creator>Ian Holman</dc:creator>
  <cp:lastModifiedBy>Jack Coles</cp:lastModifiedBy>
  <cp:revision>5</cp:revision>
  <dcterms:modified xsi:type="dcterms:W3CDTF">2025-02-03T12:46:41Z</dcterms:modified>
</cp:coreProperties>
</file>