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2624E2E-BE75-45B1-B728-C8A58558345E}">
  <a:tblStyle styleId="{C2624E2E-BE75-45B1-B728-C8A58558345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fc188a4ae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fc188a4ae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1000"/>
              <a:t>Children get oxygen from the lungs and this goes to the heart through viens - it gets an extra pump from the heart and is distributed around the body via arteries. The oxygen is </a:t>
            </a:r>
            <a:r>
              <a:rPr b="1" lang="en-GB" sz="1000"/>
              <a:t>released</a:t>
            </a:r>
            <a:r>
              <a:rPr b="1" lang="en-GB" sz="1000"/>
              <a:t> to different parts of the body through the </a:t>
            </a:r>
            <a:r>
              <a:rPr b="1" lang="en-GB" sz="1000"/>
              <a:t>capillaries</a:t>
            </a:r>
            <a:r>
              <a:rPr b="1" lang="en-GB" sz="1000"/>
              <a:t>. Around the body, the blood picks up carbon dioxide, takes it back to the heart via </a:t>
            </a:r>
            <a:r>
              <a:rPr b="1" lang="en-GB" sz="1000"/>
              <a:t>veins</a:t>
            </a:r>
            <a:r>
              <a:rPr b="1" lang="en-GB" sz="1000"/>
              <a:t>, gets and extra pump from the heart to the lungs to be exhaled via arteries. </a:t>
            </a:r>
            <a:endParaRPr b="1" sz="1000"/>
          </a:p>
          <a:p>
            <a:pPr indent="0" lvl="0" marL="0" rtl="0" algn="l">
              <a:spcBef>
                <a:spcPts val="0"/>
              </a:spcBef>
              <a:spcAft>
                <a:spcPts val="0"/>
              </a:spcAft>
              <a:buNone/>
            </a:pPr>
            <a:r>
              <a:t/>
            </a:r>
            <a:endParaRPr b="1" sz="1000"/>
          </a:p>
          <a:p>
            <a:pPr indent="0" lvl="0" marL="0" rtl="0" algn="l">
              <a:spcBef>
                <a:spcPts val="0"/>
              </a:spcBef>
              <a:spcAft>
                <a:spcPts val="0"/>
              </a:spcAft>
              <a:buNone/>
            </a:pPr>
            <a:r>
              <a:rPr b="1" lang="en-GB" sz="1000"/>
              <a:t>Children start at lungs with oxygenated blood (red up) and then when they get to the body (capillaries) they will turn into deoxygenated blood (blue cup).</a:t>
            </a:r>
            <a:endParaRPr b="1" sz="100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fc188a4ae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fc188a4ae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fc188a4aed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fc188a4aed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fa8d663ba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fa8d663ba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04b19d8277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04b19d8277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04b19d827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04b19d827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2209ab3a4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2209ab3a4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2209ab3a4a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2209ab3a4a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2209ab3a4a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2209ab3a4a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570f5d99d8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570f5d99d8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chool-learningzone.co.uk/key_stage_two/ks2_science/the_human_body/the_circulatory_system/the_circulatory_system.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png"/><Relationship Id="rId4" Type="http://schemas.openxmlformats.org/officeDocument/2006/relationships/image" Target="../media/image7.png"/><Relationship Id="rId5"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9.png"/><Relationship Id="rId4" Type="http://schemas.openxmlformats.org/officeDocument/2006/relationships/hyperlink" Target="https://www.bbc.co.uk/bitesize/topics/zcyycdm/articles/z9w9r2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bbc.co.uk/bitesize/topics/zcyycdm/articles/z9w9r2p" TargetMode="External"/><Relationship Id="rId4" Type="http://schemas.openxmlformats.org/officeDocument/2006/relationships/image" Target="../media/image1.png"/><Relationship Id="rId5"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423525"/>
            <a:ext cx="8520600" cy="15513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GB"/>
              <a:t>Animals, including humans</a:t>
            </a:r>
            <a:endParaRPr b="1"/>
          </a:p>
          <a:p>
            <a:pPr indent="0" lvl="0" marL="0" rtl="0" algn="ctr">
              <a:spcBef>
                <a:spcPts val="0"/>
              </a:spcBef>
              <a:spcAft>
                <a:spcPts val="0"/>
              </a:spcAft>
              <a:buNone/>
            </a:pPr>
            <a:r>
              <a:rPr b="1" lang="en-GB"/>
              <a:t>The circulatory system</a:t>
            </a:r>
            <a:endParaRPr b="1"/>
          </a:p>
        </p:txBody>
      </p:sp>
      <p:pic>
        <p:nvPicPr>
          <p:cNvPr id="55" name="Google Shape;55;p13"/>
          <p:cNvPicPr preferRelativeResize="0"/>
          <p:nvPr/>
        </p:nvPicPr>
        <p:blipFill>
          <a:blip r:embed="rId3">
            <a:alphaModFix/>
          </a:blip>
          <a:stretch>
            <a:fillRect/>
          </a:stretch>
        </p:blipFill>
        <p:spPr>
          <a:xfrm>
            <a:off x="302950" y="139675"/>
            <a:ext cx="892275" cy="11668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122" name="Shape 122"/>
        <p:cNvGrpSpPr/>
        <p:nvPr/>
      </p:nvGrpSpPr>
      <p:grpSpPr>
        <a:xfrm>
          <a:off x="0" y="0"/>
          <a:ext cx="0" cy="0"/>
          <a:chOff x="0" y="0"/>
          <a:chExt cx="0" cy="0"/>
        </a:xfrm>
      </p:grpSpPr>
      <p:sp>
        <p:nvSpPr>
          <p:cNvPr id="123" name="Google Shape;123;p22"/>
          <p:cNvSpPr txBox="1"/>
          <p:nvPr>
            <p:ph type="title"/>
          </p:nvPr>
        </p:nvSpPr>
        <p:spPr>
          <a:xfrm>
            <a:off x="0" y="-65900"/>
            <a:ext cx="4694400" cy="44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3500"/>
              <a:t>Independent work</a:t>
            </a:r>
            <a:endParaRPr b="1" sz="3500"/>
          </a:p>
        </p:txBody>
      </p:sp>
      <p:sp>
        <p:nvSpPr>
          <p:cNvPr id="124" name="Google Shape;124;p22"/>
          <p:cNvSpPr txBox="1"/>
          <p:nvPr/>
        </p:nvSpPr>
        <p:spPr>
          <a:xfrm>
            <a:off x="-112700" y="553675"/>
            <a:ext cx="5387700" cy="1323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2200"/>
              <a:t>Stick this template in your book. Can you label each part and tell me their function.</a:t>
            </a:r>
            <a:endParaRPr sz="2200"/>
          </a:p>
          <a:p>
            <a:pPr indent="0" lvl="0" marL="0" rtl="0" algn="ctr">
              <a:spcBef>
                <a:spcPts val="0"/>
              </a:spcBef>
              <a:spcAft>
                <a:spcPts val="0"/>
              </a:spcAft>
              <a:buNone/>
            </a:pPr>
            <a:r>
              <a:t/>
            </a:r>
            <a:endParaRPr sz="1000"/>
          </a:p>
          <a:p>
            <a:pPr indent="0" lvl="0" marL="0" rtl="0" algn="ctr">
              <a:spcBef>
                <a:spcPts val="0"/>
              </a:spcBef>
              <a:spcAft>
                <a:spcPts val="0"/>
              </a:spcAft>
              <a:buNone/>
            </a:pPr>
            <a:r>
              <a:t/>
            </a:r>
            <a:endParaRPr sz="2000"/>
          </a:p>
        </p:txBody>
      </p:sp>
      <p:pic>
        <p:nvPicPr>
          <p:cNvPr id="125" name="Google Shape;125;p22"/>
          <p:cNvPicPr preferRelativeResize="0"/>
          <p:nvPr/>
        </p:nvPicPr>
        <p:blipFill>
          <a:blip r:embed="rId3">
            <a:alphaModFix/>
          </a:blip>
          <a:stretch>
            <a:fillRect/>
          </a:stretch>
        </p:blipFill>
        <p:spPr>
          <a:xfrm>
            <a:off x="2010475" y="2162550"/>
            <a:ext cx="2082750" cy="2945100"/>
          </a:xfrm>
          <a:prstGeom prst="rect">
            <a:avLst/>
          </a:prstGeom>
          <a:noFill/>
          <a:ln>
            <a:noFill/>
          </a:ln>
        </p:spPr>
      </p:pic>
      <p:sp>
        <p:nvSpPr>
          <p:cNvPr id="126" name="Google Shape;126;p22"/>
          <p:cNvSpPr txBox="1"/>
          <p:nvPr/>
        </p:nvSpPr>
        <p:spPr>
          <a:xfrm>
            <a:off x="0" y="2162550"/>
            <a:ext cx="2190000" cy="220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1900"/>
              <a:t>Labels: </a:t>
            </a:r>
            <a:endParaRPr b="1" sz="1900"/>
          </a:p>
          <a:p>
            <a:pPr indent="-330200" lvl="0" marL="457200" rtl="0" algn="l">
              <a:spcBef>
                <a:spcPts val="0"/>
              </a:spcBef>
              <a:spcAft>
                <a:spcPts val="0"/>
              </a:spcAft>
              <a:buSzPts val="1600"/>
              <a:buChar char="●"/>
            </a:pPr>
            <a:r>
              <a:rPr lang="en-GB" sz="1600"/>
              <a:t>Heart </a:t>
            </a:r>
            <a:endParaRPr sz="1600"/>
          </a:p>
          <a:p>
            <a:pPr indent="-330200" lvl="0" marL="457200" rtl="0" algn="l">
              <a:spcBef>
                <a:spcPts val="0"/>
              </a:spcBef>
              <a:spcAft>
                <a:spcPts val="0"/>
              </a:spcAft>
              <a:buSzPts val="1600"/>
              <a:buChar char="●"/>
            </a:pPr>
            <a:r>
              <a:rPr lang="en-GB" sz="1600"/>
              <a:t>Lungs</a:t>
            </a:r>
            <a:endParaRPr sz="1600"/>
          </a:p>
          <a:p>
            <a:pPr indent="-330200" lvl="0" marL="457200" rtl="0" algn="l">
              <a:spcBef>
                <a:spcPts val="0"/>
              </a:spcBef>
              <a:spcAft>
                <a:spcPts val="0"/>
              </a:spcAft>
              <a:buSzPts val="1600"/>
              <a:buChar char="●"/>
            </a:pPr>
            <a:r>
              <a:rPr lang="en-GB" sz="1600"/>
              <a:t>Artery </a:t>
            </a:r>
            <a:endParaRPr sz="1600"/>
          </a:p>
          <a:p>
            <a:pPr indent="-330200" lvl="0" marL="457200" rtl="0" algn="l">
              <a:spcBef>
                <a:spcPts val="0"/>
              </a:spcBef>
              <a:spcAft>
                <a:spcPts val="0"/>
              </a:spcAft>
              <a:buSzPts val="1600"/>
              <a:buChar char="●"/>
            </a:pPr>
            <a:r>
              <a:rPr lang="en-GB" sz="1600"/>
              <a:t>Vein </a:t>
            </a:r>
            <a:endParaRPr sz="1600"/>
          </a:p>
          <a:p>
            <a:pPr indent="-330200" lvl="0" marL="457200" rtl="0" algn="l">
              <a:spcBef>
                <a:spcPts val="0"/>
              </a:spcBef>
              <a:spcAft>
                <a:spcPts val="0"/>
              </a:spcAft>
              <a:buSzPts val="1600"/>
              <a:buChar char="●"/>
            </a:pPr>
            <a:r>
              <a:rPr lang="en-GB" sz="1600"/>
              <a:t>Blood</a:t>
            </a:r>
            <a:endParaRPr sz="1600"/>
          </a:p>
          <a:p>
            <a:pPr indent="-330200" lvl="0" marL="457200" rtl="0" algn="l">
              <a:spcBef>
                <a:spcPts val="0"/>
              </a:spcBef>
              <a:spcAft>
                <a:spcPts val="0"/>
              </a:spcAft>
              <a:buSzPts val="1600"/>
              <a:buChar char="●"/>
            </a:pPr>
            <a:r>
              <a:rPr lang="en-GB" sz="1600"/>
              <a:t>Capillaries</a:t>
            </a:r>
            <a:endParaRPr sz="1600"/>
          </a:p>
          <a:p>
            <a:pPr indent="-330200" lvl="0" marL="457200" rtl="0" algn="l">
              <a:spcBef>
                <a:spcPts val="0"/>
              </a:spcBef>
              <a:spcAft>
                <a:spcPts val="0"/>
              </a:spcAft>
              <a:buSzPts val="1600"/>
              <a:buChar char="●"/>
            </a:pPr>
            <a:r>
              <a:rPr lang="en-GB" sz="1600"/>
              <a:t>Rest of the body </a:t>
            </a:r>
            <a:endParaRPr sz="1600"/>
          </a:p>
        </p:txBody>
      </p:sp>
      <p:graphicFrame>
        <p:nvGraphicFramePr>
          <p:cNvPr id="127" name="Google Shape;127;p22"/>
          <p:cNvGraphicFramePr/>
          <p:nvPr/>
        </p:nvGraphicFramePr>
        <p:xfrm>
          <a:off x="5483450" y="178125"/>
          <a:ext cx="3000000" cy="3000000"/>
        </p:xfrm>
        <a:graphic>
          <a:graphicData uri="http://schemas.openxmlformats.org/drawingml/2006/table">
            <a:tbl>
              <a:tblPr>
                <a:noFill/>
                <a:tableStyleId>{C2624E2E-BE75-45B1-B728-C8A58558345E}</a:tableStyleId>
              </a:tblPr>
              <a:tblGrid>
                <a:gridCol w="1613125"/>
                <a:gridCol w="1876375"/>
              </a:tblGrid>
              <a:tr h="381000">
                <a:tc>
                  <a:txBody>
                    <a:bodyPr/>
                    <a:lstStyle/>
                    <a:p>
                      <a:pPr indent="0" lvl="0" marL="0" rtl="0" algn="ctr">
                        <a:spcBef>
                          <a:spcPts val="0"/>
                        </a:spcBef>
                        <a:spcAft>
                          <a:spcPts val="0"/>
                        </a:spcAft>
                        <a:buNone/>
                      </a:pPr>
                      <a:r>
                        <a:rPr lang="en-GB" sz="1300"/>
                        <a:t>delivery system</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c>
                  <a:txBody>
                    <a:bodyPr/>
                    <a:lstStyle/>
                    <a:p>
                      <a:pPr indent="0" lvl="0" marL="0" rtl="0" algn="ctr">
                        <a:spcBef>
                          <a:spcPts val="0"/>
                        </a:spcBef>
                        <a:spcAft>
                          <a:spcPts val="0"/>
                        </a:spcAft>
                        <a:buNone/>
                      </a:pPr>
                      <a:r>
                        <a:rPr lang="en-GB" sz="1300"/>
                        <a:t>deoxygenated blood</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r>
              <a:tr h="381000">
                <a:tc>
                  <a:txBody>
                    <a:bodyPr/>
                    <a:lstStyle/>
                    <a:p>
                      <a:pPr indent="0" lvl="0" marL="0" rtl="0" algn="ctr">
                        <a:spcBef>
                          <a:spcPts val="0"/>
                        </a:spcBef>
                        <a:spcAft>
                          <a:spcPts val="0"/>
                        </a:spcAft>
                        <a:buNone/>
                      </a:pPr>
                      <a:r>
                        <a:rPr lang="en-GB" sz="1300"/>
                        <a:t>blood cells </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c>
                  <a:txBody>
                    <a:bodyPr/>
                    <a:lstStyle/>
                    <a:p>
                      <a:pPr indent="0" lvl="0" marL="0" rtl="0" algn="ctr">
                        <a:spcBef>
                          <a:spcPts val="0"/>
                        </a:spcBef>
                        <a:spcAft>
                          <a:spcPts val="0"/>
                        </a:spcAft>
                        <a:buNone/>
                      </a:pPr>
                      <a:r>
                        <a:rPr lang="en-GB" sz="1300"/>
                        <a:t>oxygenated blood</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r>
              <a:tr h="381000">
                <a:tc>
                  <a:txBody>
                    <a:bodyPr/>
                    <a:lstStyle/>
                    <a:p>
                      <a:pPr indent="0" lvl="0" marL="0" rtl="0" algn="ctr">
                        <a:spcBef>
                          <a:spcPts val="0"/>
                        </a:spcBef>
                        <a:spcAft>
                          <a:spcPts val="0"/>
                        </a:spcAft>
                        <a:buNone/>
                      </a:pPr>
                      <a:r>
                        <a:rPr lang="en-GB" sz="1300"/>
                        <a:t>circulate </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c>
                  <a:txBody>
                    <a:bodyPr/>
                    <a:lstStyle/>
                    <a:p>
                      <a:pPr indent="0" lvl="0" marL="0" rtl="0" algn="ctr">
                        <a:spcBef>
                          <a:spcPts val="0"/>
                        </a:spcBef>
                        <a:spcAft>
                          <a:spcPts val="0"/>
                        </a:spcAft>
                        <a:buNone/>
                      </a:pPr>
                      <a:r>
                        <a:rPr lang="en-GB" sz="1300"/>
                        <a:t>deposited </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r>
              <a:tr h="381000">
                <a:tc>
                  <a:txBody>
                    <a:bodyPr/>
                    <a:lstStyle/>
                    <a:p>
                      <a:pPr indent="0" lvl="0" marL="0" rtl="0" algn="ctr">
                        <a:spcBef>
                          <a:spcPts val="0"/>
                        </a:spcBef>
                        <a:spcAft>
                          <a:spcPts val="0"/>
                        </a:spcAft>
                        <a:buNone/>
                      </a:pPr>
                      <a:r>
                        <a:rPr lang="en-GB" sz="1300"/>
                        <a:t>arteries </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c>
                  <a:txBody>
                    <a:bodyPr/>
                    <a:lstStyle/>
                    <a:p>
                      <a:pPr indent="0" lvl="0" marL="0" rtl="0" algn="ctr">
                        <a:spcBef>
                          <a:spcPts val="0"/>
                        </a:spcBef>
                        <a:spcAft>
                          <a:spcPts val="0"/>
                        </a:spcAft>
                        <a:buNone/>
                      </a:pPr>
                      <a:r>
                        <a:rPr lang="en-GB" sz="1300"/>
                        <a:t>veins</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r>
              <a:tr h="381000">
                <a:tc>
                  <a:txBody>
                    <a:bodyPr/>
                    <a:lstStyle/>
                    <a:p>
                      <a:pPr indent="0" lvl="0" marL="0" rtl="0" algn="ctr">
                        <a:spcBef>
                          <a:spcPts val="0"/>
                        </a:spcBef>
                        <a:spcAft>
                          <a:spcPts val="0"/>
                        </a:spcAft>
                        <a:buNone/>
                      </a:pPr>
                      <a:r>
                        <a:rPr lang="en-GB" sz="1300"/>
                        <a:t>red blood cells</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c>
                  <a:txBody>
                    <a:bodyPr/>
                    <a:lstStyle/>
                    <a:p>
                      <a:pPr indent="0" lvl="0" marL="0" rtl="0" algn="ctr">
                        <a:spcBef>
                          <a:spcPts val="0"/>
                        </a:spcBef>
                        <a:spcAft>
                          <a:spcPts val="0"/>
                        </a:spcAft>
                        <a:buNone/>
                      </a:pPr>
                      <a:r>
                        <a:rPr lang="en-GB" sz="1300"/>
                        <a:t>waste</a:t>
                      </a:r>
                      <a:endParaRPr sz="1300"/>
                    </a:p>
                  </a:txBody>
                  <a:tcPr marT="91425" marB="91425" marR="91425" marL="91425">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solidFill>
                      <a:srgbClr val="FFF2CC"/>
                    </a:solidFill>
                  </a:tcPr>
                </a:tc>
              </a:tr>
            </a:tbl>
          </a:graphicData>
        </a:graphic>
      </p:graphicFrame>
      <p:sp>
        <p:nvSpPr>
          <p:cNvPr id="128" name="Google Shape;128;p22"/>
          <p:cNvSpPr txBox="1"/>
          <p:nvPr/>
        </p:nvSpPr>
        <p:spPr>
          <a:xfrm>
            <a:off x="4475250" y="2126700"/>
            <a:ext cx="4694400" cy="3155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000"/>
              <a:t>The circulatory system is… It is made up of… I am now going to go into more detail about each part. </a:t>
            </a:r>
            <a:endParaRPr sz="2000"/>
          </a:p>
          <a:p>
            <a:pPr indent="0" lvl="0" marL="0" rtl="0" algn="l">
              <a:spcBef>
                <a:spcPts val="0"/>
              </a:spcBef>
              <a:spcAft>
                <a:spcPts val="0"/>
              </a:spcAft>
              <a:buNone/>
            </a:pPr>
            <a:r>
              <a:t/>
            </a:r>
            <a:endParaRPr sz="1700"/>
          </a:p>
          <a:p>
            <a:pPr indent="0" lvl="0" marL="0" rtl="0" algn="l">
              <a:spcBef>
                <a:spcPts val="0"/>
              </a:spcBef>
              <a:spcAft>
                <a:spcPts val="0"/>
              </a:spcAft>
              <a:buNone/>
            </a:pPr>
            <a:r>
              <a:rPr lang="en-GB" sz="1700"/>
              <a:t>Lungs</a:t>
            </a:r>
            <a:endParaRPr sz="1700"/>
          </a:p>
          <a:p>
            <a:pPr indent="0" lvl="0" marL="0" rtl="0" algn="l">
              <a:spcBef>
                <a:spcPts val="0"/>
              </a:spcBef>
              <a:spcAft>
                <a:spcPts val="0"/>
              </a:spcAft>
              <a:buNone/>
            </a:pPr>
            <a:r>
              <a:rPr lang="en-GB" sz="1700"/>
              <a:t>Heart</a:t>
            </a:r>
            <a:endParaRPr sz="1700"/>
          </a:p>
          <a:p>
            <a:pPr indent="0" lvl="0" marL="0" rtl="0" algn="l">
              <a:spcBef>
                <a:spcPts val="0"/>
              </a:spcBef>
              <a:spcAft>
                <a:spcPts val="0"/>
              </a:spcAft>
              <a:buNone/>
            </a:pPr>
            <a:r>
              <a:rPr lang="en-GB" sz="1700"/>
              <a:t>Arteries</a:t>
            </a:r>
            <a:endParaRPr sz="1700"/>
          </a:p>
          <a:p>
            <a:pPr indent="0" lvl="0" marL="0" rtl="0" algn="l">
              <a:spcBef>
                <a:spcPts val="0"/>
              </a:spcBef>
              <a:spcAft>
                <a:spcPts val="0"/>
              </a:spcAft>
              <a:buNone/>
            </a:pPr>
            <a:r>
              <a:rPr lang="en-GB" sz="1700"/>
              <a:t>V</a:t>
            </a:r>
            <a:r>
              <a:rPr lang="en-GB" sz="1700"/>
              <a:t>eins</a:t>
            </a:r>
            <a:endParaRPr sz="1700"/>
          </a:p>
          <a:p>
            <a:pPr indent="0" lvl="0" marL="0" rtl="0" algn="l">
              <a:spcBef>
                <a:spcPts val="0"/>
              </a:spcBef>
              <a:spcAft>
                <a:spcPts val="0"/>
              </a:spcAft>
              <a:buNone/>
            </a:pPr>
            <a:r>
              <a:rPr lang="en-GB" sz="1700"/>
              <a:t>Capillaries </a:t>
            </a:r>
            <a:endParaRPr sz="1700"/>
          </a:p>
          <a:p>
            <a:pPr indent="0" lvl="0" marL="0" rtl="0" algn="l">
              <a:spcBef>
                <a:spcPts val="0"/>
              </a:spcBef>
              <a:spcAft>
                <a:spcPts val="0"/>
              </a:spcAft>
              <a:buNone/>
            </a:pPr>
            <a:r>
              <a:t/>
            </a:r>
            <a:endParaRPr sz="1700"/>
          </a:p>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32" name="Shape 132"/>
        <p:cNvGrpSpPr/>
        <p:nvPr/>
      </p:nvGrpSpPr>
      <p:grpSpPr>
        <a:xfrm>
          <a:off x="0" y="0"/>
          <a:ext cx="0" cy="0"/>
          <a:chOff x="0" y="0"/>
          <a:chExt cx="0" cy="0"/>
        </a:xfrm>
      </p:grpSpPr>
      <p:sp>
        <p:nvSpPr>
          <p:cNvPr id="133" name="Google Shape;133;p23"/>
          <p:cNvSpPr txBox="1"/>
          <p:nvPr>
            <p:ph type="title"/>
          </p:nvPr>
        </p:nvSpPr>
        <p:spPr>
          <a:xfrm>
            <a:off x="0" y="0"/>
            <a:ext cx="3245700" cy="44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3500"/>
              <a:t>Independent</a:t>
            </a:r>
            <a:endParaRPr b="1" sz="3500"/>
          </a:p>
        </p:txBody>
      </p:sp>
      <p:sp>
        <p:nvSpPr>
          <p:cNvPr id="134" name="Google Shape;134;p23"/>
          <p:cNvSpPr txBox="1"/>
          <p:nvPr/>
        </p:nvSpPr>
        <p:spPr>
          <a:xfrm>
            <a:off x="1046700" y="792325"/>
            <a:ext cx="7050600" cy="346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GB" sz="4200">
                <a:solidFill>
                  <a:schemeClr val="dk1"/>
                </a:solidFill>
              </a:rPr>
              <a:t>What is our circulatory system?  What is the pathway that blood takes?</a:t>
            </a:r>
            <a:endParaRPr b="1" sz="4200">
              <a:solidFill>
                <a:schemeClr val="dk1"/>
              </a:solidFill>
            </a:endParaRPr>
          </a:p>
          <a:p>
            <a:pPr indent="0" lvl="0" marL="0" rtl="0" algn="l">
              <a:spcBef>
                <a:spcPts val="0"/>
              </a:spcBef>
              <a:spcAft>
                <a:spcPts val="0"/>
              </a:spcAft>
              <a:buNone/>
            </a:pPr>
            <a:r>
              <a:t/>
            </a:r>
            <a:endParaRPr sz="2900"/>
          </a:p>
          <a:p>
            <a:pPr indent="0" lvl="0" marL="0" rtl="0" algn="l">
              <a:spcBef>
                <a:spcPts val="0"/>
              </a:spcBef>
              <a:spcAft>
                <a:spcPts val="0"/>
              </a:spcAft>
              <a:buNone/>
            </a:pPr>
            <a:r>
              <a:rPr lang="en-GB" sz="2900"/>
              <a:t>Use your knowledge notes to support you in answering the questions.</a:t>
            </a:r>
            <a:endParaRPr sz="3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311700" y="260050"/>
            <a:ext cx="8520600" cy="127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2700">
                <a:solidFill>
                  <a:schemeClr val="dk1"/>
                </a:solidFill>
              </a:rPr>
              <a:t>LO: To understand what the circulatory </a:t>
            </a:r>
            <a:endParaRPr b="1" sz="2700">
              <a:solidFill>
                <a:schemeClr val="dk1"/>
              </a:solidFill>
            </a:endParaRPr>
          </a:p>
          <a:p>
            <a:pPr indent="0" lvl="0" marL="0" rtl="0" algn="l">
              <a:spcBef>
                <a:spcPts val="1200"/>
              </a:spcBef>
              <a:spcAft>
                <a:spcPts val="1200"/>
              </a:spcAft>
              <a:buNone/>
            </a:pPr>
            <a:r>
              <a:rPr b="1" lang="en-GB" sz="2700">
                <a:solidFill>
                  <a:schemeClr val="dk1"/>
                </a:solidFill>
              </a:rPr>
              <a:t>system is.</a:t>
            </a:r>
            <a:endParaRPr b="1" sz="2700">
              <a:solidFill>
                <a:schemeClr val="dk1"/>
              </a:solidFill>
            </a:endParaRPr>
          </a:p>
        </p:txBody>
      </p:sp>
      <p:sp>
        <p:nvSpPr>
          <p:cNvPr id="61" name="Google Shape;61;p14"/>
          <p:cNvSpPr txBox="1"/>
          <p:nvPr>
            <p:ph idx="1" type="body"/>
          </p:nvPr>
        </p:nvSpPr>
        <p:spPr>
          <a:xfrm>
            <a:off x="311700" y="1530950"/>
            <a:ext cx="7010700" cy="28470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FF"/>
              </a:buClr>
              <a:buSzPts val="2400"/>
              <a:buChar char="●"/>
            </a:pPr>
            <a:r>
              <a:rPr lang="en-GB" sz="2400">
                <a:solidFill>
                  <a:srgbClr val="0000FF"/>
                </a:solidFill>
              </a:rPr>
              <a:t>I can name the four main parts of the circulatory system.</a:t>
            </a:r>
            <a:endParaRPr sz="2400">
              <a:solidFill>
                <a:srgbClr val="0000FF"/>
              </a:solidFill>
            </a:endParaRPr>
          </a:p>
          <a:p>
            <a:pPr indent="0" lvl="0" marL="457200" rtl="0" algn="l">
              <a:lnSpc>
                <a:spcPct val="100000"/>
              </a:lnSpc>
              <a:spcBef>
                <a:spcPts val="0"/>
              </a:spcBef>
              <a:spcAft>
                <a:spcPts val="0"/>
              </a:spcAft>
              <a:buNone/>
            </a:pPr>
            <a:r>
              <a:t/>
            </a:r>
            <a:endParaRPr sz="2400">
              <a:solidFill>
                <a:srgbClr val="0000FF"/>
              </a:solidFill>
            </a:endParaRPr>
          </a:p>
          <a:p>
            <a:pPr indent="-381000" lvl="0" marL="457200" rtl="0" algn="l">
              <a:lnSpc>
                <a:spcPct val="100000"/>
              </a:lnSpc>
              <a:spcBef>
                <a:spcPts val="0"/>
              </a:spcBef>
              <a:spcAft>
                <a:spcPts val="0"/>
              </a:spcAft>
              <a:buClr>
                <a:srgbClr val="0000FF"/>
              </a:buClr>
              <a:buSzPts val="2400"/>
              <a:buChar char="●"/>
            </a:pPr>
            <a:r>
              <a:rPr lang="en-GB" sz="2400">
                <a:solidFill>
                  <a:srgbClr val="0000FF"/>
                </a:solidFill>
              </a:rPr>
              <a:t>I can represent the circulatory system.</a:t>
            </a:r>
            <a:endParaRPr sz="2400">
              <a:solidFill>
                <a:srgbClr val="0000FF"/>
              </a:solidFill>
            </a:endParaRPr>
          </a:p>
          <a:p>
            <a:pPr indent="0" lvl="0" marL="457200" rtl="0" algn="l">
              <a:lnSpc>
                <a:spcPct val="100000"/>
              </a:lnSpc>
              <a:spcBef>
                <a:spcPts val="0"/>
              </a:spcBef>
              <a:spcAft>
                <a:spcPts val="0"/>
              </a:spcAft>
              <a:buNone/>
            </a:pPr>
            <a:r>
              <a:t/>
            </a:r>
            <a:endParaRPr sz="2400">
              <a:solidFill>
                <a:srgbClr val="0000FF"/>
              </a:solidFill>
            </a:endParaRPr>
          </a:p>
          <a:p>
            <a:pPr indent="-381000" lvl="0" marL="457200" rtl="0" algn="l">
              <a:lnSpc>
                <a:spcPct val="100000"/>
              </a:lnSpc>
              <a:spcBef>
                <a:spcPts val="0"/>
              </a:spcBef>
              <a:spcAft>
                <a:spcPts val="0"/>
              </a:spcAft>
              <a:buClr>
                <a:srgbClr val="0000FF"/>
              </a:buClr>
              <a:buSzPts val="2400"/>
              <a:buChar char="●"/>
            </a:pPr>
            <a:r>
              <a:rPr lang="en-GB" sz="2400">
                <a:solidFill>
                  <a:srgbClr val="0000FF"/>
                </a:solidFill>
              </a:rPr>
              <a:t>I know what pathway the blood takes in the circulatory system. </a:t>
            </a:r>
            <a:endParaRPr sz="2400">
              <a:solidFill>
                <a:srgbClr val="0000FF"/>
              </a:solidFill>
            </a:endParaRPr>
          </a:p>
        </p:txBody>
      </p:sp>
      <p:sp>
        <p:nvSpPr>
          <p:cNvPr id="62" name="Google Shape;62;p14"/>
          <p:cNvSpPr txBox="1"/>
          <p:nvPr>
            <p:ph idx="1" type="body"/>
          </p:nvPr>
        </p:nvSpPr>
        <p:spPr>
          <a:xfrm>
            <a:off x="2975425" y="4284025"/>
            <a:ext cx="4719600" cy="702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i="1" lang="en-GB" sz="2000">
                <a:solidFill>
                  <a:srgbClr val="FF0000"/>
                </a:solidFill>
              </a:rPr>
              <a:t>Stick your knowledge note in your book.</a:t>
            </a:r>
            <a:endParaRPr i="1" sz="2000">
              <a:solidFill>
                <a:srgbClr val="FF0000"/>
              </a:solidFill>
            </a:endParaRPr>
          </a:p>
        </p:txBody>
      </p:sp>
      <p:pic>
        <p:nvPicPr>
          <p:cNvPr id="63" name="Google Shape;63;p14"/>
          <p:cNvPicPr preferRelativeResize="0"/>
          <p:nvPr/>
        </p:nvPicPr>
        <p:blipFill>
          <a:blip r:embed="rId3">
            <a:alphaModFix/>
          </a:blip>
          <a:stretch>
            <a:fillRect/>
          </a:stretch>
        </p:blipFill>
        <p:spPr>
          <a:xfrm>
            <a:off x="7788463" y="200025"/>
            <a:ext cx="1114425" cy="4743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alpha val="72070"/>
          </a:srgbClr>
        </a:solidFill>
      </p:bgPr>
    </p:bg>
    <p:spTree>
      <p:nvGrpSpPr>
        <p:cNvPr id="67" name="Shape 67"/>
        <p:cNvGrpSpPr/>
        <p:nvPr/>
      </p:nvGrpSpPr>
      <p:grpSpPr>
        <a:xfrm>
          <a:off x="0" y="0"/>
          <a:ext cx="0" cy="0"/>
          <a:chOff x="0" y="0"/>
          <a:chExt cx="0" cy="0"/>
        </a:xfrm>
      </p:grpSpPr>
      <p:pic>
        <p:nvPicPr>
          <p:cNvPr id="68" name="Google Shape;68;p15"/>
          <p:cNvPicPr preferRelativeResize="0"/>
          <p:nvPr/>
        </p:nvPicPr>
        <p:blipFill>
          <a:blip r:embed="rId3">
            <a:alphaModFix/>
          </a:blip>
          <a:stretch>
            <a:fillRect/>
          </a:stretch>
        </p:blipFill>
        <p:spPr>
          <a:xfrm>
            <a:off x="141175" y="341875"/>
            <a:ext cx="8653075" cy="39481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alpha val="72070"/>
          </a:srgbClr>
        </a:solidFill>
      </p:bgPr>
    </p:bg>
    <p:spTree>
      <p:nvGrpSpPr>
        <p:cNvPr id="72" name="Shape 72"/>
        <p:cNvGrpSpPr/>
        <p:nvPr/>
      </p:nvGrpSpPr>
      <p:grpSpPr>
        <a:xfrm>
          <a:off x="0" y="0"/>
          <a:ext cx="0" cy="0"/>
          <a:chOff x="0" y="0"/>
          <a:chExt cx="0" cy="0"/>
        </a:xfrm>
      </p:grpSpPr>
      <p:sp>
        <p:nvSpPr>
          <p:cNvPr id="73" name="Google Shape;73;p16"/>
          <p:cNvSpPr txBox="1"/>
          <p:nvPr>
            <p:ph type="title"/>
          </p:nvPr>
        </p:nvSpPr>
        <p:spPr>
          <a:xfrm>
            <a:off x="0" y="0"/>
            <a:ext cx="3616200" cy="44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3520"/>
              <a:t>Teaching slide</a:t>
            </a:r>
            <a:endParaRPr b="1" sz="3520"/>
          </a:p>
        </p:txBody>
      </p:sp>
      <p:sp>
        <p:nvSpPr>
          <p:cNvPr id="74" name="Google Shape;74;p16"/>
          <p:cNvSpPr txBox="1"/>
          <p:nvPr/>
        </p:nvSpPr>
        <p:spPr>
          <a:xfrm>
            <a:off x="550600" y="966925"/>
            <a:ext cx="7722000" cy="341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3500"/>
              <a:t>Watch…</a:t>
            </a:r>
            <a:endParaRPr sz="3500"/>
          </a:p>
          <a:p>
            <a:pPr indent="0" lvl="0" marL="0" rtl="0" algn="l">
              <a:spcBef>
                <a:spcPts val="0"/>
              </a:spcBef>
              <a:spcAft>
                <a:spcPts val="0"/>
              </a:spcAft>
              <a:buNone/>
            </a:pPr>
            <a:r>
              <a:t/>
            </a:r>
            <a:endParaRPr sz="3500"/>
          </a:p>
          <a:p>
            <a:pPr indent="0" lvl="0" marL="0" rtl="0" algn="ctr">
              <a:spcBef>
                <a:spcPts val="0"/>
              </a:spcBef>
              <a:spcAft>
                <a:spcPts val="0"/>
              </a:spcAft>
              <a:buNone/>
            </a:pPr>
            <a:r>
              <a:rPr lang="en-GB" sz="3500" u="sng">
                <a:solidFill>
                  <a:schemeClr val="hlink"/>
                </a:solidFill>
                <a:hlinkClick r:id="rId3"/>
              </a:rPr>
              <a:t>https://school-learningzone.co.uk/key_stage_two/ks2_science/the_human_body/the_circulatory_system/the_circulatory_system.html</a:t>
            </a:r>
            <a:r>
              <a:rPr lang="en-GB" sz="3500"/>
              <a:t> </a:t>
            </a:r>
            <a:endParaRPr sz="3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alpha val="72070"/>
          </a:srgbClr>
        </a:solidFill>
      </p:bgPr>
    </p:bg>
    <p:spTree>
      <p:nvGrpSpPr>
        <p:cNvPr id="78" name="Shape 78"/>
        <p:cNvGrpSpPr/>
        <p:nvPr/>
      </p:nvGrpSpPr>
      <p:grpSpPr>
        <a:xfrm>
          <a:off x="0" y="0"/>
          <a:ext cx="0" cy="0"/>
          <a:chOff x="0" y="0"/>
          <a:chExt cx="0" cy="0"/>
        </a:xfrm>
      </p:grpSpPr>
      <p:sp>
        <p:nvSpPr>
          <p:cNvPr id="79" name="Google Shape;79;p17"/>
          <p:cNvSpPr txBox="1"/>
          <p:nvPr>
            <p:ph type="title"/>
          </p:nvPr>
        </p:nvSpPr>
        <p:spPr>
          <a:xfrm>
            <a:off x="0" y="0"/>
            <a:ext cx="3908100" cy="44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3500"/>
              <a:t>Teaching slide</a:t>
            </a:r>
            <a:endParaRPr b="1" sz="3500"/>
          </a:p>
        </p:txBody>
      </p:sp>
      <p:pic>
        <p:nvPicPr>
          <p:cNvPr id="80" name="Google Shape;80;p17"/>
          <p:cNvPicPr preferRelativeResize="0"/>
          <p:nvPr/>
        </p:nvPicPr>
        <p:blipFill>
          <a:blip r:embed="rId3">
            <a:alphaModFix/>
          </a:blip>
          <a:stretch>
            <a:fillRect/>
          </a:stretch>
        </p:blipFill>
        <p:spPr>
          <a:xfrm>
            <a:off x="6174350" y="448200"/>
            <a:ext cx="2969650" cy="4669125"/>
          </a:xfrm>
          <a:prstGeom prst="rect">
            <a:avLst/>
          </a:prstGeom>
          <a:noFill/>
          <a:ln>
            <a:noFill/>
          </a:ln>
        </p:spPr>
      </p:pic>
      <p:pic>
        <p:nvPicPr>
          <p:cNvPr id="81" name="Google Shape;81;p17"/>
          <p:cNvPicPr preferRelativeResize="0"/>
          <p:nvPr/>
        </p:nvPicPr>
        <p:blipFill>
          <a:blip r:embed="rId4">
            <a:alphaModFix/>
          </a:blip>
          <a:stretch>
            <a:fillRect/>
          </a:stretch>
        </p:blipFill>
        <p:spPr>
          <a:xfrm>
            <a:off x="121875" y="730825"/>
            <a:ext cx="5874425" cy="1256950"/>
          </a:xfrm>
          <a:prstGeom prst="rect">
            <a:avLst/>
          </a:prstGeom>
          <a:noFill/>
          <a:ln>
            <a:noFill/>
          </a:ln>
        </p:spPr>
      </p:pic>
      <p:pic>
        <p:nvPicPr>
          <p:cNvPr id="82" name="Google Shape;82;p17"/>
          <p:cNvPicPr preferRelativeResize="0"/>
          <p:nvPr/>
        </p:nvPicPr>
        <p:blipFill>
          <a:blip r:embed="rId5">
            <a:alphaModFix/>
          </a:blip>
          <a:stretch>
            <a:fillRect/>
          </a:stretch>
        </p:blipFill>
        <p:spPr>
          <a:xfrm>
            <a:off x="219800" y="2185100"/>
            <a:ext cx="2016150" cy="2850924"/>
          </a:xfrm>
          <a:prstGeom prst="rect">
            <a:avLst/>
          </a:prstGeom>
          <a:noFill/>
          <a:ln>
            <a:noFill/>
          </a:ln>
        </p:spPr>
      </p:pic>
      <p:sp>
        <p:nvSpPr>
          <p:cNvPr id="83" name="Google Shape;83;p17"/>
          <p:cNvSpPr txBox="1"/>
          <p:nvPr/>
        </p:nvSpPr>
        <p:spPr>
          <a:xfrm>
            <a:off x="2538050" y="2448225"/>
            <a:ext cx="3560100" cy="203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500"/>
              <a:t>The circulatory system is like a delivery system around your body.</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GB" sz="1500"/>
              <a:t>Blood is used to transport </a:t>
            </a:r>
            <a:r>
              <a:rPr lang="en-GB" sz="1500"/>
              <a:t>oxygen around the body; it also gets rid of carbon dioxide. In addition to this, it transports and delivers nutrients and water to every cell in the body. </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alpha val="72070"/>
          </a:srgbClr>
        </a:solidFill>
      </p:bgPr>
    </p:bg>
    <p:spTree>
      <p:nvGrpSpPr>
        <p:cNvPr id="87" name="Shape 87"/>
        <p:cNvGrpSpPr/>
        <p:nvPr/>
      </p:nvGrpSpPr>
      <p:grpSpPr>
        <a:xfrm>
          <a:off x="0" y="0"/>
          <a:ext cx="0" cy="0"/>
          <a:chOff x="0" y="0"/>
          <a:chExt cx="0" cy="0"/>
        </a:xfrm>
      </p:grpSpPr>
      <p:sp>
        <p:nvSpPr>
          <p:cNvPr id="88" name="Google Shape;88;p18"/>
          <p:cNvSpPr txBox="1"/>
          <p:nvPr/>
        </p:nvSpPr>
        <p:spPr>
          <a:xfrm>
            <a:off x="213375" y="179675"/>
            <a:ext cx="2414400" cy="723300"/>
          </a:xfrm>
          <a:prstGeom prst="rect">
            <a:avLst/>
          </a:prstGeom>
          <a:solidFill>
            <a:srgbClr val="EA9999"/>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3500"/>
              <a:t>The heart</a:t>
            </a:r>
            <a:endParaRPr/>
          </a:p>
        </p:txBody>
      </p:sp>
      <p:sp>
        <p:nvSpPr>
          <p:cNvPr id="89" name="Google Shape;89;p18"/>
          <p:cNvSpPr txBox="1"/>
          <p:nvPr/>
        </p:nvSpPr>
        <p:spPr>
          <a:xfrm>
            <a:off x="213375" y="1100575"/>
            <a:ext cx="5716200" cy="215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600"/>
              <a:t>The </a:t>
            </a:r>
            <a:r>
              <a:rPr lang="en-GB" sz="1600"/>
              <a:t>heart is roughly the size of a large fist and is located near the chest’s centre. Its job is to pump persistently and to ensure the circulatory system is working all the time.</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GB" sz="1600"/>
              <a:t>The heart pumps oxygenated blood (from the lungs) around the body. Whilst the blood is circulating the body, the red blood cells pick up deoxygenated blood (carbon dioxide and takes it to the lungs to get rid of).</a:t>
            </a:r>
            <a:endParaRPr sz="1600"/>
          </a:p>
        </p:txBody>
      </p:sp>
      <p:pic>
        <p:nvPicPr>
          <p:cNvPr id="90" name="Google Shape;90;p18"/>
          <p:cNvPicPr preferRelativeResize="0"/>
          <p:nvPr/>
        </p:nvPicPr>
        <p:blipFill>
          <a:blip r:embed="rId3">
            <a:alphaModFix/>
          </a:blip>
          <a:stretch>
            <a:fillRect/>
          </a:stretch>
        </p:blipFill>
        <p:spPr>
          <a:xfrm>
            <a:off x="6149400" y="235825"/>
            <a:ext cx="2709747" cy="2814725"/>
          </a:xfrm>
          <a:prstGeom prst="rect">
            <a:avLst/>
          </a:prstGeom>
          <a:noFill/>
          <a:ln>
            <a:noFill/>
          </a:ln>
        </p:spPr>
      </p:pic>
      <p:sp>
        <p:nvSpPr>
          <p:cNvPr id="91" name="Google Shape;91;p18"/>
          <p:cNvSpPr/>
          <p:nvPr/>
        </p:nvSpPr>
        <p:spPr>
          <a:xfrm>
            <a:off x="404300" y="3930625"/>
            <a:ext cx="2414394" cy="1212894"/>
          </a:xfrm>
          <a:prstGeom prst="irregularSeal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t>oxygenated blood</a:t>
            </a:r>
            <a:endParaRPr/>
          </a:p>
        </p:txBody>
      </p:sp>
      <p:sp>
        <p:nvSpPr>
          <p:cNvPr id="92" name="Google Shape;92;p18"/>
          <p:cNvSpPr/>
          <p:nvPr/>
        </p:nvSpPr>
        <p:spPr>
          <a:xfrm>
            <a:off x="2993700" y="3319375"/>
            <a:ext cx="2414394" cy="1212894"/>
          </a:xfrm>
          <a:prstGeom prst="irregularSeal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t>deo</a:t>
            </a:r>
            <a:r>
              <a:rPr lang="en-GB"/>
              <a:t>xygenated blood</a:t>
            </a:r>
            <a:endParaRPr/>
          </a:p>
        </p:txBody>
      </p:sp>
      <p:sp>
        <p:nvSpPr>
          <p:cNvPr id="93" name="Google Shape;93;p18"/>
          <p:cNvSpPr/>
          <p:nvPr/>
        </p:nvSpPr>
        <p:spPr>
          <a:xfrm>
            <a:off x="5929575" y="3842350"/>
            <a:ext cx="2414394" cy="1212894"/>
          </a:xfrm>
          <a:prstGeom prst="irregularSeal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t>red blood cells</a:t>
            </a:r>
            <a:endParaRPr/>
          </a:p>
        </p:txBody>
      </p:sp>
      <p:sp>
        <p:nvSpPr>
          <p:cNvPr id="94" name="Google Shape;94;p18"/>
          <p:cNvSpPr txBox="1"/>
          <p:nvPr/>
        </p:nvSpPr>
        <p:spPr>
          <a:xfrm>
            <a:off x="2751450" y="233525"/>
            <a:ext cx="30000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The heart: </a:t>
            </a:r>
            <a:r>
              <a:rPr lang="en-GB" u="sng">
                <a:solidFill>
                  <a:schemeClr val="hlink"/>
                </a:solidFill>
                <a:hlinkClick r:id="rId4"/>
              </a:rPr>
              <a:t>https://www.bbc.co.uk/bitesize/topics/zcyycdm/articles/z9w9r2p</a:t>
            </a:r>
            <a:r>
              <a:rPr lang="en-GB"/>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alpha val="72070"/>
          </a:srgbClr>
        </a:solidFill>
      </p:bgPr>
    </p:bg>
    <p:spTree>
      <p:nvGrpSpPr>
        <p:cNvPr id="98" name="Shape 98"/>
        <p:cNvGrpSpPr/>
        <p:nvPr/>
      </p:nvGrpSpPr>
      <p:grpSpPr>
        <a:xfrm>
          <a:off x="0" y="0"/>
          <a:ext cx="0" cy="0"/>
          <a:chOff x="0" y="0"/>
          <a:chExt cx="0" cy="0"/>
        </a:xfrm>
      </p:grpSpPr>
      <p:sp>
        <p:nvSpPr>
          <p:cNvPr id="99" name="Google Shape;99;p19"/>
          <p:cNvSpPr txBox="1"/>
          <p:nvPr/>
        </p:nvSpPr>
        <p:spPr>
          <a:xfrm>
            <a:off x="213375" y="179675"/>
            <a:ext cx="2414400" cy="723300"/>
          </a:xfrm>
          <a:prstGeom prst="rect">
            <a:avLst/>
          </a:prstGeom>
          <a:solidFill>
            <a:srgbClr val="EA9999"/>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3500"/>
              <a:t>The lungs</a:t>
            </a:r>
            <a:endParaRPr/>
          </a:p>
        </p:txBody>
      </p:sp>
      <p:sp>
        <p:nvSpPr>
          <p:cNvPr id="100" name="Google Shape;100;p19"/>
          <p:cNvSpPr txBox="1"/>
          <p:nvPr/>
        </p:nvSpPr>
        <p:spPr>
          <a:xfrm>
            <a:off x="213375" y="1100575"/>
            <a:ext cx="7917300" cy="1662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600"/>
              <a:t>The heart is a magnificent organ, but it also relies on another magnificent organ, the lungs, to fulfil its work. </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GB" sz="1600"/>
              <a:t>The heart and lungs work together to circulate re-</a:t>
            </a:r>
            <a:r>
              <a:rPr lang="en-GB" sz="1600"/>
              <a:t>oxygenated</a:t>
            </a:r>
            <a:r>
              <a:rPr lang="en-GB" sz="1600"/>
              <a:t> blood to all the cells around the body, collecting carbon </a:t>
            </a:r>
            <a:r>
              <a:rPr lang="en-GB" sz="1600"/>
              <a:t>dioxide</a:t>
            </a:r>
            <a:r>
              <a:rPr lang="en-GB" sz="1600"/>
              <a:t> (a waste product) along the way from the cells, disposing of them </a:t>
            </a:r>
            <a:endParaRPr sz="1600"/>
          </a:p>
        </p:txBody>
      </p:sp>
      <p:sp>
        <p:nvSpPr>
          <p:cNvPr id="101" name="Google Shape;101;p19"/>
          <p:cNvSpPr/>
          <p:nvPr/>
        </p:nvSpPr>
        <p:spPr>
          <a:xfrm>
            <a:off x="404300" y="3930625"/>
            <a:ext cx="2414394" cy="1212894"/>
          </a:xfrm>
          <a:prstGeom prst="irregularSeal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t>Oxygenated blood</a:t>
            </a:r>
            <a:endParaRPr/>
          </a:p>
        </p:txBody>
      </p:sp>
      <p:sp>
        <p:nvSpPr>
          <p:cNvPr id="102" name="Google Shape;102;p19"/>
          <p:cNvSpPr/>
          <p:nvPr/>
        </p:nvSpPr>
        <p:spPr>
          <a:xfrm>
            <a:off x="2993700" y="3319375"/>
            <a:ext cx="2414394" cy="1212894"/>
          </a:xfrm>
          <a:prstGeom prst="irregularSeal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t>deoxygenated blood</a:t>
            </a:r>
            <a:endParaRPr/>
          </a:p>
        </p:txBody>
      </p:sp>
      <p:sp>
        <p:nvSpPr>
          <p:cNvPr id="103" name="Google Shape;103;p19"/>
          <p:cNvSpPr/>
          <p:nvPr/>
        </p:nvSpPr>
        <p:spPr>
          <a:xfrm>
            <a:off x="5929575" y="3842350"/>
            <a:ext cx="2414394" cy="1212894"/>
          </a:xfrm>
          <a:prstGeom prst="irregularSeal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t>Red blood cells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alpha val="72070"/>
          </a:srgbClr>
        </a:solidFill>
      </p:bgPr>
    </p:bg>
    <p:spTree>
      <p:nvGrpSpPr>
        <p:cNvPr id="107" name="Shape 107"/>
        <p:cNvGrpSpPr/>
        <p:nvPr/>
      </p:nvGrpSpPr>
      <p:grpSpPr>
        <a:xfrm>
          <a:off x="0" y="0"/>
          <a:ext cx="0" cy="0"/>
          <a:chOff x="0" y="0"/>
          <a:chExt cx="0" cy="0"/>
        </a:xfrm>
      </p:grpSpPr>
      <p:sp>
        <p:nvSpPr>
          <p:cNvPr id="108" name="Google Shape;108;p20"/>
          <p:cNvSpPr txBox="1"/>
          <p:nvPr/>
        </p:nvSpPr>
        <p:spPr>
          <a:xfrm>
            <a:off x="213375" y="179675"/>
            <a:ext cx="3178200" cy="723300"/>
          </a:xfrm>
          <a:prstGeom prst="rect">
            <a:avLst/>
          </a:prstGeom>
          <a:solidFill>
            <a:srgbClr val="EA9999"/>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3500"/>
              <a:t>Blood vessels</a:t>
            </a:r>
            <a:endParaRPr/>
          </a:p>
        </p:txBody>
      </p:sp>
      <p:sp>
        <p:nvSpPr>
          <p:cNvPr id="109" name="Google Shape;109;p20"/>
          <p:cNvSpPr txBox="1"/>
          <p:nvPr/>
        </p:nvSpPr>
        <p:spPr>
          <a:xfrm>
            <a:off x="213375" y="3380325"/>
            <a:ext cx="8930700" cy="1950600"/>
          </a:xfrm>
          <a:prstGeom prst="rect">
            <a:avLst/>
          </a:prstGeom>
          <a:noFill/>
          <a:ln>
            <a:noFill/>
          </a:ln>
        </p:spPr>
        <p:txBody>
          <a:bodyPr anchorCtr="0" anchor="t" bIns="91425" lIns="91425" spcFirstLastPara="1" rIns="91425" wrap="square" tIns="91425">
            <a:spAutoFit/>
          </a:bodyPr>
          <a:lstStyle/>
          <a:p>
            <a:pPr indent="0" lvl="0" marL="0" marR="381000" rtl="0" algn="l">
              <a:lnSpc>
                <a:spcPct val="115000"/>
              </a:lnSpc>
              <a:spcBef>
                <a:spcPts val="1200"/>
              </a:spcBef>
              <a:spcAft>
                <a:spcPts val="0"/>
              </a:spcAft>
              <a:buNone/>
            </a:pPr>
            <a:r>
              <a:rPr lang="en-GB">
                <a:solidFill>
                  <a:srgbClr val="333333"/>
                </a:solidFill>
                <a:highlight>
                  <a:srgbClr val="FFFFFF"/>
                </a:highlight>
              </a:rPr>
              <a:t>The arteries are blood vessels which transport oxygen-rich blood away from the heart and towards tissues in the body. Each artery has three layers: the intima, the media and the adventitia.</a:t>
            </a:r>
            <a:endParaRPr>
              <a:solidFill>
                <a:srgbClr val="333333"/>
              </a:solidFill>
              <a:highlight>
                <a:srgbClr val="FFFFFF"/>
              </a:highlight>
            </a:endParaRPr>
          </a:p>
          <a:p>
            <a:pPr indent="0" lvl="0" marL="0" marR="381000" rtl="0" algn="l">
              <a:lnSpc>
                <a:spcPct val="115000"/>
              </a:lnSpc>
              <a:spcBef>
                <a:spcPts val="2300"/>
              </a:spcBef>
              <a:spcAft>
                <a:spcPts val="0"/>
              </a:spcAft>
              <a:buNone/>
            </a:pPr>
            <a:r>
              <a:rPr lang="en-GB">
                <a:solidFill>
                  <a:srgbClr val="333333"/>
                </a:solidFill>
                <a:highlight>
                  <a:srgbClr val="FFFFFF"/>
                </a:highlight>
              </a:rPr>
              <a:t>Veins are blood vessels that carry blood to the heart. This blood comes from your tissues where it has been deoxygenated. Veins also carry blood towards the lungs to give them oxygen.</a:t>
            </a:r>
            <a:endParaRPr>
              <a:solidFill>
                <a:srgbClr val="333333"/>
              </a:solidFill>
              <a:highlight>
                <a:srgbClr val="FFFFFF"/>
              </a:highlight>
            </a:endParaRPr>
          </a:p>
          <a:p>
            <a:pPr indent="0" lvl="0" marL="457200" marR="381000" rtl="0" algn="l">
              <a:lnSpc>
                <a:spcPct val="115000"/>
              </a:lnSpc>
              <a:spcBef>
                <a:spcPts val="2300"/>
              </a:spcBef>
              <a:spcAft>
                <a:spcPts val="2300"/>
              </a:spcAft>
              <a:buNone/>
            </a:pPr>
            <a:r>
              <a:t/>
            </a:r>
            <a:endParaRPr sz="1200">
              <a:solidFill>
                <a:srgbClr val="333333"/>
              </a:solidFill>
              <a:highlight>
                <a:srgbClr val="FFFFFF"/>
              </a:highlight>
            </a:endParaRPr>
          </a:p>
        </p:txBody>
      </p:sp>
      <p:sp>
        <p:nvSpPr>
          <p:cNvPr id="110" name="Google Shape;110;p20"/>
          <p:cNvSpPr txBox="1"/>
          <p:nvPr/>
        </p:nvSpPr>
        <p:spPr>
          <a:xfrm>
            <a:off x="3672325" y="233525"/>
            <a:ext cx="54717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Blood vessels: </a:t>
            </a:r>
            <a:r>
              <a:rPr lang="en-GB" u="sng">
                <a:solidFill>
                  <a:schemeClr val="hlink"/>
                </a:solidFill>
                <a:hlinkClick r:id="rId3"/>
              </a:rPr>
              <a:t>https://www.bbc.co.uk/bitesize/topics/zcyycdm/articles/z9w9r2p</a:t>
            </a:r>
            <a:r>
              <a:rPr lang="en-GB"/>
              <a:t> </a:t>
            </a:r>
            <a:endParaRPr/>
          </a:p>
        </p:txBody>
      </p:sp>
      <p:pic>
        <p:nvPicPr>
          <p:cNvPr id="111" name="Google Shape;111;p20"/>
          <p:cNvPicPr preferRelativeResize="0"/>
          <p:nvPr/>
        </p:nvPicPr>
        <p:blipFill>
          <a:blip r:embed="rId4">
            <a:alphaModFix/>
          </a:blip>
          <a:stretch>
            <a:fillRect/>
          </a:stretch>
        </p:blipFill>
        <p:spPr>
          <a:xfrm>
            <a:off x="213375" y="1055375"/>
            <a:ext cx="3338969" cy="2019325"/>
          </a:xfrm>
          <a:prstGeom prst="rect">
            <a:avLst/>
          </a:prstGeom>
          <a:noFill/>
          <a:ln>
            <a:noFill/>
          </a:ln>
        </p:spPr>
      </p:pic>
      <p:pic>
        <p:nvPicPr>
          <p:cNvPr id="112" name="Google Shape;112;p20"/>
          <p:cNvPicPr preferRelativeResize="0"/>
          <p:nvPr/>
        </p:nvPicPr>
        <p:blipFill>
          <a:blip r:embed="rId5">
            <a:alphaModFix/>
          </a:blip>
          <a:stretch>
            <a:fillRect/>
          </a:stretch>
        </p:blipFill>
        <p:spPr>
          <a:xfrm>
            <a:off x="4771644" y="1001525"/>
            <a:ext cx="2887824" cy="22264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alpha val="72070"/>
          </a:srgbClr>
        </a:solidFill>
      </p:bgPr>
    </p:bg>
    <p:spTree>
      <p:nvGrpSpPr>
        <p:cNvPr id="116" name="Shape 116"/>
        <p:cNvGrpSpPr/>
        <p:nvPr/>
      </p:nvGrpSpPr>
      <p:grpSpPr>
        <a:xfrm>
          <a:off x="0" y="0"/>
          <a:ext cx="0" cy="0"/>
          <a:chOff x="0" y="0"/>
          <a:chExt cx="0" cy="0"/>
        </a:xfrm>
      </p:grpSpPr>
      <p:sp>
        <p:nvSpPr>
          <p:cNvPr id="117" name="Google Shape;117;p21"/>
          <p:cNvSpPr txBox="1"/>
          <p:nvPr>
            <p:ph type="title"/>
          </p:nvPr>
        </p:nvSpPr>
        <p:spPr>
          <a:xfrm>
            <a:off x="0" y="0"/>
            <a:ext cx="2217600" cy="44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1820"/>
              <a:t>Teaching slide</a:t>
            </a:r>
            <a:endParaRPr b="1" sz="1820"/>
          </a:p>
        </p:txBody>
      </p:sp>
      <p:pic>
        <p:nvPicPr>
          <p:cNvPr id="118" name="Google Shape;118;p21"/>
          <p:cNvPicPr preferRelativeResize="0"/>
          <p:nvPr/>
        </p:nvPicPr>
        <p:blipFill>
          <a:blip r:embed="rId3">
            <a:alphaModFix/>
          </a:blip>
          <a:stretch>
            <a:fillRect/>
          </a:stretch>
        </p:blipFill>
        <p:spPr>
          <a:xfrm>
            <a:off x="2313450" y="115300"/>
            <a:ext cx="6719824" cy="49129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