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3" r:id="rId8"/>
    <p:sldId id="264" r:id="rId9"/>
    <p:sldId id="265"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4EE928-BC9F-4BD2-9BEB-D229D3FC1FD8}"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DFCAC6-A2FA-45FF-94AF-5BFD4806FE05}" type="slidenum">
              <a:rPr lang="en-GB" smtClean="0"/>
              <a:t>‹#›</a:t>
            </a:fld>
            <a:endParaRPr lang="en-GB"/>
          </a:p>
        </p:txBody>
      </p:sp>
    </p:spTree>
    <p:extLst>
      <p:ext uri="{BB962C8B-B14F-4D97-AF65-F5344CB8AC3E}">
        <p14:creationId xmlns:p14="http://schemas.microsoft.com/office/powerpoint/2010/main" val="3708258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53756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 name="Google Shape;9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46066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3" name="Google Shape;10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615229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92111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 name="Google Shape;12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90685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77203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29310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 name="Google Shape;15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94395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1" name="Google Shape;16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12773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800396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200" name="Google Shape;20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88232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200" name="Google Shape;20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78702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42608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09360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559223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52351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611682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138556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96737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996101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94300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829715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0" name="Google Shape;25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251154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0" name="Google Shape;25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638644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0" name="Google Shape;25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433240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0" name="Google Shape;25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42179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9F6BBAE-BBA1-4F21-8572-DF03CA3D2762}"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844781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F6BBAE-BBA1-4F21-8572-DF03CA3D2762}"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2657898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F6BBAE-BBA1-4F21-8572-DF03CA3D2762}"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314593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9F6BBAE-BBA1-4F21-8572-DF03CA3D2762}"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1137091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9F6BBAE-BBA1-4F21-8572-DF03CA3D2762}" type="datetimeFigureOut">
              <a:rPr lang="en-GB" smtClean="0"/>
              <a:t>23/02/2026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761440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9F6BBAE-BBA1-4F21-8572-DF03CA3D2762}" type="datetimeFigureOut">
              <a:rPr lang="en-GB" smtClean="0"/>
              <a:t>23/02/2026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2676804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F6BBAE-BBA1-4F21-8572-DF03CA3D2762}" type="datetimeFigureOut">
              <a:rPr lang="en-GB" smtClean="0"/>
              <a:t>23/02/2026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312072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9F6BBAE-BBA1-4F21-8572-DF03CA3D2762}"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2980813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9F6BBAE-BBA1-4F21-8572-DF03CA3D2762}"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243900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F6BBAE-BBA1-4F21-8572-DF03CA3D2762}"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38210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F6BBAE-BBA1-4F21-8572-DF03CA3D2762}"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1EFB83-0DC9-4A4E-8867-127929A20C22}" type="slidenum">
              <a:rPr lang="en-GB" smtClean="0"/>
              <a:t>‹#›</a:t>
            </a:fld>
            <a:endParaRPr lang="en-GB"/>
          </a:p>
        </p:txBody>
      </p:sp>
    </p:spTree>
    <p:extLst>
      <p:ext uri="{BB962C8B-B14F-4D97-AF65-F5344CB8AC3E}">
        <p14:creationId xmlns:p14="http://schemas.microsoft.com/office/powerpoint/2010/main" val="3000135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F6BBAE-BBA1-4F21-8572-DF03CA3D2762}" type="datetimeFigureOut">
              <a:rPr lang="en-GB" smtClean="0"/>
              <a:t>23/02/2026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1EFB83-0DC9-4A4E-8867-127929A20C22}" type="slidenum">
              <a:rPr lang="en-GB" smtClean="0"/>
              <a:t>‹#›</a:t>
            </a:fld>
            <a:endParaRPr lang="en-GB"/>
          </a:p>
        </p:txBody>
      </p:sp>
    </p:spTree>
    <p:extLst>
      <p:ext uri="{BB962C8B-B14F-4D97-AF65-F5344CB8AC3E}">
        <p14:creationId xmlns:p14="http://schemas.microsoft.com/office/powerpoint/2010/main" val="2870912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85" name="Google Shape;85;p13"/>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sp>
        <p:nvSpPr>
          <p:cNvPr id="86" name="Google Shape;86;p13"/>
          <p:cNvSpPr txBox="1">
            <a:spLocks noGrp="1"/>
          </p:cNvSpPr>
          <p:nvPr>
            <p:ph type="ctrTitle"/>
          </p:nvPr>
        </p:nvSpPr>
        <p:spPr>
          <a:xfrm>
            <a:off x="2487283" y="4472288"/>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en-US"/>
              <a:t/>
            </a:r>
            <a:br>
              <a:rPr lang="en-US"/>
            </a:br>
            <a:endParaRPr sz="1400"/>
          </a:p>
          <a:p>
            <a:pPr marL="0" lvl="0" indent="0" algn="ctr" rtl="0">
              <a:lnSpc>
                <a:spcPct val="90000"/>
              </a:lnSpc>
              <a:spcBef>
                <a:spcPts val="0"/>
              </a:spcBef>
              <a:spcAft>
                <a:spcPts val="0"/>
              </a:spcAft>
              <a:buClr>
                <a:schemeClr val="dk1"/>
              </a:buClr>
              <a:buSzPts val="1400"/>
              <a:buFont typeface="Calibri"/>
              <a:buNone/>
            </a:pPr>
            <a:endParaRPr sz="1400"/>
          </a:p>
        </p:txBody>
      </p:sp>
      <p:sp>
        <p:nvSpPr>
          <p:cNvPr id="87" name="Google Shape;87;p13"/>
          <p:cNvSpPr txBox="1"/>
          <p:nvPr/>
        </p:nvSpPr>
        <p:spPr>
          <a:xfrm>
            <a:off x="2511122" y="3699802"/>
            <a:ext cx="9144000" cy="3587261"/>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endParaRPr sz="9600" b="0" i="0" u="none" strike="noStrike" cap="none">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6000"/>
              <a:buFont typeface="Calibri"/>
              <a:buNone/>
            </a:pPr>
            <a:r>
              <a:rPr lang="en-US" sz="6400" b="1" i="0" u="none" strike="noStrike" cap="none">
                <a:solidFill>
                  <a:schemeClr val="dk1"/>
                </a:solidFill>
                <a:latin typeface="Calibri"/>
                <a:ea typeface="Calibri"/>
                <a:cs typeface="Calibri"/>
                <a:sym typeface="Calibri"/>
              </a:rPr>
              <a:t>Intent</a:t>
            </a:r>
            <a:endParaRPr/>
          </a:p>
          <a:p>
            <a:pPr marL="0" marR="0" lvl="0" indent="0" algn="ctr" rtl="0">
              <a:lnSpc>
                <a:spcPct val="90000"/>
              </a:lnSpc>
              <a:spcBef>
                <a:spcPts val="0"/>
              </a:spcBef>
              <a:spcAft>
                <a:spcPts val="0"/>
              </a:spcAft>
              <a:buClr>
                <a:schemeClr val="dk1"/>
              </a:buClr>
              <a:buSzPts val="6000"/>
              <a:buFont typeface="Calibri"/>
              <a:buNone/>
            </a:pPr>
            <a:endParaRPr sz="16600" b="0" i="0" u="none" strike="noStrike" cap="none">
              <a:solidFill>
                <a:schemeClr val="dk1"/>
              </a:solidFill>
              <a:latin typeface="Oi"/>
              <a:ea typeface="Oi"/>
              <a:cs typeface="Oi"/>
              <a:sym typeface="Oi"/>
            </a:endParaRPr>
          </a:p>
        </p:txBody>
      </p:sp>
      <p:pic>
        <p:nvPicPr>
          <p:cNvPr id="88" name="Google Shape;88;p13"/>
          <p:cNvPicPr preferRelativeResize="0"/>
          <p:nvPr/>
        </p:nvPicPr>
        <p:blipFill rotWithShape="1">
          <a:blip r:embed="rId3">
            <a:alphaModFix/>
          </a:blip>
          <a:srcRect/>
          <a:stretch/>
        </p:blipFill>
        <p:spPr>
          <a:xfrm>
            <a:off x="358765" y="251480"/>
            <a:ext cx="1469594" cy="1927076"/>
          </a:xfrm>
          <a:prstGeom prst="rect">
            <a:avLst/>
          </a:prstGeom>
          <a:noFill/>
          <a:ln>
            <a:noFill/>
          </a:ln>
        </p:spPr>
      </p:pic>
      <p:sp>
        <p:nvSpPr>
          <p:cNvPr id="89" name="Google Shape;89;p13"/>
          <p:cNvSpPr/>
          <p:nvPr/>
        </p:nvSpPr>
        <p:spPr>
          <a:xfrm>
            <a:off x="4035122" y="717202"/>
            <a:ext cx="6096000" cy="156966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9600" b="1" i="0" u="none" strike="noStrike" cap="none" dirty="0" smtClean="0">
                <a:solidFill>
                  <a:schemeClr val="dk1"/>
                </a:solidFill>
                <a:latin typeface="Calibri"/>
                <a:ea typeface="Calibri"/>
                <a:cs typeface="Calibri"/>
                <a:sym typeface="Calibri"/>
              </a:rPr>
              <a:t>History</a:t>
            </a:r>
            <a:endParaRPr sz="9600" b="1"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09563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ctrTitle"/>
          </p:nvPr>
        </p:nvSpPr>
        <p:spPr>
          <a:xfrm>
            <a:off x="2623324" y="121369"/>
            <a:ext cx="8971472" cy="1499613"/>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US" b="1" dirty="0" smtClean="0"/>
              <a:t>History</a:t>
            </a:r>
            <a:r>
              <a:rPr lang="en-US" b="1" dirty="0"/>
              <a:t/>
            </a:r>
            <a:br>
              <a:rPr lang="en-US" b="1" dirty="0"/>
            </a:br>
            <a:r>
              <a:rPr lang="en-US" b="1" dirty="0" smtClean="0">
                <a:sym typeface="Calibri"/>
              </a:rPr>
              <a:t>Why is History </a:t>
            </a:r>
            <a:r>
              <a:rPr lang="en-US" b="1" dirty="0">
                <a:sym typeface="Calibri"/>
              </a:rPr>
              <a:t>important</a:t>
            </a:r>
            <a:r>
              <a:rPr lang="en-US" dirty="0">
                <a:sym typeface="Calibri"/>
              </a:rPr>
              <a:t>?</a:t>
            </a:r>
            <a:endParaRPr dirty="0"/>
          </a:p>
        </p:txBody>
      </p:sp>
      <p:sp>
        <p:nvSpPr>
          <p:cNvPr id="96" name="Google Shape;96;p14"/>
          <p:cNvSpPr txBox="1">
            <a:spLocks noGrp="1"/>
          </p:cNvSpPr>
          <p:nvPr>
            <p:ph type="subTitle" idx="1"/>
          </p:nvPr>
        </p:nvSpPr>
        <p:spPr>
          <a:xfrm>
            <a:off x="2455847" y="1441635"/>
            <a:ext cx="9808405" cy="3995082"/>
          </a:xfrm>
          <a:prstGeom prst="rect">
            <a:avLst/>
          </a:prstGeom>
          <a:noFill/>
          <a:ln>
            <a:noFill/>
          </a:ln>
        </p:spPr>
        <p:txBody>
          <a:bodyPr spcFirstLastPara="1" wrap="square" lIns="91425" tIns="45700" rIns="91425" bIns="45700" anchor="t" anchorCtr="0">
            <a:noAutofit/>
          </a:bodyPr>
          <a:lstStyle/>
          <a:p>
            <a:pPr marL="0" indent="0" algn="l">
              <a:buSzPts val="2800"/>
            </a:pPr>
            <a:r>
              <a:rPr lang="en-US" sz="2800" dirty="0">
                <a:sym typeface="Calibri"/>
              </a:rPr>
              <a:t>At Barnham CEVC Primary, all of our teaching and learning builds on our core vision; Inspire, Cherish and Believe.  We </a:t>
            </a:r>
            <a:r>
              <a:rPr lang="en-US" sz="2800" dirty="0" smtClean="0">
                <a:sym typeface="Calibri"/>
              </a:rPr>
              <a:t>recognize that </a:t>
            </a:r>
            <a:r>
              <a:rPr lang="en-GB" sz="2800" dirty="0" smtClean="0"/>
              <a:t>History </a:t>
            </a:r>
            <a:r>
              <a:rPr lang="en-GB" sz="2800" dirty="0"/>
              <a:t>is vital to a rich and broad primary education</a:t>
            </a:r>
            <a:r>
              <a:rPr lang="en-GB" sz="2800" dirty="0" smtClean="0"/>
              <a:t>. We know that a high-quality </a:t>
            </a:r>
            <a:r>
              <a:rPr lang="en-GB" sz="2800" dirty="0"/>
              <a:t>history education </a:t>
            </a:r>
            <a:r>
              <a:rPr lang="en-GB" sz="2800" dirty="0" smtClean="0"/>
              <a:t>will help </a:t>
            </a:r>
            <a:r>
              <a:rPr lang="en-GB" sz="2800" dirty="0"/>
              <a:t>pupils gain a coherent knowledge and understanding of Britain’s past and that of the wider world. </a:t>
            </a:r>
            <a:r>
              <a:rPr lang="en-GB" sz="2800" dirty="0" smtClean="0"/>
              <a:t>We aim to </a:t>
            </a:r>
            <a:r>
              <a:rPr lang="en-GB" sz="2800" dirty="0"/>
              <a:t>inspire pupils’ curiosity to know more about the </a:t>
            </a:r>
            <a:r>
              <a:rPr lang="en-GB" sz="2800" dirty="0" smtClean="0"/>
              <a:t>past and encourage </a:t>
            </a:r>
            <a:r>
              <a:rPr lang="en-GB" sz="2800" dirty="0"/>
              <a:t>pupils to ask perceptive questions, think critically, weigh evidence, sift arguments, and develop perspective and judgement. </a:t>
            </a:r>
            <a:r>
              <a:rPr lang="en-GB" sz="2800" dirty="0" smtClean="0"/>
              <a:t>We are aware of the importance of history in helping </a:t>
            </a:r>
            <a:r>
              <a:rPr lang="en-GB" sz="2800" dirty="0"/>
              <a:t>pupils to understand the complexity of people’s lives, the process of change, the diversity of societies and relationships between different groups, as well as their own identity and the challenges of their time.</a:t>
            </a:r>
            <a:endParaRPr sz="2800" dirty="0"/>
          </a:p>
        </p:txBody>
      </p:sp>
      <p:sp>
        <p:nvSpPr>
          <p:cNvPr id="97" name="Google Shape;97;p14"/>
          <p:cNvSpPr/>
          <p:nvPr/>
        </p:nvSpPr>
        <p:spPr>
          <a:xfrm>
            <a:off x="-73278" y="10176"/>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98" name="Google Shape;98;p14"/>
          <p:cNvSpPr txBox="1"/>
          <p:nvPr/>
        </p:nvSpPr>
        <p:spPr>
          <a:xfrm rot="-5400000">
            <a:off x="-544095" y="3326305"/>
            <a:ext cx="3261465" cy="14557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dirty="0">
                <a:solidFill>
                  <a:schemeClr val="lt1"/>
                </a:solidFill>
                <a:latin typeface="Calibri"/>
                <a:ea typeface="Calibri"/>
                <a:cs typeface="Calibri"/>
                <a:sym typeface="Calibri"/>
              </a:rPr>
              <a:t>Intent</a:t>
            </a:r>
            <a:endParaRPr sz="8800" b="1" i="0" u="none" strike="noStrike" cap="none" dirty="0">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3">
            <a:alphaModFix/>
          </a:blip>
          <a:srcRect/>
          <a:stretch/>
        </p:blipFill>
        <p:spPr>
          <a:xfrm>
            <a:off x="303489" y="90283"/>
            <a:ext cx="1566298" cy="2053883"/>
          </a:xfrm>
          <a:prstGeom prst="rect">
            <a:avLst/>
          </a:prstGeom>
          <a:noFill/>
          <a:ln>
            <a:noFill/>
          </a:ln>
        </p:spPr>
      </p:pic>
    </p:spTree>
    <p:extLst>
      <p:ext uri="{BB962C8B-B14F-4D97-AF65-F5344CB8AC3E}">
        <p14:creationId xmlns:p14="http://schemas.microsoft.com/office/powerpoint/2010/main" val="2241898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5"/>
          <p:cNvSpPr txBox="1">
            <a:spLocks noGrp="1"/>
          </p:cNvSpPr>
          <p:nvPr>
            <p:ph type="ctrTitle"/>
          </p:nvPr>
        </p:nvSpPr>
        <p:spPr>
          <a:xfrm>
            <a:off x="2266950" y="37151"/>
            <a:ext cx="9144000" cy="71099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400"/>
              <a:buFont typeface="Calibri"/>
              <a:buNone/>
            </a:pPr>
            <a:r>
              <a:rPr lang="en-US" sz="4400" b="1" dirty="0" smtClean="0"/>
              <a:t>History</a:t>
            </a:r>
            <a:endParaRPr dirty="0">
              <a:latin typeface="Calibri"/>
              <a:ea typeface="Calibri"/>
              <a:cs typeface="Calibri"/>
              <a:sym typeface="Calibri"/>
            </a:endParaRPr>
          </a:p>
        </p:txBody>
      </p:sp>
      <p:sp>
        <p:nvSpPr>
          <p:cNvPr id="106" name="Google Shape;106;p15"/>
          <p:cNvSpPr txBox="1">
            <a:spLocks noGrp="1"/>
          </p:cNvSpPr>
          <p:nvPr>
            <p:ph type="subTitle" idx="1"/>
          </p:nvPr>
        </p:nvSpPr>
        <p:spPr>
          <a:xfrm>
            <a:off x="2152357" y="494918"/>
            <a:ext cx="9727676" cy="5731195"/>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1000"/>
              </a:spcBef>
              <a:spcAft>
                <a:spcPts val="0"/>
              </a:spcAft>
              <a:buClr>
                <a:schemeClr val="dk1"/>
              </a:buClr>
              <a:buSzPts val="2800"/>
              <a:buFont typeface="Arial"/>
              <a:buNone/>
            </a:pPr>
            <a:r>
              <a:rPr lang="en-US" sz="2800" b="1" dirty="0">
                <a:latin typeface="Calibri"/>
                <a:ea typeface="Calibri"/>
                <a:cs typeface="Calibri"/>
                <a:sym typeface="Calibri"/>
              </a:rPr>
              <a:t>Aims </a:t>
            </a:r>
            <a:r>
              <a:rPr lang="en-US" sz="2800" b="1" i="0" dirty="0">
                <a:latin typeface="Calibri"/>
                <a:ea typeface="Calibri"/>
                <a:cs typeface="Calibri"/>
                <a:sym typeface="Calibri"/>
              </a:rPr>
              <a:t>of </a:t>
            </a:r>
            <a:r>
              <a:rPr lang="en-US" sz="2800" b="1" dirty="0">
                <a:latin typeface="Calibri"/>
                <a:ea typeface="Calibri"/>
                <a:cs typeface="Calibri"/>
                <a:sym typeface="Calibri"/>
              </a:rPr>
              <a:t>the </a:t>
            </a:r>
            <a:r>
              <a:rPr lang="en-US" sz="2800" b="1" dirty="0" smtClean="0"/>
              <a:t>History</a:t>
            </a:r>
            <a:r>
              <a:rPr lang="en-US" sz="2800" b="1" dirty="0" smtClean="0">
                <a:latin typeface="Calibri"/>
                <a:ea typeface="Calibri"/>
                <a:cs typeface="Calibri"/>
                <a:sym typeface="Calibri"/>
              </a:rPr>
              <a:t> </a:t>
            </a:r>
            <a:r>
              <a:rPr lang="en-US" sz="2800" b="1" dirty="0">
                <a:latin typeface="Calibri"/>
                <a:ea typeface="Calibri"/>
                <a:cs typeface="Calibri"/>
                <a:sym typeface="Calibri"/>
              </a:rPr>
              <a:t>Curriculum</a:t>
            </a:r>
            <a:endParaRPr sz="2800" dirty="0">
              <a:latin typeface="Calibri"/>
              <a:ea typeface="Calibri"/>
              <a:cs typeface="Calibri"/>
              <a:sym typeface="Calibri"/>
            </a:endParaRPr>
          </a:p>
          <a:p>
            <a:pPr marL="0" lvl="0" indent="0" algn="l" rtl="0">
              <a:lnSpc>
                <a:spcPct val="90000"/>
              </a:lnSpc>
              <a:spcBef>
                <a:spcPts val="1000"/>
              </a:spcBef>
              <a:spcAft>
                <a:spcPts val="0"/>
              </a:spcAft>
              <a:buClr>
                <a:schemeClr val="dk1"/>
              </a:buClr>
              <a:buSzPts val="2000"/>
              <a:buNone/>
            </a:pPr>
            <a:r>
              <a:rPr lang="en-US" sz="1600" dirty="0">
                <a:sym typeface="Calibri"/>
              </a:rPr>
              <a:t>The national curriculum for </a:t>
            </a:r>
            <a:r>
              <a:rPr lang="en-US" sz="1600" dirty="0" smtClean="0"/>
              <a:t>History</a:t>
            </a:r>
            <a:r>
              <a:rPr lang="en-US" sz="1600" dirty="0" smtClean="0">
                <a:sym typeface="Calibri"/>
              </a:rPr>
              <a:t> </a:t>
            </a:r>
            <a:r>
              <a:rPr lang="en-US" sz="1600" dirty="0">
                <a:sym typeface="Calibri"/>
              </a:rPr>
              <a:t>aims </a:t>
            </a:r>
            <a:r>
              <a:rPr lang="en-US" sz="1600" b="0" i="0" u="none" strike="noStrike" cap="none" dirty="0">
                <a:sym typeface="Calibri"/>
              </a:rPr>
              <a:t>to</a:t>
            </a:r>
            <a:r>
              <a:rPr lang="en-US" sz="1600" dirty="0">
                <a:sym typeface="Calibri"/>
              </a:rPr>
              <a:t> ensure that all </a:t>
            </a:r>
            <a:r>
              <a:rPr lang="en-US" sz="1600" dirty="0" smtClean="0">
                <a:sym typeface="Calibri"/>
              </a:rPr>
              <a:t>pupils</a:t>
            </a:r>
            <a:r>
              <a:rPr lang="en-US" sz="1600" b="0" i="0" u="none" strike="noStrike" cap="none" dirty="0" smtClean="0">
                <a:sym typeface="Calibri"/>
              </a:rPr>
              <a:t>:</a:t>
            </a:r>
            <a:endParaRPr lang="en-US" sz="1600" dirty="0"/>
          </a:p>
          <a:p>
            <a:pPr marL="342900" lvl="0" indent="-342900" algn="l" rtl="0">
              <a:lnSpc>
                <a:spcPct val="90000"/>
              </a:lnSpc>
              <a:spcBef>
                <a:spcPts val="1000"/>
              </a:spcBef>
              <a:spcAft>
                <a:spcPts val="0"/>
              </a:spcAft>
              <a:buClr>
                <a:schemeClr val="dk1"/>
              </a:buClr>
              <a:buSzPts val="2000"/>
              <a:buFont typeface="Arial" panose="020B0604020202020204" pitchFamily="34" charset="0"/>
              <a:buChar char="•"/>
            </a:pPr>
            <a:r>
              <a:rPr lang="en-GB" sz="1800" dirty="0" smtClean="0"/>
              <a:t>know </a:t>
            </a:r>
            <a:r>
              <a:rPr lang="en-GB" sz="1800" dirty="0"/>
              <a:t>and understand the history of these islands as a coherent, chronological narrative, from the earliest times to the present day: how people’s lives have shaped this nation and how Britain has influenced and been influenced by the wider world </a:t>
            </a:r>
          </a:p>
          <a:p>
            <a:pPr marL="342900" lvl="0" indent="-342900" algn="l" rtl="0">
              <a:lnSpc>
                <a:spcPct val="90000"/>
              </a:lnSpc>
              <a:spcBef>
                <a:spcPts val="1000"/>
              </a:spcBef>
              <a:spcAft>
                <a:spcPts val="0"/>
              </a:spcAft>
              <a:buClr>
                <a:schemeClr val="dk1"/>
              </a:buClr>
              <a:buSzPts val="2000"/>
              <a:buFont typeface="Arial" panose="020B0604020202020204" pitchFamily="34" charset="0"/>
              <a:buChar char="•"/>
            </a:pPr>
            <a:r>
              <a:rPr lang="en-GB" sz="1800" dirty="0" smtClean="0"/>
              <a:t>know </a:t>
            </a:r>
            <a:r>
              <a:rPr lang="en-GB" sz="1800" dirty="0"/>
              <a:t>and understand significant aspects of the history of the wider world: the nature of ancient civilisations; the expansion and dissolution of empires; characteristic features of past non-European societies; achievements and follies of mankind </a:t>
            </a:r>
            <a:endParaRPr lang="en-GB" sz="1800" dirty="0" smtClean="0"/>
          </a:p>
          <a:p>
            <a:pPr marL="342900" lvl="0" indent="-342900" algn="l" rtl="0">
              <a:lnSpc>
                <a:spcPct val="90000"/>
              </a:lnSpc>
              <a:spcBef>
                <a:spcPts val="1000"/>
              </a:spcBef>
              <a:spcAft>
                <a:spcPts val="0"/>
              </a:spcAft>
              <a:buClr>
                <a:schemeClr val="dk1"/>
              </a:buClr>
              <a:buSzPts val="2000"/>
              <a:buFont typeface="Arial" panose="020B0604020202020204" pitchFamily="34" charset="0"/>
              <a:buChar char="•"/>
            </a:pPr>
            <a:r>
              <a:rPr lang="en-GB" sz="1800" dirty="0" smtClean="0"/>
              <a:t> </a:t>
            </a:r>
            <a:r>
              <a:rPr lang="en-GB" sz="1800" dirty="0"/>
              <a:t>gain and deploy a historically grounded understanding of abstract terms such as ‘empire’, ‘civilisation’, ‘parliament’ and ‘peasantry’ </a:t>
            </a:r>
          </a:p>
          <a:p>
            <a:pPr marL="342900" lvl="0" indent="-342900" algn="l" rtl="0">
              <a:lnSpc>
                <a:spcPct val="90000"/>
              </a:lnSpc>
              <a:spcBef>
                <a:spcPts val="1000"/>
              </a:spcBef>
              <a:spcAft>
                <a:spcPts val="0"/>
              </a:spcAft>
              <a:buClr>
                <a:schemeClr val="dk1"/>
              </a:buClr>
              <a:buSzPts val="2000"/>
              <a:buFont typeface="Arial" panose="020B0604020202020204" pitchFamily="34" charset="0"/>
              <a:buChar char="•"/>
            </a:pPr>
            <a:r>
              <a:rPr lang="en-GB" sz="1800" dirty="0" smtClean="0"/>
              <a:t>understand </a:t>
            </a:r>
            <a:r>
              <a:rPr lang="en-GB" sz="1800" dirty="0"/>
              <a:t>historical concepts such as continuity and change, cause and consequence, similarity, difference and significance, and use them to make connections, draw contrasts, analyse trends, frame historically-valid questions and create their own structured accounts, including written narratives and analyses </a:t>
            </a:r>
          </a:p>
          <a:p>
            <a:pPr marL="342900" lvl="0" indent="-342900" algn="l">
              <a:buSzPts val="2000"/>
              <a:buFont typeface="Arial" panose="020B0604020202020204" pitchFamily="34" charset="0"/>
              <a:buChar char="•"/>
            </a:pPr>
            <a:r>
              <a:rPr lang="en-GB" sz="1800" dirty="0" smtClean="0"/>
              <a:t>understand </a:t>
            </a:r>
            <a:r>
              <a:rPr lang="en-GB" sz="1800" dirty="0"/>
              <a:t>the methods of historical enquiry, including how evidence is used rigorously to make historical claims, and discern how and why contrasting arguments and interpretations of the past have been </a:t>
            </a:r>
            <a:r>
              <a:rPr lang="en-GB" sz="1800" dirty="0" smtClean="0"/>
              <a:t>constructed</a:t>
            </a:r>
            <a:endParaRPr lang="en-GB" sz="1800" dirty="0"/>
          </a:p>
          <a:p>
            <a:pPr marL="342900" lvl="0" indent="-342900" algn="l">
              <a:buSzPts val="2000"/>
              <a:buFont typeface="Arial" panose="020B0604020202020204" pitchFamily="34" charset="0"/>
              <a:buChar char="•"/>
            </a:pPr>
            <a:r>
              <a:rPr lang="en-GB" sz="1800" dirty="0" smtClean="0"/>
              <a:t>gain </a:t>
            </a:r>
            <a:r>
              <a:rPr lang="en-GB" sz="1800" dirty="0"/>
              <a:t>historical perspective by placing their growing knowledge into different contexts, understanding the connections between local, regional, national and international history; between cultural, economic, military, political, religious and social history; and between short- and long-term timescales.</a:t>
            </a:r>
            <a:endParaRPr sz="1800" dirty="0"/>
          </a:p>
          <a:p>
            <a:pPr marL="0" lvl="0" indent="0" algn="l" rtl="0">
              <a:lnSpc>
                <a:spcPct val="100000"/>
              </a:lnSpc>
              <a:spcBef>
                <a:spcPts val="0"/>
              </a:spcBef>
              <a:spcAft>
                <a:spcPts val="0"/>
              </a:spcAft>
              <a:buClr>
                <a:schemeClr val="dk1"/>
              </a:buClr>
              <a:buSzPts val="2000"/>
              <a:buNone/>
            </a:pPr>
            <a:endParaRPr b="1" dirty="0"/>
          </a:p>
          <a:p>
            <a:pPr marL="0" lvl="0" indent="0" algn="ctr" rtl="0">
              <a:lnSpc>
                <a:spcPct val="90000"/>
              </a:lnSpc>
              <a:spcBef>
                <a:spcPts val="1000"/>
              </a:spcBef>
              <a:spcAft>
                <a:spcPts val="0"/>
              </a:spcAft>
              <a:buClr>
                <a:schemeClr val="dk1"/>
              </a:buClr>
              <a:buSzPts val="2000"/>
              <a:buNone/>
            </a:pPr>
            <a:endParaRPr sz="2000" dirty="0"/>
          </a:p>
        </p:txBody>
      </p:sp>
      <p:sp>
        <p:nvSpPr>
          <p:cNvPr id="107" name="Google Shape;107;p15"/>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08" name="Google Shape;108;p1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09" name="Google Shape;109;p1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11" name="Google Shape;111;p15"/>
          <p:cNvPicPr preferRelativeResize="0"/>
          <p:nvPr/>
        </p:nvPicPr>
        <p:blipFill rotWithShape="1">
          <a:blip r:embed="rId3">
            <a:alphaModFix/>
          </a:blip>
          <a:srcRect/>
          <a:stretch/>
        </p:blipFill>
        <p:spPr>
          <a:xfrm>
            <a:off x="358765" y="47518"/>
            <a:ext cx="1546584" cy="2028033"/>
          </a:xfrm>
          <a:prstGeom prst="rect">
            <a:avLst/>
          </a:prstGeom>
          <a:noFill/>
          <a:ln>
            <a:noFill/>
          </a:ln>
        </p:spPr>
      </p:pic>
    </p:spTree>
    <p:extLst>
      <p:ext uri="{BB962C8B-B14F-4D97-AF65-F5344CB8AC3E}">
        <p14:creationId xmlns:p14="http://schemas.microsoft.com/office/powerpoint/2010/main" val="1634411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4400"/>
              <a:buFont typeface="Calibri"/>
              <a:buNone/>
            </a:pPr>
            <a:r>
              <a:rPr lang="en-US" sz="4400" b="1" dirty="0" smtClean="0"/>
              <a:t>History: The CUSP Curriculum at Barnham</a:t>
            </a:r>
            <a:endParaRPr dirty="0">
              <a:latin typeface="Calibri"/>
              <a:ea typeface="Calibri"/>
              <a:cs typeface="Calibri"/>
              <a:sym typeface="Calibri"/>
            </a:endParaRPr>
          </a:p>
        </p:txBody>
      </p:sp>
      <p:sp>
        <p:nvSpPr>
          <p:cNvPr id="117" name="Google Shape;117;p16"/>
          <p:cNvSpPr txBox="1">
            <a:spLocks noGrp="1"/>
          </p:cNvSpPr>
          <p:nvPr>
            <p:ph type="subTitle" idx="1"/>
          </p:nvPr>
        </p:nvSpPr>
        <p:spPr>
          <a:xfrm>
            <a:off x="2237882" y="908689"/>
            <a:ext cx="9296356" cy="5731195"/>
          </a:xfrm>
          <a:prstGeom prst="rect">
            <a:avLst/>
          </a:prstGeom>
          <a:noFill/>
          <a:ln>
            <a:noFill/>
          </a:ln>
        </p:spPr>
        <p:txBody>
          <a:bodyPr spcFirstLastPara="1" wrap="square" lIns="91425" tIns="45700" rIns="91425" bIns="45700" anchor="t" anchorCtr="0">
            <a:noAutofit/>
          </a:bodyPr>
          <a:lstStyle/>
          <a:p>
            <a:pPr algn="l"/>
            <a:r>
              <a:rPr lang="en-GB" sz="2000" b="1" i="1" dirty="0" smtClean="0"/>
              <a:t>CUSP History </a:t>
            </a:r>
            <a:r>
              <a:rPr lang="en-GB" sz="2000" b="1" i="1" dirty="0"/>
              <a:t>draws upon several powerful sources of knowledge </a:t>
            </a:r>
            <a:endParaRPr lang="en-GB" sz="2000" b="1" i="1" dirty="0" smtClean="0"/>
          </a:p>
          <a:p>
            <a:pPr algn="l"/>
            <a:r>
              <a:rPr lang="en-GB" sz="2000" b="1" dirty="0" smtClean="0"/>
              <a:t>	Substantive </a:t>
            </a:r>
            <a:r>
              <a:rPr lang="en-GB" sz="2000" b="1" dirty="0"/>
              <a:t>knowledge</a:t>
            </a:r>
            <a:r>
              <a:rPr lang="en-GB" sz="2000" dirty="0"/>
              <a:t> - this is the subject knowledge and explicit vocabulary used about the past. Common misconceptions are explicitly revealed as non-examples and positioned against known and accurate content. Misconceptions are challenged carefully and in the context of the substantive and disciplinary knowledge. In CUSP History, it is recommended that misconceptions are not introduced too early, as pupils need to construct a mental model in which to position new knowledge.</a:t>
            </a:r>
          </a:p>
          <a:p>
            <a:pPr algn="l"/>
            <a:r>
              <a:rPr lang="en-GB" sz="2000" dirty="0"/>
              <a:t> </a:t>
            </a:r>
            <a:r>
              <a:rPr lang="en-GB" sz="2000" dirty="0" smtClean="0"/>
              <a:t>	</a:t>
            </a:r>
            <a:r>
              <a:rPr lang="en-GB" sz="2000" b="1" dirty="0" smtClean="0"/>
              <a:t>Disciplinary </a:t>
            </a:r>
            <a:r>
              <a:rPr lang="en-GB" sz="2000" b="1" dirty="0"/>
              <a:t>knowledge</a:t>
            </a:r>
            <a:r>
              <a:rPr lang="en-GB" sz="2000" dirty="0"/>
              <a:t> – this is the use of that knowledge and how children construct understanding through historical claims, arguments and accounts. We call it ‘Working Historically.’ The features of thinking historically may involve significance,	evidence, continuity and change, cause and consequence, historical perspective, and contextual interpretation.</a:t>
            </a:r>
          </a:p>
          <a:p>
            <a:pPr algn="l"/>
            <a:r>
              <a:rPr lang="en-GB" sz="2000" dirty="0"/>
              <a:t> </a:t>
            </a:r>
            <a:r>
              <a:rPr lang="en-GB" sz="2000" dirty="0" smtClean="0"/>
              <a:t>	</a:t>
            </a:r>
            <a:r>
              <a:rPr lang="en-GB" sz="2000" b="1" dirty="0" smtClean="0"/>
              <a:t>Historical </a:t>
            </a:r>
            <a:r>
              <a:rPr lang="en-GB" sz="2000" b="1" dirty="0"/>
              <a:t>analysis</a:t>
            </a:r>
            <a:r>
              <a:rPr lang="en-GB" sz="2000" dirty="0"/>
              <a:t> is developed through selecting, organising and integrating knowledge through reasoning and inference making in response to our structured questions and challenges. We call this ‘Thinking historically’</a:t>
            </a:r>
          </a:p>
          <a:p>
            <a:pPr algn="l"/>
            <a:r>
              <a:rPr lang="en-GB" sz="2000" dirty="0"/>
              <a:t> </a:t>
            </a:r>
            <a:r>
              <a:rPr lang="en-GB" sz="2000" dirty="0" smtClean="0"/>
              <a:t>	</a:t>
            </a:r>
            <a:r>
              <a:rPr lang="en-GB" sz="2000" b="1" dirty="0" smtClean="0"/>
              <a:t>Substantive </a:t>
            </a:r>
            <a:r>
              <a:rPr lang="en-GB" sz="2000" b="1" dirty="0"/>
              <a:t>concepts</a:t>
            </a:r>
            <a:r>
              <a:rPr lang="en-GB" sz="2000" dirty="0"/>
              <a:t>, such as invasion and civilisation are taught through explicit vocabulary instruction as well as through the direct content and context of the study.</a:t>
            </a:r>
          </a:p>
          <a:p>
            <a:pPr marL="0" marR="0" lvl="0" indent="0" algn="l" rtl="0">
              <a:lnSpc>
                <a:spcPct val="100000"/>
              </a:lnSpc>
              <a:spcBef>
                <a:spcPts val="0"/>
              </a:spcBef>
              <a:spcAft>
                <a:spcPts val="0"/>
              </a:spcAft>
              <a:buClr>
                <a:schemeClr val="dk1"/>
              </a:buClr>
              <a:buSzPts val="2000"/>
              <a:buNone/>
            </a:pPr>
            <a:endParaRPr b="1" dirty="0">
              <a:latin typeface="Calibri"/>
              <a:ea typeface="Calibri"/>
              <a:cs typeface="Calibri"/>
              <a:sym typeface="Calibri"/>
            </a:endParaRPr>
          </a:p>
          <a:p>
            <a:pPr marL="0" lvl="0" indent="0" algn="ctr" rtl="0">
              <a:lnSpc>
                <a:spcPct val="90000"/>
              </a:lnSpc>
              <a:spcBef>
                <a:spcPts val="1000"/>
              </a:spcBef>
              <a:spcAft>
                <a:spcPts val="0"/>
              </a:spcAft>
              <a:buClr>
                <a:schemeClr val="dk1"/>
              </a:buClr>
              <a:buSzPts val="2000"/>
              <a:buNone/>
            </a:pPr>
            <a:endParaRPr sz="2000" dirty="0"/>
          </a:p>
        </p:txBody>
      </p:sp>
      <p:sp>
        <p:nvSpPr>
          <p:cNvPr id="118" name="Google Shape;118;p16"/>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19" name="Google Shape;119;p1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20" name="Google Shape;120;p1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22" name="Google Shape;122;p16"/>
          <p:cNvPicPr preferRelativeResize="0"/>
          <p:nvPr/>
        </p:nvPicPr>
        <p:blipFill rotWithShape="1">
          <a:blip r:embed="rId3">
            <a:alphaModFix/>
          </a:blip>
          <a:srcRect/>
          <a:stretch/>
        </p:blipFill>
        <p:spPr>
          <a:xfrm>
            <a:off x="286845" y="37151"/>
            <a:ext cx="1578665" cy="2070100"/>
          </a:xfrm>
          <a:prstGeom prst="rect">
            <a:avLst/>
          </a:prstGeom>
          <a:noFill/>
          <a:ln>
            <a:noFill/>
          </a:ln>
        </p:spPr>
      </p:pic>
    </p:spTree>
    <p:extLst>
      <p:ext uri="{BB962C8B-B14F-4D97-AF65-F5344CB8AC3E}">
        <p14:creationId xmlns:p14="http://schemas.microsoft.com/office/powerpoint/2010/main" val="1012260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7"/>
          <p:cNvSpPr txBox="1">
            <a:spLocks noGrp="1"/>
          </p:cNvSpPr>
          <p:nvPr>
            <p:ph type="subTitle" idx="1"/>
          </p:nvPr>
        </p:nvSpPr>
        <p:spPr>
          <a:xfrm>
            <a:off x="2470047" y="392022"/>
            <a:ext cx="9310392" cy="7494678"/>
          </a:xfrm>
          <a:prstGeom prst="rect">
            <a:avLst/>
          </a:prstGeom>
          <a:noFill/>
          <a:ln>
            <a:noFill/>
          </a:ln>
        </p:spPr>
        <p:txBody>
          <a:bodyPr spcFirstLastPara="1" wrap="square" lIns="91425" tIns="45700" rIns="91425" bIns="45700" anchor="t" anchorCtr="0">
            <a:normAutofit fontScale="47500" lnSpcReduction="20000"/>
          </a:bodyPr>
          <a:lstStyle/>
          <a:p>
            <a:pPr marL="0" lvl="0" indent="0" algn="l" rtl="0">
              <a:lnSpc>
                <a:spcPct val="90000"/>
              </a:lnSpc>
              <a:spcBef>
                <a:spcPts val="0"/>
              </a:spcBef>
              <a:spcAft>
                <a:spcPts val="0"/>
              </a:spcAft>
              <a:buClr>
                <a:schemeClr val="dk1"/>
              </a:buClr>
              <a:buSzPct val="100000"/>
              <a:buNone/>
            </a:pPr>
            <a:endParaRPr sz="3800" dirty="0"/>
          </a:p>
          <a:p>
            <a:pPr marL="0" lvl="0" indent="0" algn="l" rtl="0">
              <a:lnSpc>
                <a:spcPct val="90000"/>
              </a:lnSpc>
              <a:spcBef>
                <a:spcPts val="0"/>
              </a:spcBef>
              <a:spcAft>
                <a:spcPts val="0"/>
              </a:spcAft>
              <a:buClr>
                <a:schemeClr val="dk1"/>
              </a:buClr>
              <a:buSzPct val="100000"/>
              <a:buNone/>
            </a:pPr>
            <a:r>
              <a:rPr lang="en-GB" sz="3800" b="1" dirty="0" smtClean="0">
                <a:sym typeface="Calibri"/>
              </a:rPr>
              <a:t>History at Key Stage 1 and Key Stage 2</a:t>
            </a:r>
          </a:p>
          <a:p>
            <a:pPr marL="0" lvl="0" indent="0" algn="l" rtl="0">
              <a:lnSpc>
                <a:spcPct val="90000"/>
              </a:lnSpc>
              <a:spcBef>
                <a:spcPts val="0"/>
              </a:spcBef>
              <a:spcAft>
                <a:spcPts val="0"/>
              </a:spcAft>
              <a:buClr>
                <a:schemeClr val="dk1"/>
              </a:buClr>
              <a:buSzPct val="100000"/>
              <a:buNone/>
            </a:pPr>
            <a:endParaRPr sz="3800" b="1" dirty="0">
              <a:sym typeface="Calibri"/>
            </a:endParaRPr>
          </a:p>
          <a:p>
            <a:pPr marL="0" lvl="0" indent="0" algn="l" rtl="0">
              <a:lnSpc>
                <a:spcPct val="90000"/>
              </a:lnSpc>
              <a:spcBef>
                <a:spcPts val="0"/>
              </a:spcBef>
              <a:spcAft>
                <a:spcPts val="0"/>
              </a:spcAft>
              <a:buClr>
                <a:schemeClr val="dk1"/>
              </a:buClr>
              <a:buSzPct val="100000"/>
              <a:buNone/>
            </a:pPr>
            <a:r>
              <a:rPr lang="en-US" sz="3800" dirty="0">
                <a:sym typeface="Calibri"/>
              </a:rPr>
              <a:t>At Barnham CEVCP children will gradually build on their </a:t>
            </a:r>
            <a:r>
              <a:rPr lang="en-US" sz="3800" dirty="0" smtClean="0">
                <a:sym typeface="Calibri"/>
              </a:rPr>
              <a:t>skills </a:t>
            </a:r>
            <a:r>
              <a:rPr lang="en-US" sz="3800" dirty="0">
                <a:sym typeface="Calibri"/>
              </a:rPr>
              <a:t>throughout the Key Stages based on National Curriculum expectations</a:t>
            </a:r>
            <a:r>
              <a:rPr lang="en-US" sz="3800" dirty="0" smtClean="0">
                <a:sym typeface="Calibri"/>
              </a:rPr>
              <a:t>.</a:t>
            </a:r>
          </a:p>
          <a:p>
            <a:pPr algn="l"/>
            <a:r>
              <a:rPr lang="en-GB" sz="3800" b="1" dirty="0"/>
              <a:t>KEY STAGE 1</a:t>
            </a:r>
            <a:endParaRPr lang="en-GB" sz="3800" dirty="0"/>
          </a:p>
          <a:p>
            <a:pPr algn="l"/>
            <a:r>
              <a:rPr lang="en-GB" sz="3800" dirty="0" smtClean="0"/>
              <a:t>	The </a:t>
            </a:r>
            <a:r>
              <a:rPr lang="en-GB" sz="3800" dirty="0"/>
              <a:t>sequence in KS1 focuses on young children developing a sense of time, place and change. It begins with children studying </a:t>
            </a:r>
            <a:r>
              <a:rPr lang="en-GB" sz="3800" b="1" dirty="0"/>
              <a:t>Changes within living memory</a:t>
            </a:r>
            <a:r>
              <a:rPr lang="en-GB" sz="3800" dirty="0"/>
              <a:t> to develop an understanding of difference over time within concrete experiences of their lives. This chronological knowledge is foundational to the understanding of change over time.</a:t>
            </a:r>
          </a:p>
          <a:p>
            <a:pPr algn="l"/>
            <a:r>
              <a:rPr lang="en-GB" sz="3800" dirty="0"/>
              <a:t> </a:t>
            </a:r>
          </a:p>
          <a:p>
            <a:pPr algn="l"/>
            <a:r>
              <a:rPr lang="en-GB" sz="3800" dirty="0" smtClean="0"/>
              <a:t>	Pupils </a:t>
            </a:r>
            <a:r>
              <a:rPr lang="en-GB" sz="3800" dirty="0"/>
              <a:t>study the </a:t>
            </a:r>
            <a:r>
              <a:rPr lang="en-GB" sz="3800" b="1" dirty="0"/>
              <a:t>Lives of significant individuals</a:t>
            </a:r>
            <a:r>
              <a:rPr lang="en-GB" sz="3800" dirty="0"/>
              <a:t>, focusing on David Attenborough and Mary </a:t>
            </a:r>
            <a:r>
              <a:rPr lang="en-GB" sz="3800" dirty="0" err="1"/>
              <a:t>Anning</a:t>
            </a:r>
            <a:r>
              <a:rPr lang="en-GB" sz="3800" dirty="0"/>
              <a:t>. Chronology and place in time steers the understanding of the context in which these significant individuals lived. Terms such as legacy are introduced and used within the context of each study. This study is revisited and enhanced by studying the </a:t>
            </a:r>
            <a:r>
              <a:rPr lang="en-GB" sz="3800" b="1" dirty="0"/>
              <a:t>Lives of further significant individuals</a:t>
            </a:r>
            <a:r>
              <a:rPr lang="en-GB" sz="3800" dirty="0"/>
              <a:t>, including Neil Armstrong, Mae Jemison, Bernard Harris Jr and Tim Peake.</a:t>
            </a:r>
          </a:p>
          <a:p>
            <a:pPr algn="l"/>
            <a:r>
              <a:rPr lang="en-GB" sz="3800" dirty="0" smtClean="0"/>
              <a:t>	In </a:t>
            </a:r>
            <a:r>
              <a:rPr lang="en-GB" sz="3800" dirty="0"/>
              <a:t>KS1, pupils study local history through significant events, people and places. The locality is further understood by knowing about the places, the buildings, the events, the people that tell a story of the past. </a:t>
            </a:r>
          </a:p>
          <a:p>
            <a:pPr algn="l"/>
            <a:r>
              <a:rPr lang="en-GB" sz="3800" dirty="0"/>
              <a:t> </a:t>
            </a:r>
          </a:p>
          <a:p>
            <a:pPr algn="l"/>
            <a:r>
              <a:rPr lang="en-GB" sz="3800" b="1" dirty="0" smtClean="0"/>
              <a:t>	Events </a:t>
            </a:r>
            <a:r>
              <a:rPr lang="en-GB" sz="3800" b="1" dirty="0"/>
              <a:t>beyond their living memory</a:t>
            </a:r>
            <a:r>
              <a:rPr lang="en-GB" sz="3800" dirty="0"/>
              <a:t>. Here, pupils draw upon early concepts of chronology and connect it to more abstract, but known, events in the past focusing on the Great Fire of London.</a:t>
            </a:r>
          </a:p>
          <a:p>
            <a:pPr algn="l"/>
            <a:r>
              <a:rPr lang="en-GB" sz="3800" dirty="0" smtClean="0"/>
              <a:t>	There </a:t>
            </a:r>
            <a:r>
              <a:rPr lang="en-GB" sz="3800" dirty="0"/>
              <a:t>are further opportunities for pupils to revisit and retrieve prior learning with a focus on ‘Events beyond living memory’. Connections, where relevant, are made to wider studies, such as the Great Fire of Bury St Edmunds, Newmarket or Haverhill.</a:t>
            </a:r>
          </a:p>
          <a:p>
            <a:r>
              <a:rPr lang="en-GB" dirty="0"/>
              <a:t> </a:t>
            </a:r>
          </a:p>
          <a:p>
            <a:pPr marL="0" lvl="0" indent="0" algn="l" rtl="0">
              <a:lnSpc>
                <a:spcPct val="90000"/>
              </a:lnSpc>
              <a:spcBef>
                <a:spcPts val="0"/>
              </a:spcBef>
              <a:spcAft>
                <a:spcPts val="0"/>
              </a:spcAft>
              <a:buClr>
                <a:schemeClr val="dk1"/>
              </a:buClr>
              <a:buSzPct val="100000"/>
              <a:buNone/>
            </a:pPr>
            <a:endParaRPr sz="3600" b="1" dirty="0">
              <a:latin typeface="Calibri"/>
              <a:ea typeface="Calibri"/>
              <a:cs typeface="Calibri"/>
              <a:sym typeface="Calibri"/>
            </a:endParaRPr>
          </a:p>
          <a:p>
            <a:pPr marL="0" lvl="0" indent="0" algn="l" rtl="0">
              <a:lnSpc>
                <a:spcPct val="90000"/>
              </a:lnSpc>
              <a:spcBef>
                <a:spcPts val="0"/>
              </a:spcBef>
              <a:spcAft>
                <a:spcPts val="0"/>
              </a:spcAft>
              <a:buClr>
                <a:schemeClr val="dk1"/>
              </a:buClr>
              <a:buSzPct val="100000"/>
              <a:buNone/>
            </a:pPr>
            <a:r>
              <a:rPr lang="en-US" sz="2800" dirty="0">
                <a:latin typeface="Calibri"/>
                <a:ea typeface="Calibri"/>
                <a:cs typeface="Calibri"/>
                <a:sym typeface="Calibri"/>
              </a:rPr>
              <a:t> </a:t>
            </a:r>
            <a:r>
              <a:rPr lang="en-US" sz="2800" dirty="0" smtClean="0">
                <a:latin typeface="Calibri"/>
                <a:ea typeface="Calibri"/>
                <a:cs typeface="Calibri"/>
                <a:sym typeface="Calibri"/>
              </a:rPr>
              <a:t>.</a:t>
            </a:r>
            <a:r>
              <a:rPr lang="en-US" sz="2800" dirty="0">
                <a:latin typeface="Calibri"/>
                <a:ea typeface="Calibri"/>
                <a:cs typeface="Calibri"/>
                <a:sym typeface="Calibri"/>
              </a:rPr>
              <a:t> </a:t>
            </a:r>
            <a:endParaRPr dirty="0"/>
          </a:p>
          <a:p>
            <a:pPr marL="0" lvl="0" indent="0" algn="l" rtl="0">
              <a:lnSpc>
                <a:spcPct val="90000"/>
              </a:lnSpc>
              <a:spcBef>
                <a:spcPts val="0"/>
              </a:spcBef>
              <a:spcAft>
                <a:spcPts val="0"/>
              </a:spcAft>
              <a:buClr>
                <a:schemeClr val="dk1"/>
              </a:buClr>
              <a:buSzPct val="100000"/>
              <a:buNone/>
            </a:pPr>
            <a:endParaRPr sz="1800" dirty="0">
              <a:latin typeface="Calibri"/>
              <a:ea typeface="Calibri"/>
              <a:cs typeface="Calibri"/>
              <a:sym typeface="Calibri"/>
            </a:endParaRPr>
          </a:p>
          <a:p>
            <a:pPr marL="0" lvl="0" indent="0" algn="l" rtl="0">
              <a:lnSpc>
                <a:spcPct val="90000"/>
              </a:lnSpc>
              <a:spcBef>
                <a:spcPts val="0"/>
              </a:spcBef>
              <a:spcAft>
                <a:spcPts val="0"/>
              </a:spcAft>
              <a:buClr>
                <a:schemeClr val="dk1"/>
              </a:buClr>
              <a:buSzPct val="100000"/>
              <a:buNone/>
            </a:pPr>
            <a:endParaRPr dirty="0">
              <a:latin typeface="Oi"/>
              <a:ea typeface="Oi"/>
              <a:cs typeface="Oi"/>
              <a:sym typeface="Oi"/>
            </a:endParaRPr>
          </a:p>
        </p:txBody>
      </p:sp>
      <p:sp>
        <p:nvSpPr>
          <p:cNvPr id="128" name="Google Shape;128;p17"/>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29" name="Google Shape;129;p17"/>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31" name="Google Shape;131;p17"/>
          <p:cNvPicPr preferRelativeResize="0"/>
          <p:nvPr/>
        </p:nvPicPr>
        <p:blipFill rotWithShape="1">
          <a:blip r:embed="rId3">
            <a:alphaModFix/>
          </a:blip>
          <a:srcRect/>
          <a:stretch/>
        </p:blipFill>
        <p:spPr>
          <a:xfrm>
            <a:off x="358765" y="135881"/>
            <a:ext cx="1584335" cy="2077536"/>
          </a:xfrm>
          <a:prstGeom prst="rect">
            <a:avLst/>
          </a:prstGeom>
          <a:noFill/>
          <a:ln>
            <a:noFill/>
          </a:ln>
        </p:spPr>
      </p:pic>
    </p:spTree>
    <p:extLst>
      <p:ext uri="{BB962C8B-B14F-4D97-AF65-F5344CB8AC3E}">
        <p14:creationId xmlns:p14="http://schemas.microsoft.com/office/powerpoint/2010/main" val="2621870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8"/>
          <p:cNvSpPr txBox="1">
            <a:spLocks noGrp="1"/>
          </p:cNvSpPr>
          <p:nvPr>
            <p:ph type="subTitle" idx="1"/>
          </p:nvPr>
        </p:nvSpPr>
        <p:spPr>
          <a:xfrm>
            <a:off x="2470047" y="0"/>
            <a:ext cx="9526052" cy="6853936"/>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chemeClr val="dk1"/>
              </a:buClr>
              <a:buSzPct val="100000"/>
              <a:buNone/>
            </a:pPr>
            <a:endParaRPr lang="en-US" sz="1800" dirty="0"/>
          </a:p>
          <a:p>
            <a:pPr marL="0" lvl="0" indent="0" algn="l" rtl="0">
              <a:lnSpc>
                <a:spcPct val="90000"/>
              </a:lnSpc>
              <a:spcBef>
                <a:spcPts val="0"/>
              </a:spcBef>
              <a:spcAft>
                <a:spcPts val="0"/>
              </a:spcAft>
              <a:buClr>
                <a:schemeClr val="dk1"/>
              </a:buClr>
              <a:buSzPct val="100000"/>
              <a:buNone/>
            </a:pPr>
            <a:r>
              <a:rPr lang="en-US" b="1" u="sng" dirty="0" smtClean="0">
                <a:latin typeface="Calibri"/>
                <a:ea typeface="Calibri"/>
                <a:cs typeface="Calibri"/>
                <a:sym typeface="Calibri"/>
              </a:rPr>
              <a:t>Lower </a:t>
            </a:r>
            <a:r>
              <a:rPr lang="en-US" b="1" u="sng" dirty="0">
                <a:latin typeface="Calibri"/>
                <a:ea typeface="Calibri"/>
                <a:cs typeface="Calibri"/>
                <a:sym typeface="Calibri"/>
              </a:rPr>
              <a:t>Key Stage 2: </a:t>
            </a:r>
            <a:endParaRPr lang="en-US" b="1" u="sng" dirty="0" smtClean="0">
              <a:latin typeface="Calibri"/>
              <a:ea typeface="Calibri"/>
              <a:cs typeface="Calibri"/>
              <a:sym typeface="Calibri"/>
            </a:endParaRPr>
          </a:p>
          <a:p>
            <a:pPr algn="l"/>
            <a:r>
              <a:rPr lang="en-GB" b="1" dirty="0"/>
              <a:t>LOWER KEY STAGE 2</a:t>
            </a:r>
            <a:endParaRPr lang="en-GB" dirty="0"/>
          </a:p>
          <a:p>
            <a:pPr algn="l"/>
            <a:r>
              <a:rPr lang="en-GB" dirty="0" smtClean="0"/>
              <a:t>	In </a:t>
            </a:r>
            <a:r>
              <a:rPr lang="en-GB" dirty="0"/>
              <a:t>KS2, pupils study the cultural and technological advances made by our ancestors as well as understanding how historians think Britain changed throughout the </a:t>
            </a:r>
            <a:r>
              <a:rPr lang="en-GB" b="1" dirty="0"/>
              <a:t>Stone, Bronze and Iron Ages</a:t>
            </a:r>
            <a:r>
              <a:rPr lang="en-GB" dirty="0"/>
              <a:t>. Archaeological history guides us to know how early humans were creative, innovative and expert at surviving in changeable environments. Having an in-depth understanding of Iron Age Britain offers solid foundations for the study of how </a:t>
            </a:r>
            <a:r>
              <a:rPr lang="en-GB" b="1" dirty="0"/>
              <a:t>Rome influenced Britain</a:t>
            </a:r>
            <a:r>
              <a:rPr lang="en-GB" dirty="0"/>
              <a:t>. This foundational knowledge is built upon and used to support long-term retrieval to contrast culture and technology. Pupils are able to draw upon prior understanding to support and position new knowledge, therefore constructing much more stable long-term memories. Substantive concepts, such as invasion, law, civilisation and society are developed through explicit vocabulary instruction, another central component of CUSP. </a:t>
            </a:r>
          </a:p>
          <a:p>
            <a:pPr algn="l"/>
            <a:r>
              <a:rPr lang="en-GB" dirty="0"/>
              <a:t> </a:t>
            </a:r>
          </a:p>
          <a:p>
            <a:pPr algn="l"/>
            <a:r>
              <a:rPr lang="en-GB" dirty="0" smtClean="0"/>
              <a:t>	Studies </a:t>
            </a:r>
            <a:r>
              <a:rPr lang="en-GB" dirty="0"/>
              <a:t>of how Britain was settled by </a:t>
            </a:r>
            <a:r>
              <a:rPr lang="en-GB" b="1" dirty="0"/>
              <a:t>Anglo-Saxons and Scots</a:t>
            </a:r>
            <a:r>
              <a:rPr lang="en-GB" dirty="0"/>
              <a:t> gives a focus on cultural change and the influence of Christianity. Pupils study how powerful kings and their beliefs shaped the </a:t>
            </a:r>
            <a:r>
              <a:rPr lang="en-GB" dirty="0" err="1"/>
              <a:t>Heptarchy</a:t>
            </a:r>
            <a:r>
              <a:rPr lang="en-GB" dirty="0"/>
              <a:t> of Anglo-Saxon Britain. </a:t>
            </a:r>
          </a:p>
          <a:p>
            <a:pPr algn="l"/>
            <a:r>
              <a:rPr lang="en-GB" dirty="0"/>
              <a:t> </a:t>
            </a:r>
          </a:p>
          <a:p>
            <a:pPr algn="l"/>
            <a:r>
              <a:rPr lang="en-GB" dirty="0" smtClean="0"/>
              <a:t>	CUSP </a:t>
            </a:r>
            <a:r>
              <a:rPr lang="en-GB" dirty="0"/>
              <a:t>also focuses on the </a:t>
            </a:r>
            <a:r>
              <a:rPr lang="en-GB" b="1" dirty="0"/>
              <a:t>Struggle for throne of England</a:t>
            </a:r>
            <a:r>
              <a:rPr lang="en-GB" dirty="0"/>
              <a:t> through a study of the Vikings, their origins, conquests and agreements with English Anglo-Saxon kings to settle and dwell in the region known as Danelaw.</a:t>
            </a:r>
          </a:p>
          <a:p>
            <a:pPr marL="0" lvl="0" indent="0" algn="l" rtl="0">
              <a:lnSpc>
                <a:spcPct val="90000"/>
              </a:lnSpc>
              <a:spcBef>
                <a:spcPts val="0"/>
              </a:spcBef>
              <a:spcAft>
                <a:spcPts val="0"/>
              </a:spcAft>
              <a:buClr>
                <a:schemeClr val="dk1"/>
              </a:buClr>
              <a:buSzPct val="100000"/>
              <a:buNone/>
            </a:pPr>
            <a:endParaRPr sz="3200" b="1" u="sng" dirty="0">
              <a:latin typeface="Calibri"/>
              <a:ea typeface="Calibri"/>
              <a:cs typeface="Calibri"/>
              <a:sym typeface="Calibri"/>
            </a:endParaRPr>
          </a:p>
          <a:p>
            <a:pPr marL="0" lvl="0" indent="0" algn="l" rtl="0">
              <a:lnSpc>
                <a:spcPct val="90000"/>
              </a:lnSpc>
              <a:spcBef>
                <a:spcPts val="0"/>
              </a:spcBef>
              <a:spcAft>
                <a:spcPts val="0"/>
              </a:spcAft>
              <a:buClr>
                <a:schemeClr val="dk1"/>
              </a:buClr>
              <a:buSzPct val="75000"/>
              <a:buNone/>
            </a:pPr>
            <a:r>
              <a:rPr lang="en-US" dirty="0">
                <a:latin typeface="Calibri"/>
                <a:ea typeface="Calibri"/>
                <a:cs typeface="Calibri"/>
                <a:sym typeface="Calibri"/>
              </a:rPr>
              <a:t> </a:t>
            </a:r>
            <a:endParaRPr sz="3200" dirty="0">
              <a:latin typeface="Calibri"/>
              <a:ea typeface="Calibri"/>
              <a:cs typeface="Calibri"/>
              <a:sym typeface="Calibri"/>
            </a:endParaRPr>
          </a:p>
          <a:p>
            <a:pPr marL="0" lvl="0" indent="0" algn="l" rtl="0">
              <a:lnSpc>
                <a:spcPct val="90000"/>
              </a:lnSpc>
              <a:spcBef>
                <a:spcPts val="0"/>
              </a:spcBef>
              <a:spcAft>
                <a:spcPts val="0"/>
              </a:spcAft>
              <a:buClr>
                <a:schemeClr val="dk1"/>
              </a:buClr>
              <a:buSzPct val="100000"/>
              <a:buNone/>
            </a:pPr>
            <a:endParaRPr sz="1800" dirty="0">
              <a:latin typeface="Calibri"/>
              <a:ea typeface="Calibri"/>
              <a:cs typeface="Calibri"/>
              <a:sym typeface="Calibri"/>
            </a:endParaRPr>
          </a:p>
        </p:txBody>
      </p:sp>
      <p:sp>
        <p:nvSpPr>
          <p:cNvPr id="137" name="Google Shape;137;p1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38" name="Google Shape;138;p1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40" name="Google Shape;140;p18"/>
          <p:cNvPicPr preferRelativeResize="0"/>
          <p:nvPr/>
        </p:nvPicPr>
        <p:blipFill rotWithShape="1">
          <a:blip r:embed="rId3">
            <a:alphaModFix/>
          </a:blip>
          <a:srcRect/>
          <a:stretch/>
        </p:blipFill>
        <p:spPr>
          <a:xfrm>
            <a:off x="301921" y="17958"/>
            <a:ext cx="1548513" cy="2030562"/>
          </a:xfrm>
          <a:prstGeom prst="rect">
            <a:avLst/>
          </a:prstGeom>
          <a:noFill/>
          <a:ln>
            <a:noFill/>
          </a:ln>
        </p:spPr>
      </p:pic>
    </p:spTree>
    <p:extLst>
      <p:ext uri="{BB962C8B-B14F-4D97-AF65-F5344CB8AC3E}">
        <p14:creationId xmlns:p14="http://schemas.microsoft.com/office/powerpoint/2010/main" val="1908253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9"/>
          <p:cNvSpPr txBox="1">
            <a:spLocks noGrp="1"/>
          </p:cNvSpPr>
          <p:nvPr>
            <p:ph type="subTitle" idx="1"/>
          </p:nvPr>
        </p:nvSpPr>
        <p:spPr>
          <a:xfrm>
            <a:off x="2470047" y="0"/>
            <a:ext cx="9454165" cy="6583679"/>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1800"/>
              <a:buNone/>
            </a:pPr>
            <a:endParaRPr sz="1800" dirty="0"/>
          </a:p>
          <a:p>
            <a:pPr marL="0" lvl="0" indent="0" algn="l" rtl="0">
              <a:lnSpc>
                <a:spcPct val="90000"/>
              </a:lnSpc>
              <a:spcBef>
                <a:spcPts val="0"/>
              </a:spcBef>
              <a:spcAft>
                <a:spcPts val="0"/>
              </a:spcAft>
              <a:buClr>
                <a:schemeClr val="dk1"/>
              </a:buClr>
              <a:buSzPts val="2400"/>
              <a:buNone/>
            </a:pPr>
            <a:r>
              <a:rPr lang="en-US" b="1" u="sng" dirty="0" smtClean="0">
                <a:latin typeface="Calibri"/>
                <a:ea typeface="Calibri"/>
                <a:cs typeface="Calibri"/>
                <a:sym typeface="Calibri"/>
              </a:rPr>
              <a:t>Upper </a:t>
            </a:r>
            <a:r>
              <a:rPr lang="en-US" b="1" u="sng" dirty="0">
                <a:latin typeface="Calibri"/>
                <a:ea typeface="Calibri"/>
                <a:cs typeface="Calibri"/>
                <a:sym typeface="Calibri"/>
              </a:rPr>
              <a:t>Key Stage </a:t>
            </a:r>
            <a:r>
              <a:rPr lang="en-US" b="1" u="sng" dirty="0" smtClean="0">
                <a:latin typeface="Calibri"/>
                <a:ea typeface="Calibri"/>
                <a:cs typeface="Calibri"/>
                <a:sym typeface="Calibri"/>
              </a:rPr>
              <a:t>2</a:t>
            </a:r>
            <a:endParaRPr lang="en-GB" dirty="0"/>
          </a:p>
          <a:p>
            <a:pPr algn="l"/>
            <a:r>
              <a:rPr lang="en-GB" sz="1800" dirty="0" smtClean="0"/>
              <a:t>	Later </a:t>
            </a:r>
            <a:r>
              <a:rPr lang="en-GB" sz="1800" dirty="0"/>
              <a:t>in KS2, knowledge of Anglo-Saxons is revisited and used to connect with a study of the </a:t>
            </a:r>
            <a:r>
              <a:rPr lang="en-GB" sz="1800" b="1" dirty="0"/>
              <a:t>Maya civilisation</a:t>
            </a:r>
            <a:r>
              <a:rPr lang="en-GB" sz="1800" dirty="0"/>
              <a:t>. The study compares advancement of the Maya culture and innovation to that of the Anglo-Saxons around c.AD 900. Here, location, settlement, people, culture and invention are compared and contrasted. </a:t>
            </a:r>
          </a:p>
          <a:p>
            <a:pPr algn="l"/>
            <a:r>
              <a:rPr lang="en-GB" sz="1800" dirty="0" smtClean="0"/>
              <a:t>	Pupils </a:t>
            </a:r>
            <a:r>
              <a:rPr lang="en-GB" sz="1800" dirty="0"/>
              <a:t>also study </a:t>
            </a:r>
            <a:r>
              <a:rPr lang="en-GB" sz="1800" b="1" dirty="0"/>
              <a:t>Significant monarchs after 1066</a:t>
            </a:r>
            <a:r>
              <a:rPr lang="en-GB" sz="1800" dirty="0"/>
              <a:t>. Five kings and queens are a focus of a depth study and comparison, drawing on their beliefs, actions and understanding their legacy. This chronological study revisits known periods of time and introduces new content and monarchs.</a:t>
            </a:r>
          </a:p>
          <a:p>
            <a:pPr algn="l"/>
            <a:r>
              <a:rPr lang="en-GB" sz="1800" dirty="0" smtClean="0"/>
              <a:t>	Ancient </a:t>
            </a:r>
            <a:r>
              <a:rPr lang="en-GB" sz="1800" dirty="0"/>
              <a:t>history, such as the Achievements of the earliest civilisations - </a:t>
            </a:r>
            <a:r>
              <a:rPr lang="en-GB" sz="1800" b="1" dirty="0"/>
              <a:t>Ancient Egyptians </a:t>
            </a:r>
            <a:r>
              <a:rPr lang="en-GB" sz="1800" dirty="0"/>
              <a:t>and the</a:t>
            </a:r>
            <a:r>
              <a:rPr lang="en-GB" sz="1800" b="1" dirty="0"/>
              <a:t> study of Ancient Greek life and achievements </a:t>
            </a:r>
            <a:r>
              <a:rPr lang="en-GB" sz="1800" dirty="0"/>
              <a:t>are also studied learning about the influence on the western world. The understanding of culture, people and places are central to these studies. CUSP History connects these studies with prior knowledge of what was happening in Britain at the same time. The effect of this is to deepen and connect a broader understanding of culture, people, places and events through comparison.</a:t>
            </a:r>
          </a:p>
          <a:p>
            <a:pPr algn="l"/>
            <a:r>
              <a:rPr lang="en-GB" sz="1800" dirty="0" smtClean="0"/>
              <a:t>	Recent </a:t>
            </a:r>
            <a:r>
              <a:rPr lang="en-GB" sz="1800" dirty="0"/>
              <a:t>history, such as the </a:t>
            </a:r>
            <a:r>
              <a:rPr lang="en-GB" sz="1800" b="1" dirty="0"/>
              <a:t>Battle of Britain</a:t>
            </a:r>
            <a:r>
              <a:rPr lang="en-GB" sz="1800" dirty="0"/>
              <a:t> for example, is studied in the context of how conflict changed society in the Second World War. Modern history is also studied through units such as the </a:t>
            </a:r>
            <a:r>
              <a:rPr lang="en-GB" sz="1800" b="1" dirty="0" err="1"/>
              <a:t>Windrush</a:t>
            </a:r>
            <a:r>
              <a:rPr lang="en-GB" sz="1800" b="1" dirty="0"/>
              <a:t> Generation</a:t>
            </a:r>
            <a:r>
              <a:rPr lang="en-GB" sz="1800" dirty="0"/>
              <a:t>. Knowing about slavery, Caribbean culture and the injustice of the past enlightens pupils to understand why events happened and how these pioneers faced racism, discrimination and prejudice. PSHE and SMSC are vital components of the history curriculum - challenging racism and prejudice in all its forms. This is an integral feature of CUSP that spotlights the lessons we can learn from the past.</a:t>
            </a:r>
          </a:p>
          <a:p>
            <a:pPr algn="l"/>
            <a:r>
              <a:rPr lang="en-GB" sz="1400" dirty="0"/>
              <a:t> </a:t>
            </a:r>
          </a:p>
          <a:p>
            <a:pPr marL="0" lvl="0" indent="0" algn="l" rtl="0">
              <a:lnSpc>
                <a:spcPct val="90000"/>
              </a:lnSpc>
              <a:spcBef>
                <a:spcPts val="0"/>
              </a:spcBef>
              <a:spcAft>
                <a:spcPts val="0"/>
              </a:spcAft>
              <a:buClr>
                <a:schemeClr val="dk1"/>
              </a:buClr>
              <a:buSzPts val="2400"/>
              <a:buNone/>
            </a:pPr>
            <a:endParaRPr dirty="0"/>
          </a:p>
          <a:p>
            <a:pPr marL="0" lvl="0" indent="0" algn="l" rtl="0">
              <a:lnSpc>
                <a:spcPct val="90000"/>
              </a:lnSpc>
              <a:spcBef>
                <a:spcPts val="0"/>
              </a:spcBef>
              <a:spcAft>
                <a:spcPts val="0"/>
              </a:spcAft>
              <a:buClr>
                <a:schemeClr val="dk1"/>
              </a:buClr>
              <a:buSzPts val="2400"/>
              <a:buNone/>
            </a:pPr>
            <a:endParaRPr dirty="0">
              <a:latin typeface="Calibri"/>
              <a:ea typeface="Calibri"/>
              <a:cs typeface="Calibri"/>
              <a:sym typeface="Calibri"/>
            </a:endParaRPr>
          </a:p>
          <a:p>
            <a:pPr marL="0" lvl="0" indent="0" algn="l" rtl="0">
              <a:lnSpc>
                <a:spcPct val="90000"/>
              </a:lnSpc>
              <a:spcBef>
                <a:spcPts val="0"/>
              </a:spcBef>
              <a:spcAft>
                <a:spcPts val="0"/>
              </a:spcAft>
              <a:buClr>
                <a:schemeClr val="dk1"/>
              </a:buClr>
              <a:buSzPts val="2400"/>
              <a:buNone/>
            </a:pPr>
            <a:r>
              <a:rPr lang="en-US" dirty="0">
                <a:latin typeface="Calibri"/>
                <a:ea typeface="Calibri"/>
                <a:cs typeface="Calibri"/>
                <a:sym typeface="Calibri"/>
              </a:rPr>
              <a:t> </a:t>
            </a:r>
            <a:endParaRPr dirty="0"/>
          </a:p>
        </p:txBody>
      </p:sp>
      <p:sp>
        <p:nvSpPr>
          <p:cNvPr id="146" name="Google Shape;146;p1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47" name="Google Shape;147;p1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49" name="Google Shape;149;p19"/>
          <p:cNvPicPr preferRelativeResize="0"/>
          <p:nvPr/>
        </p:nvPicPr>
        <p:blipFill rotWithShape="1">
          <a:blip r:embed="rId3">
            <a:alphaModFix/>
          </a:blip>
          <a:srcRect/>
          <a:stretch/>
        </p:blipFill>
        <p:spPr>
          <a:xfrm>
            <a:off x="303490" y="60685"/>
            <a:ext cx="1566298" cy="2053883"/>
          </a:xfrm>
          <a:prstGeom prst="rect">
            <a:avLst/>
          </a:prstGeom>
          <a:noFill/>
          <a:ln>
            <a:noFill/>
          </a:ln>
        </p:spPr>
      </p:pic>
    </p:spTree>
    <p:extLst>
      <p:ext uri="{BB962C8B-B14F-4D97-AF65-F5344CB8AC3E}">
        <p14:creationId xmlns:p14="http://schemas.microsoft.com/office/powerpoint/2010/main" val="328972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0"/>
          <p:cNvSpPr txBox="1">
            <a:spLocks noGrp="1"/>
          </p:cNvSpPr>
          <p:nvPr>
            <p:ph type="subTitle" idx="1"/>
          </p:nvPr>
        </p:nvSpPr>
        <p:spPr>
          <a:xfrm>
            <a:off x="2366032" y="333171"/>
            <a:ext cx="9310392" cy="619165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sz="2800" b="1" dirty="0" smtClean="0">
                <a:latin typeface="Calibri"/>
                <a:ea typeface="Calibri"/>
                <a:cs typeface="Calibri"/>
                <a:sym typeface="Calibri"/>
              </a:rPr>
              <a:t>Spaced Retrieval </a:t>
            </a:r>
            <a:r>
              <a:rPr lang="en-US" sz="2800" b="1" dirty="0">
                <a:latin typeface="Calibri"/>
                <a:ea typeface="Calibri"/>
                <a:cs typeface="Calibri"/>
                <a:sym typeface="Calibri"/>
              </a:rPr>
              <a:t>Practice Approach </a:t>
            </a:r>
            <a:endParaRPr sz="3600" b="1"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endParaRPr sz="2800"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r>
              <a:rPr lang="en-US" sz="2800" dirty="0">
                <a:latin typeface="Calibri"/>
                <a:ea typeface="Calibri"/>
                <a:cs typeface="Calibri"/>
                <a:sym typeface="Calibri"/>
              </a:rPr>
              <a:t>Our </a:t>
            </a:r>
            <a:r>
              <a:rPr lang="en-US" sz="2800" dirty="0" smtClean="0"/>
              <a:t>history</a:t>
            </a:r>
            <a:r>
              <a:rPr lang="en-US" sz="2800" dirty="0" smtClean="0">
                <a:latin typeface="Calibri"/>
                <a:ea typeface="Calibri"/>
                <a:cs typeface="Calibri"/>
                <a:sym typeface="Calibri"/>
              </a:rPr>
              <a:t> </a:t>
            </a:r>
            <a:r>
              <a:rPr lang="en-US" sz="2800" dirty="0">
                <a:latin typeface="Calibri"/>
                <a:ea typeface="Calibri"/>
                <a:cs typeface="Calibri"/>
                <a:sym typeface="Calibri"/>
              </a:rPr>
              <a:t>curriculum is delivered through a series of modules which are deliberately spaced throughout the academic year with opportunities to introduce and revisit key concepts.  This approach enables staff to deepen pupil understanding and embed learning. </a:t>
            </a:r>
            <a:endParaRPr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endParaRPr sz="2800" dirty="0">
              <a:latin typeface="Calibri"/>
              <a:ea typeface="Calibri"/>
              <a:cs typeface="Calibri"/>
              <a:sym typeface="Calibri"/>
            </a:endParaRPr>
          </a:p>
          <a:p>
            <a:pPr marL="0" lvl="0" indent="0" algn="l" rtl="0">
              <a:lnSpc>
                <a:spcPct val="90000"/>
              </a:lnSpc>
              <a:spcBef>
                <a:spcPts val="0"/>
              </a:spcBef>
              <a:spcAft>
                <a:spcPts val="0"/>
              </a:spcAft>
              <a:buClr>
                <a:schemeClr val="dk1"/>
              </a:buClr>
              <a:buSzPts val="2800"/>
              <a:buNone/>
            </a:pPr>
            <a:r>
              <a:rPr lang="en-US" sz="2800" dirty="0">
                <a:latin typeface="Calibri"/>
                <a:ea typeface="Calibri"/>
                <a:cs typeface="Calibri"/>
                <a:sym typeface="Calibri"/>
              </a:rPr>
              <a:t>Our curriculum maps clearly show how our CUSP curriculum delivers (introduces and revisits) the National Curriculum expectations for </a:t>
            </a:r>
            <a:r>
              <a:rPr lang="en-US" sz="2800" dirty="0" smtClean="0"/>
              <a:t>history</a:t>
            </a:r>
            <a:r>
              <a:rPr lang="en-US" sz="2800" dirty="0" smtClean="0">
                <a:latin typeface="Calibri"/>
                <a:ea typeface="Calibri"/>
                <a:cs typeface="Calibri"/>
                <a:sym typeface="Calibri"/>
              </a:rPr>
              <a:t> </a:t>
            </a:r>
            <a:r>
              <a:rPr lang="en-US" sz="2800" dirty="0">
                <a:latin typeface="Calibri"/>
                <a:ea typeface="Calibri"/>
                <a:cs typeface="Calibri"/>
                <a:sym typeface="Calibri"/>
              </a:rPr>
              <a:t>within and across year groups.  All </a:t>
            </a:r>
            <a:r>
              <a:rPr lang="en-US" sz="2800" dirty="0" smtClean="0">
                <a:latin typeface="Calibri"/>
                <a:ea typeface="Calibri"/>
                <a:cs typeface="Calibri"/>
                <a:sym typeface="Calibri"/>
              </a:rPr>
              <a:t>modules </a:t>
            </a:r>
            <a:r>
              <a:rPr lang="en-US" sz="2800" dirty="0">
                <a:latin typeface="Calibri"/>
                <a:ea typeface="Calibri"/>
                <a:cs typeface="Calibri"/>
                <a:sym typeface="Calibri"/>
              </a:rPr>
              <a:t>are identified on year group specific yearly overviews using green boxes. </a:t>
            </a:r>
            <a:endParaRPr sz="2800" dirty="0"/>
          </a:p>
          <a:p>
            <a:pPr marL="0" lvl="0" indent="0" algn="l" rtl="0">
              <a:lnSpc>
                <a:spcPct val="90000"/>
              </a:lnSpc>
              <a:spcBef>
                <a:spcPts val="0"/>
              </a:spcBef>
              <a:spcAft>
                <a:spcPts val="0"/>
              </a:spcAft>
              <a:buClr>
                <a:schemeClr val="dk1"/>
              </a:buClr>
              <a:buSzPts val="1800"/>
              <a:buNone/>
            </a:pPr>
            <a:endParaRPr sz="1800" dirty="0"/>
          </a:p>
        </p:txBody>
      </p:sp>
      <p:sp>
        <p:nvSpPr>
          <p:cNvPr id="155" name="Google Shape;155;p20"/>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56" name="Google Shape;156;p20"/>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58" name="Google Shape;158;p20"/>
          <p:cNvPicPr preferRelativeResize="0"/>
          <p:nvPr/>
        </p:nvPicPr>
        <p:blipFill rotWithShape="1">
          <a:blip r:embed="rId3">
            <a:alphaModFix/>
          </a:blip>
          <a:srcRect/>
          <a:stretch/>
        </p:blipFill>
        <p:spPr>
          <a:xfrm>
            <a:off x="303490" y="60685"/>
            <a:ext cx="1566298" cy="2053883"/>
          </a:xfrm>
          <a:prstGeom prst="rect">
            <a:avLst/>
          </a:prstGeom>
          <a:noFill/>
          <a:ln>
            <a:noFill/>
          </a:ln>
        </p:spPr>
      </p:pic>
    </p:spTree>
    <p:extLst>
      <p:ext uri="{BB962C8B-B14F-4D97-AF65-F5344CB8AC3E}">
        <p14:creationId xmlns:p14="http://schemas.microsoft.com/office/powerpoint/2010/main" val="651853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1"/>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200"/>
              <a:buNone/>
            </a:pPr>
            <a:r>
              <a:rPr lang="en-US" sz="2200" b="1" dirty="0"/>
              <a:t>Early Years</a:t>
            </a:r>
            <a:endParaRPr dirty="0"/>
          </a:p>
          <a:p>
            <a:pPr marL="0" lvl="0" indent="0" algn="l" rtl="0">
              <a:lnSpc>
                <a:spcPct val="90000"/>
              </a:lnSpc>
              <a:spcBef>
                <a:spcPts val="0"/>
              </a:spcBef>
              <a:spcAft>
                <a:spcPts val="0"/>
              </a:spcAft>
              <a:buClr>
                <a:schemeClr val="dk1"/>
              </a:buClr>
              <a:buSzPts val="2200"/>
              <a:buNone/>
            </a:pPr>
            <a:endParaRPr sz="2200" dirty="0"/>
          </a:p>
          <a:p>
            <a:pPr marL="0" lvl="0" indent="0" algn="l" rtl="0">
              <a:lnSpc>
                <a:spcPct val="90000"/>
              </a:lnSpc>
              <a:spcBef>
                <a:spcPts val="0"/>
              </a:spcBef>
              <a:spcAft>
                <a:spcPts val="0"/>
              </a:spcAft>
              <a:buClr>
                <a:schemeClr val="dk1"/>
              </a:buClr>
              <a:buSzPts val="2200"/>
              <a:buNone/>
            </a:pPr>
            <a:r>
              <a:rPr lang="en-US" sz="2200" dirty="0"/>
              <a:t>In Early Years, </a:t>
            </a:r>
            <a:r>
              <a:rPr lang="en-US" sz="2200" dirty="0" smtClean="0"/>
              <a:t>History </a:t>
            </a:r>
            <a:r>
              <a:rPr lang="en-US" sz="2200" dirty="0"/>
              <a:t>is taught through Knowledge and Understanding of the World.  The children learn about </a:t>
            </a:r>
            <a:r>
              <a:rPr lang="en-US" sz="2200" dirty="0" smtClean="0"/>
              <a:t>the </a:t>
            </a:r>
            <a:r>
              <a:rPr lang="en-US" sz="2200" dirty="0"/>
              <a:t>world around them in their play and adult led activities.  Our curriculum is designed to enable children to make sense of their physical world and community.  Children are encouraged to be </a:t>
            </a:r>
            <a:r>
              <a:rPr lang="en-US" sz="2200" dirty="0" smtClean="0"/>
              <a:t>historians </a:t>
            </a:r>
            <a:r>
              <a:rPr lang="en-US" sz="2200" dirty="0"/>
              <a:t>by:</a:t>
            </a:r>
            <a:endParaRPr dirty="0"/>
          </a:p>
          <a:p>
            <a:pPr marL="0" lvl="0" indent="0" algn="l" rtl="0">
              <a:lnSpc>
                <a:spcPct val="90000"/>
              </a:lnSpc>
              <a:spcBef>
                <a:spcPts val="0"/>
              </a:spcBef>
              <a:spcAft>
                <a:spcPts val="0"/>
              </a:spcAft>
              <a:buClr>
                <a:schemeClr val="dk1"/>
              </a:buClr>
              <a:buSzPts val="2200"/>
              <a:buNone/>
            </a:pPr>
            <a:endParaRPr sz="2200" dirty="0"/>
          </a:p>
          <a:p>
            <a:pPr marL="285750" lvl="0" indent="-285750" algn="l" rtl="0">
              <a:lnSpc>
                <a:spcPct val="90000"/>
              </a:lnSpc>
              <a:spcBef>
                <a:spcPts val="0"/>
              </a:spcBef>
              <a:spcAft>
                <a:spcPts val="0"/>
              </a:spcAft>
              <a:buClr>
                <a:schemeClr val="dk1"/>
              </a:buClr>
              <a:buSzPts val="2200"/>
              <a:buChar char="•"/>
            </a:pPr>
            <a:r>
              <a:rPr lang="en-US" sz="2200" dirty="0"/>
              <a:t>Finding out about and showing curiosity and interest in features of objects, events and living things</a:t>
            </a:r>
            <a:endParaRPr dirty="0"/>
          </a:p>
          <a:p>
            <a:pPr marL="285750" lvl="0" indent="-285750" algn="l" rtl="0">
              <a:lnSpc>
                <a:spcPct val="90000"/>
              </a:lnSpc>
              <a:spcBef>
                <a:spcPts val="0"/>
              </a:spcBef>
              <a:spcAft>
                <a:spcPts val="0"/>
              </a:spcAft>
              <a:buClr>
                <a:schemeClr val="dk1"/>
              </a:buClr>
              <a:buSzPts val="2200"/>
              <a:buChar char="•"/>
            </a:pPr>
            <a:r>
              <a:rPr lang="en-US" sz="2200" dirty="0"/>
              <a:t>Describing and talking about what they see, including noticing similarities and differences</a:t>
            </a:r>
            <a:endParaRPr dirty="0"/>
          </a:p>
          <a:p>
            <a:pPr marL="285750" lvl="0" indent="-285750" algn="l" rtl="0">
              <a:lnSpc>
                <a:spcPct val="90000"/>
              </a:lnSpc>
              <a:spcBef>
                <a:spcPts val="0"/>
              </a:spcBef>
              <a:spcAft>
                <a:spcPts val="0"/>
              </a:spcAft>
              <a:buClr>
                <a:schemeClr val="dk1"/>
              </a:buClr>
              <a:buSzPts val="2200"/>
              <a:buChar char="•"/>
            </a:pPr>
            <a:r>
              <a:rPr lang="en-US" sz="2200" dirty="0"/>
              <a:t>Showing curiosity and asking questions about why things happen and how things work</a:t>
            </a:r>
            <a:endParaRPr dirty="0"/>
          </a:p>
          <a:p>
            <a:pPr marL="285750" lvl="0" indent="-285750" algn="l" rtl="0">
              <a:lnSpc>
                <a:spcPct val="90000"/>
              </a:lnSpc>
              <a:spcBef>
                <a:spcPts val="0"/>
              </a:spcBef>
              <a:spcAft>
                <a:spcPts val="0"/>
              </a:spcAft>
              <a:buClr>
                <a:schemeClr val="dk1"/>
              </a:buClr>
              <a:buSzPts val="2200"/>
              <a:buChar char="•"/>
            </a:pPr>
            <a:r>
              <a:rPr lang="en-US" sz="2200" dirty="0"/>
              <a:t>Showing understanding of cause-effect relations</a:t>
            </a:r>
            <a:endParaRPr dirty="0"/>
          </a:p>
          <a:p>
            <a:pPr marL="285750" lvl="0" indent="-285750" algn="l" rtl="0">
              <a:lnSpc>
                <a:spcPct val="90000"/>
              </a:lnSpc>
              <a:spcBef>
                <a:spcPts val="0"/>
              </a:spcBef>
              <a:spcAft>
                <a:spcPts val="0"/>
              </a:spcAft>
              <a:buClr>
                <a:schemeClr val="dk1"/>
              </a:buClr>
              <a:buSzPts val="2200"/>
              <a:buChar char="•"/>
            </a:pPr>
            <a:r>
              <a:rPr lang="en-US" sz="2200" dirty="0"/>
              <a:t>Noticing and commenting on patterns</a:t>
            </a:r>
            <a:endParaRPr dirty="0"/>
          </a:p>
          <a:p>
            <a:pPr marL="285750" lvl="0" indent="-285750" algn="l" rtl="0">
              <a:lnSpc>
                <a:spcPct val="90000"/>
              </a:lnSpc>
              <a:spcBef>
                <a:spcPts val="0"/>
              </a:spcBef>
              <a:spcAft>
                <a:spcPts val="0"/>
              </a:spcAft>
              <a:buClr>
                <a:schemeClr val="dk1"/>
              </a:buClr>
              <a:buSzPts val="2200"/>
              <a:buChar char="•"/>
            </a:pPr>
            <a:r>
              <a:rPr lang="en-US" sz="2200" dirty="0"/>
              <a:t>Showing an awareness of change</a:t>
            </a:r>
            <a:endParaRPr dirty="0"/>
          </a:p>
          <a:p>
            <a:pPr marL="285750" lvl="0" indent="-285750" algn="l" rtl="0">
              <a:lnSpc>
                <a:spcPct val="90000"/>
              </a:lnSpc>
              <a:spcBef>
                <a:spcPts val="0"/>
              </a:spcBef>
              <a:spcAft>
                <a:spcPts val="0"/>
              </a:spcAft>
              <a:buClr>
                <a:schemeClr val="dk1"/>
              </a:buClr>
              <a:buSzPts val="2200"/>
              <a:buChar char="•"/>
            </a:pPr>
            <a:r>
              <a:rPr lang="en-US" sz="2200" dirty="0"/>
              <a:t>Explaining their own knowledge and understanding, and asking appropriate questions of others</a:t>
            </a:r>
            <a:endParaRPr dirty="0"/>
          </a:p>
          <a:p>
            <a:pPr marL="285750" lvl="0" indent="-285750" algn="l" rtl="0">
              <a:lnSpc>
                <a:spcPct val="90000"/>
              </a:lnSpc>
              <a:spcBef>
                <a:spcPts val="0"/>
              </a:spcBef>
              <a:spcAft>
                <a:spcPts val="0"/>
              </a:spcAft>
              <a:buClr>
                <a:schemeClr val="dk1"/>
              </a:buClr>
              <a:buSzPts val="2200"/>
              <a:buChar char="•"/>
            </a:pPr>
            <a:r>
              <a:rPr lang="en-US" sz="2200" dirty="0">
                <a:latin typeface="Calibri"/>
                <a:ea typeface="Calibri"/>
                <a:cs typeface="Calibri"/>
                <a:sym typeface="Calibri"/>
              </a:rPr>
              <a:t>Investigating objects and materials by using all of their senses as appropriate</a:t>
            </a:r>
            <a:endParaRPr dirty="0"/>
          </a:p>
        </p:txBody>
      </p:sp>
      <p:sp>
        <p:nvSpPr>
          <p:cNvPr id="164" name="Google Shape;164;p21"/>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65" name="Google Shape;165;p2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i="0" u="none" strike="noStrike" cap="none">
              <a:solidFill>
                <a:schemeClr val="lt1"/>
              </a:solidFill>
              <a:latin typeface="Calibri"/>
              <a:ea typeface="Calibri"/>
              <a:cs typeface="Calibri"/>
              <a:sym typeface="Calibri"/>
            </a:endParaRPr>
          </a:p>
        </p:txBody>
      </p:sp>
      <p:pic>
        <p:nvPicPr>
          <p:cNvPr id="167" name="Google Shape;167;p21"/>
          <p:cNvPicPr preferRelativeResize="0"/>
          <p:nvPr/>
        </p:nvPicPr>
        <p:blipFill rotWithShape="1">
          <a:blip r:embed="rId3">
            <a:alphaModFix/>
          </a:blip>
          <a:srcRect/>
          <a:stretch/>
        </p:blipFill>
        <p:spPr>
          <a:xfrm>
            <a:off x="303490" y="60685"/>
            <a:ext cx="1566298" cy="2053883"/>
          </a:xfrm>
          <a:prstGeom prst="rect">
            <a:avLst/>
          </a:prstGeom>
          <a:noFill/>
          <a:ln>
            <a:noFill/>
          </a:ln>
        </p:spPr>
      </p:pic>
    </p:spTree>
    <p:extLst>
      <p:ext uri="{BB962C8B-B14F-4D97-AF65-F5344CB8AC3E}">
        <p14:creationId xmlns:p14="http://schemas.microsoft.com/office/powerpoint/2010/main" val="962677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3"/>
          <p:cNvSpPr/>
          <p:nvPr/>
        </p:nvSpPr>
        <p:spPr>
          <a:xfrm>
            <a:off x="2360762" y="800819"/>
            <a:ext cx="1222074" cy="92015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 name="Google Shape;190;p23"/>
          <p:cNvSpPr/>
          <p:nvPr/>
        </p:nvSpPr>
        <p:spPr>
          <a:xfrm>
            <a:off x="5725063" y="570780"/>
            <a:ext cx="2631055" cy="690113"/>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1" name="Google Shape;191;p23"/>
          <p:cNvSpPr txBox="1"/>
          <p:nvPr/>
        </p:nvSpPr>
        <p:spPr>
          <a:xfrm>
            <a:off x="2360762" y="217179"/>
            <a:ext cx="959677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Content and sequence - </a:t>
            </a:r>
            <a:r>
              <a:rPr lang="en-US" sz="2800">
                <a:solidFill>
                  <a:schemeClr val="dk1"/>
                </a:solidFill>
                <a:latin typeface="Calibri"/>
                <a:ea typeface="Calibri"/>
                <a:cs typeface="Calibri"/>
                <a:sym typeface="Calibri"/>
              </a:rPr>
              <a:t>EYFS to Key Stage 1</a:t>
            </a:r>
            <a:endParaRPr/>
          </a:p>
        </p:txBody>
      </p:sp>
      <p:sp>
        <p:nvSpPr>
          <p:cNvPr id="192" name="Google Shape;192;p23"/>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3" name="Google Shape;193;p23"/>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94" name="Google Shape;194;p23"/>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197" name="Google Shape;197;p23"/>
          <p:cNvGraphicFramePr/>
          <p:nvPr>
            <p:extLst/>
          </p:nvPr>
        </p:nvGraphicFramePr>
        <p:xfrm>
          <a:off x="2389478" y="844310"/>
          <a:ext cx="9568050" cy="5868250"/>
        </p:xfrm>
        <a:graphic>
          <a:graphicData uri="http://schemas.openxmlformats.org/drawingml/2006/table">
            <a:tbl>
              <a:tblPr firstRow="1" bandRow="1">
                <a:noFill/>
              </a:tblPr>
              <a:tblGrid>
                <a:gridCol w="3189350">
                  <a:extLst>
                    <a:ext uri="{9D8B030D-6E8A-4147-A177-3AD203B41FA5}">
                      <a16:colId xmlns:a16="http://schemas.microsoft.com/office/drawing/2014/main" val="20000"/>
                    </a:ext>
                  </a:extLst>
                </a:gridCol>
                <a:gridCol w="3189350">
                  <a:extLst>
                    <a:ext uri="{9D8B030D-6E8A-4147-A177-3AD203B41FA5}">
                      <a16:colId xmlns:a16="http://schemas.microsoft.com/office/drawing/2014/main" val="20001"/>
                    </a:ext>
                  </a:extLst>
                </a:gridCol>
                <a:gridCol w="1594675">
                  <a:extLst>
                    <a:ext uri="{9D8B030D-6E8A-4147-A177-3AD203B41FA5}">
                      <a16:colId xmlns:a16="http://schemas.microsoft.com/office/drawing/2014/main" val="20002"/>
                    </a:ext>
                  </a:extLst>
                </a:gridCol>
                <a:gridCol w="1594675">
                  <a:extLst>
                    <a:ext uri="{9D8B030D-6E8A-4147-A177-3AD203B41FA5}">
                      <a16:colId xmlns:a16="http://schemas.microsoft.com/office/drawing/2014/main" val="20003"/>
                    </a:ext>
                  </a:extLst>
                </a:gridCol>
              </a:tblGrid>
              <a:tr h="913400">
                <a:tc>
                  <a:txBody>
                    <a:bodyPr/>
                    <a:lstStyle/>
                    <a:p>
                      <a:pPr marL="0" marR="0" lvl="0" indent="0" algn="l" rtl="0">
                        <a:spcBef>
                          <a:spcPts val="0"/>
                        </a:spcBef>
                        <a:spcAft>
                          <a:spcPts val="0"/>
                        </a:spcAft>
                        <a:buNone/>
                      </a:pPr>
                      <a:r>
                        <a:rPr lang="en-US" sz="1800" b="0" u="none" strike="noStrike" cap="none">
                          <a:solidFill>
                            <a:schemeClr val="dk1"/>
                          </a:solidFill>
                        </a:rPr>
                        <a:t>ELG’s</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US" sz="1800" b="0">
                          <a:solidFill>
                            <a:schemeClr val="dk1"/>
                          </a:solidFill>
                        </a:rPr>
                        <a:t>How this is achieved in EYFS</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US" sz="1800" b="0">
                          <a:solidFill>
                            <a:schemeClr val="dk1"/>
                          </a:solidFill>
                        </a:rPr>
                        <a:t>Year 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r>
                        <a:rPr lang="en-US" sz="1800" b="0">
                          <a:solidFill>
                            <a:schemeClr val="dk1"/>
                          </a:solidFill>
                        </a:rPr>
                        <a:t>Year 2</a:t>
                      </a:r>
                      <a:endParaRPr sz="1800" b="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4954850">
                <a:tc>
                  <a:txBody>
                    <a:bodyPr/>
                    <a:lstStyle/>
                    <a:p>
                      <a:pPr marL="0" marR="0" lvl="0" indent="0" algn="l" rtl="0">
                        <a:spcBef>
                          <a:spcPts val="0"/>
                        </a:spcBef>
                        <a:spcAft>
                          <a:spcPts val="0"/>
                        </a:spcAft>
                        <a:buNone/>
                      </a:pPr>
                      <a:r>
                        <a:rPr lang="en-US" sz="1600" b="1" u="sng" dirty="0">
                          <a:solidFill>
                            <a:schemeClr val="dk1"/>
                          </a:solidFill>
                          <a:latin typeface="Calibri"/>
                          <a:ea typeface="Calibri"/>
                          <a:cs typeface="Calibri"/>
                          <a:sym typeface="Calibri"/>
                        </a:rPr>
                        <a:t>Past and Present ELG:</a:t>
                      </a: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Children at the expected level of development will:</a:t>
                      </a:r>
                      <a:endParaRPr sz="1600" dirty="0"/>
                    </a:p>
                    <a:p>
                      <a:pPr marL="171450" marR="0" lvl="0" indent="-171450" algn="l" rtl="0">
                        <a:spcBef>
                          <a:spcPts val="0"/>
                        </a:spcBef>
                        <a:spcAft>
                          <a:spcPts val="0"/>
                        </a:spcAft>
                        <a:buClr>
                          <a:schemeClr val="dk1"/>
                        </a:buClr>
                        <a:buSzPts val="1100"/>
                        <a:buFont typeface="Arial"/>
                        <a:buChar char="•"/>
                      </a:pPr>
                      <a:r>
                        <a:rPr lang="en-US" sz="1600" dirty="0">
                          <a:solidFill>
                            <a:schemeClr val="dk1"/>
                          </a:solidFill>
                          <a:latin typeface="Calibri"/>
                          <a:ea typeface="Calibri"/>
                          <a:cs typeface="Calibri"/>
                          <a:sym typeface="Calibri"/>
                        </a:rPr>
                        <a:t>Talk about the lives of the people around them and their roles in society.</a:t>
                      </a:r>
                      <a:endParaRPr sz="1600" dirty="0"/>
                    </a:p>
                    <a:p>
                      <a:pPr marL="171450" marR="0" lvl="0" indent="-171450" algn="l" rtl="0">
                        <a:spcBef>
                          <a:spcPts val="0"/>
                        </a:spcBef>
                        <a:spcAft>
                          <a:spcPts val="0"/>
                        </a:spcAft>
                        <a:buClr>
                          <a:schemeClr val="dk1"/>
                        </a:buClr>
                        <a:buSzPts val="1100"/>
                        <a:buFont typeface="Arial"/>
                        <a:buChar char="•"/>
                      </a:pPr>
                      <a:r>
                        <a:rPr lang="en-US" sz="1600" dirty="0">
                          <a:solidFill>
                            <a:schemeClr val="dk1"/>
                          </a:solidFill>
                          <a:latin typeface="Calibri"/>
                          <a:ea typeface="Calibri"/>
                          <a:cs typeface="Calibri"/>
                          <a:sym typeface="Calibri"/>
                        </a:rPr>
                        <a:t>Know some similarities and differences between things in the past and now, drawing on their experiences and what has been read in class.</a:t>
                      </a:r>
                      <a:endParaRPr sz="1600" dirty="0"/>
                    </a:p>
                    <a:p>
                      <a:pPr marL="171450" marR="0" lvl="0" indent="-171450" algn="l" rtl="0">
                        <a:spcBef>
                          <a:spcPts val="0"/>
                        </a:spcBef>
                        <a:spcAft>
                          <a:spcPts val="0"/>
                        </a:spcAft>
                        <a:buClr>
                          <a:schemeClr val="dk1"/>
                        </a:buClr>
                        <a:buSzPts val="1100"/>
                        <a:buFont typeface="Arial"/>
                        <a:buChar char="•"/>
                      </a:pPr>
                      <a:r>
                        <a:rPr lang="en-US" sz="1600" dirty="0">
                          <a:solidFill>
                            <a:schemeClr val="dk1"/>
                          </a:solidFill>
                          <a:latin typeface="Calibri"/>
                          <a:ea typeface="Calibri"/>
                          <a:cs typeface="Calibri"/>
                          <a:sym typeface="Calibri"/>
                        </a:rPr>
                        <a:t>Understand the past through settings, characters and events encountered in books read in class and storytelling.</a:t>
                      </a:r>
                      <a:endParaRPr sz="1600" dirty="0"/>
                    </a:p>
                    <a:p>
                      <a:pPr marL="171450" marR="0" lvl="0" indent="-101600" algn="l" rtl="0">
                        <a:spcBef>
                          <a:spcPts val="0"/>
                        </a:spcBef>
                        <a:spcAft>
                          <a:spcPts val="0"/>
                        </a:spcAft>
                        <a:buClr>
                          <a:schemeClr val="dk1"/>
                        </a:buClr>
                        <a:buSzPts val="1100"/>
                        <a:buFont typeface="Arial"/>
                        <a:buNone/>
                      </a:pPr>
                      <a:endParaRPr sz="1100"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171450" marR="0" lvl="0" indent="-101600" algn="l" rtl="0">
                        <a:spcBef>
                          <a:spcPts val="0"/>
                        </a:spcBef>
                        <a:spcAft>
                          <a:spcPts val="0"/>
                        </a:spcAft>
                        <a:buClr>
                          <a:schemeClr val="dk1"/>
                        </a:buClr>
                        <a:buSzPts val="1100"/>
                        <a:buFont typeface="Arial"/>
                        <a:buNone/>
                      </a:pPr>
                      <a:endParaRPr sz="1100" b="0" dirty="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endParaRPr sz="1100" b="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endParaRPr sz="1100" b="0" dirty="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15208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4"/>
          <p:cNvSpPr txBox="1">
            <a:spLocks noGrp="1"/>
          </p:cNvSpPr>
          <p:nvPr>
            <p:ph type="ctrTitle"/>
          </p:nvPr>
        </p:nvSpPr>
        <p:spPr>
          <a:xfrm>
            <a:off x="2588756"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1</a:t>
            </a:r>
            <a:endParaRPr sz="4000">
              <a:latin typeface="Calibri"/>
              <a:ea typeface="Calibri"/>
              <a:cs typeface="Calibri"/>
              <a:sym typeface="Calibri"/>
            </a:endParaRPr>
          </a:p>
        </p:txBody>
      </p:sp>
      <p:sp>
        <p:nvSpPr>
          <p:cNvPr id="204" name="Google Shape;204;p24"/>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05" name="Google Shape;205;p24"/>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07" name="Google Shape;207;p24"/>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2" name="Table 1"/>
          <p:cNvGraphicFramePr>
            <a:graphicFrameLocks noGrp="1"/>
          </p:cNvGraphicFramePr>
          <p:nvPr>
            <p:extLst/>
          </p:nvPr>
        </p:nvGraphicFramePr>
        <p:xfrm>
          <a:off x="2430505" y="1085221"/>
          <a:ext cx="9191985" cy="5280952"/>
        </p:xfrm>
        <a:graphic>
          <a:graphicData uri="http://schemas.openxmlformats.org/drawingml/2006/table">
            <a:tbl>
              <a:tblPr firstRow="1" firstCol="1" bandRow="1"/>
              <a:tblGrid>
                <a:gridCol w="1111067">
                  <a:extLst>
                    <a:ext uri="{9D8B030D-6E8A-4147-A177-3AD203B41FA5}">
                      <a16:colId xmlns:a16="http://schemas.microsoft.com/office/drawing/2014/main" val="2465219921"/>
                    </a:ext>
                  </a:extLst>
                </a:gridCol>
                <a:gridCol w="1511289">
                  <a:extLst>
                    <a:ext uri="{9D8B030D-6E8A-4147-A177-3AD203B41FA5}">
                      <a16:colId xmlns:a16="http://schemas.microsoft.com/office/drawing/2014/main" val="475085673"/>
                    </a:ext>
                  </a:extLst>
                </a:gridCol>
                <a:gridCol w="2624745">
                  <a:extLst>
                    <a:ext uri="{9D8B030D-6E8A-4147-A177-3AD203B41FA5}">
                      <a16:colId xmlns:a16="http://schemas.microsoft.com/office/drawing/2014/main" val="957391058"/>
                    </a:ext>
                  </a:extLst>
                </a:gridCol>
                <a:gridCol w="1780693">
                  <a:extLst>
                    <a:ext uri="{9D8B030D-6E8A-4147-A177-3AD203B41FA5}">
                      <a16:colId xmlns:a16="http://schemas.microsoft.com/office/drawing/2014/main" val="2832305789"/>
                    </a:ext>
                  </a:extLst>
                </a:gridCol>
                <a:gridCol w="1093146">
                  <a:extLst>
                    <a:ext uri="{9D8B030D-6E8A-4147-A177-3AD203B41FA5}">
                      <a16:colId xmlns:a16="http://schemas.microsoft.com/office/drawing/2014/main" val="333435299"/>
                    </a:ext>
                  </a:extLst>
                </a:gridCol>
                <a:gridCol w="1071045">
                  <a:extLst>
                    <a:ext uri="{9D8B030D-6E8A-4147-A177-3AD203B41FA5}">
                      <a16:colId xmlns:a16="http://schemas.microsoft.com/office/drawing/2014/main" val="567487221"/>
                    </a:ext>
                  </a:extLst>
                </a:gridCol>
              </a:tblGrid>
              <a:tr h="565817">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extLst>
                  <a:ext uri="{0D108BD9-81ED-4DB2-BD59-A6C34878D82A}">
                    <a16:rowId xmlns:a16="http://schemas.microsoft.com/office/drawing/2014/main" val="2349112381"/>
                  </a:ext>
                </a:extLst>
              </a:tr>
              <a:tr h="4715135">
                <a:tc>
                  <a:txBody>
                    <a:bodyPr/>
                    <a:lstStyle/>
                    <a:p>
                      <a:pPr algn="ctr">
                        <a:spcAft>
                          <a:spcPts val="0"/>
                        </a:spcAft>
                      </a:pPr>
                      <a:r>
                        <a:rPr lang="en-GB" sz="1000">
                          <a:effectLst/>
                        </a:rPr>
                        <a:t>Y1</a:t>
                      </a:r>
                    </a:p>
                    <a:p>
                      <a:pPr algn="ctr">
                        <a:spcAft>
                          <a:spcPts val="0"/>
                        </a:spcAft>
                      </a:pPr>
                      <a:r>
                        <a:rPr lang="en-GB" sz="1000">
                          <a:effectLst/>
                        </a:rPr>
                        <a:t> </a:t>
                      </a:r>
                    </a:p>
                    <a:p>
                      <a:pPr algn="ctr">
                        <a:spcAft>
                          <a:spcPts val="0"/>
                        </a:spcAft>
                      </a:pPr>
                      <a:r>
                        <a:rPr lang="en-GB" sz="1000">
                          <a:effectLst/>
                        </a:rPr>
                        <a:t>Unit 1</a:t>
                      </a:r>
                    </a:p>
                    <a:p>
                      <a:pPr algn="ctr">
                        <a:spcAft>
                          <a:spcPts val="0"/>
                        </a:spcAft>
                      </a:pPr>
                      <a:r>
                        <a:rPr lang="en-GB" sz="1000">
                          <a:effectLst/>
                        </a:rPr>
                        <a:t> </a:t>
                      </a:r>
                    </a:p>
                    <a:p>
                      <a:pPr algn="ctr">
                        <a:spcAft>
                          <a:spcPts val="0"/>
                        </a:spcAft>
                      </a:pPr>
                      <a:r>
                        <a:rPr lang="en-GB" sz="1000">
                          <a:effectLst/>
                        </a:rPr>
                        <a:t>Changes within living memory</a:t>
                      </a:r>
                      <a:br>
                        <a:rPr lang="en-GB" sz="1000">
                          <a:effectLst/>
                        </a:rPr>
                      </a:br>
                      <a:endParaRPr lang="en-GB" sz="1000">
                        <a:effectLst/>
                      </a:endParaRPr>
                    </a:p>
                    <a:p>
                      <a:pPr algn="ctr">
                        <a:spcAft>
                          <a:spcPts val="0"/>
                        </a:spcAft>
                      </a:pPr>
                      <a:r>
                        <a:rPr lang="en-GB" sz="1000">
                          <a:effectLst/>
                        </a:rPr>
                        <a:t>(This will be updated Summer 2022)</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lgn="ctr">
                        <a:spcAft>
                          <a:spcPts val="0"/>
                        </a:spcAft>
                      </a:pPr>
                      <a:r>
                        <a:rPr lang="en-GB" sz="800">
                          <a:effectLst/>
                        </a:rPr>
                        <a:t>COMMUNITY</a:t>
                      </a:r>
                      <a:endParaRPr lang="en-GB" sz="1000">
                        <a:effectLst/>
                      </a:endParaRPr>
                    </a:p>
                    <a:p>
                      <a:pPr algn="ctr">
                        <a:spcAft>
                          <a:spcPts val="0"/>
                        </a:spcAft>
                      </a:pPr>
                      <a:r>
                        <a:rPr lang="en-GB" sz="800">
                          <a:effectLst/>
                        </a:rPr>
                        <a:t/>
                      </a:r>
                      <a:br>
                        <a:rPr lang="en-GB" sz="800">
                          <a:effectLst/>
                        </a:rPr>
                      </a:br>
                      <a:r>
                        <a:rPr lang="en-GB" sz="800">
                          <a:effectLst/>
                        </a:rPr>
                        <a:t>Nationality, Rights, Society</a:t>
                      </a:r>
                      <a:endParaRPr lang="en-GB" sz="1000">
                        <a:effectLst/>
                      </a:endParaRPr>
                    </a:p>
                    <a:p>
                      <a:pPr>
                        <a:spcAft>
                          <a:spcPts val="0"/>
                        </a:spcAft>
                      </a:pPr>
                      <a:r>
                        <a:rPr lang="en-GB" sz="800">
                          <a:effectLst/>
                        </a:rPr>
                        <a:t> </a:t>
                      </a:r>
                      <a:endParaRPr lang="en-GB" sz="1000">
                        <a:effectLst/>
                      </a:endParaRPr>
                    </a:p>
                    <a:p>
                      <a:pPr algn="ctr">
                        <a:spcAft>
                          <a:spcPts val="0"/>
                        </a:spcAft>
                      </a:pPr>
                      <a:r>
                        <a:rPr lang="en-GB" sz="8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lnSpc>
                          <a:spcPct val="107000"/>
                        </a:lnSpc>
                        <a:spcAft>
                          <a:spcPts val="800"/>
                        </a:spcAft>
                      </a:pPr>
                      <a:r>
                        <a:rPr lang="en-GB" sz="800">
                          <a:effectLst/>
                        </a:rPr>
                        <a:t>Past and Present </a:t>
                      </a:r>
                      <a:endParaRPr lang="en-GB" sz="1000">
                        <a:effectLst/>
                      </a:endParaRPr>
                    </a:p>
                    <a:p>
                      <a:pPr>
                        <a:lnSpc>
                          <a:spcPct val="107000"/>
                        </a:lnSpc>
                        <a:spcAft>
                          <a:spcPts val="800"/>
                        </a:spcAft>
                      </a:pPr>
                      <a:r>
                        <a:rPr lang="en-GB" sz="800">
                          <a:effectLst/>
                        </a:rPr>
                        <a:t>Talk about the lives of the people around them and their roles in society</a:t>
                      </a:r>
                      <a:endParaRPr lang="en-GB" sz="1000">
                        <a:effectLst/>
                      </a:endParaRPr>
                    </a:p>
                    <a:p>
                      <a:pPr>
                        <a:lnSpc>
                          <a:spcPct val="107000"/>
                        </a:lnSpc>
                        <a:spcAft>
                          <a:spcPts val="800"/>
                        </a:spcAft>
                      </a:pPr>
                      <a:r>
                        <a:rPr lang="en-GB" sz="800">
                          <a:effectLst/>
                        </a:rPr>
                        <a:t>Know some similarities and differences between things in the past and now, drawing on their experiences and what has been read in class</a:t>
                      </a:r>
                      <a:endParaRPr lang="en-GB" sz="1000">
                        <a:effectLst/>
                      </a:endParaRPr>
                    </a:p>
                    <a:p>
                      <a:pPr>
                        <a:lnSpc>
                          <a:spcPct val="107000"/>
                        </a:lnSpc>
                        <a:spcAft>
                          <a:spcPts val="800"/>
                        </a:spcAft>
                      </a:pPr>
                      <a:r>
                        <a:rPr lang="en-GB" sz="800">
                          <a:effectLst/>
                        </a:rPr>
                        <a:t>Understand the past through settings, characters and events encountered in books read in class and storytelling</a:t>
                      </a:r>
                      <a:endParaRPr lang="en-GB" sz="1000">
                        <a:effectLst/>
                      </a:endParaRPr>
                    </a:p>
                    <a:p>
                      <a:pPr>
                        <a:lnSpc>
                          <a:spcPct val="107000"/>
                        </a:lnSpc>
                        <a:spcAft>
                          <a:spcPts val="800"/>
                        </a:spcAft>
                      </a:pPr>
                      <a:r>
                        <a:rPr lang="en-GB" sz="800">
                          <a:effectLst/>
                        </a:rPr>
                        <a:t> </a:t>
                      </a:r>
                      <a:endParaRPr lang="en-GB" sz="1000">
                        <a:effectLst/>
                      </a:endParaRPr>
                    </a:p>
                    <a:p>
                      <a:pPr>
                        <a:lnSpc>
                          <a:spcPct val="107000"/>
                        </a:lnSpc>
                        <a:spcAft>
                          <a:spcPts val="800"/>
                        </a:spcAft>
                      </a:pPr>
                      <a:r>
                        <a:rPr lang="en-GB" sz="800">
                          <a:effectLst/>
                        </a:rPr>
                        <a:t>People, Culture and Communities </a:t>
                      </a:r>
                      <a:br>
                        <a:rPr lang="en-GB" sz="800">
                          <a:effectLst/>
                        </a:rPr>
                      </a:br>
                      <a:r>
                        <a:rPr lang="en-GB" sz="800">
                          <a:effectLst/>
                        </a:rPr>
                        <a:t>Describe their immediate environment using knowledge from observation, discussion, stories, non-fiction texts and maps</a:t>
                      </a:r>
                      <a:endParaRPr lang="en-GB" sz="1000">
                        <a:effectLst/>
                      </a:endParaRPr>
                    </a:p>
                    <a:p>
                      <a:pPr>
                        <a:lnSpc>
                          <a:spcPct val="107000"/>
                        </a:lnSpc>
                        <a:spcAft>
                          <a:spcPts val="800"/>
                        </a:spcAft>
                      </a:pPr>
                      <a:r>
                        <a:rPr lang="en-GB" sz="800">
                          <a:effectLst/>
                        </a:rPr>
                        <a:t>Know some similarities and differences between different religious and cultural communities in this country, drawing on their experiences and what has been read in class</a:t>
                      </a:r>
                      <a:br>
                        <a:rPr lang="en-GB" sz="800">
                          <a:effectLst/>
                        </a:rPr>
                      </a:br>
                      <a:r>
                        <a:rPr lang="en-GB" sz="800">
                          <a:effectLst/>
                        </a:rPr>
                        <a:t>Explain some similarities and differences between life in this country and life in other countries, drawing on knowledge from stories, non-fiction texts and – when appropriate – maps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a:effectLst/>
                        </a:rPr>
                        <a:t>Stages</a:t>
                      </a:r>
                    </a:p>
                    <a:p>
                      <a:pPr>
                        <a:spcAft>
                          <a:spcPts val="0"/>
                        </a:spcAft>
                      </a:pPr>
                      <a:r>
                        <a:rPr lang="en-GB" sz="1000">
                          <a:effectLst/>
                        </a:rPr>
                        <a:t>What are the stages in my life?</a:t>
                      </a:r>
                    </a:p>
                    <a:p>
                      <a:pPr>
                        <a:spcAft>
                          <a:spcPts val="0"/>
                        </a:spcAft>
                      </a:pPr>
                      <a:r>
                        <a:rPr lang="en-GB" sz="1000">
                          <a:effectLst/>
                        </a:rPr>
                        <a:t> </a:t>
                      </a:r>
                    </a:p>
                    <a:p>
                      <a:pPr>
                        <a:spcAft>
                          <a:spcPts val="0"/>
                        </a:spcAft>
                      </a:pPr>
                      <a:r>
                        <a:rPr lang="en-GB" sz="1000">
                          <a:effectLst/>
                        </a:rPr>
                        <a:t>Changes</a:t>
                      </a:r>
                    </a:p>
                    <a:p>
                      <a:pPr>
                        <a:spcAft>
                          <a:spcPts val="0"/>
                        </a:spcAft>
                      </a:pPr>
                      <a:r>
                        <a:rPr lang="en-GB" sz="1000">
                          <a:effectLst/>
                        </a:rPr>
                        <a:t>What did I play with when I was a baby? Why was that?</a:t>
                      </a:r>
                    </a:p>
                    <a:p>
                      <a:pPr>
                        <a:spcAft>
                          <a:spcPts val="0"/>
                        </a:spcAft>
                      </a:pPr>
                      <a:r>
                        <a:rPr lang="en-GB" sz="1000">
                          <a:effectLst/>
                        </a:rPr>
                        <a:t> </a:t>
                      </a:r>
                    </a:p>
                    <a:p>
                      <a:pPr>
                        <a:spcAft>
                          <a:spcPts val="0"/>
                        </a:spcAft>
                      </a:pPr>
                      <a:r>
                        <a:rPr lang="en-GB" sz="1000">
                          <a:effectLst/>
                        </a:rPr>
                        <a:t>What did I play with when I was 1 or 2 years old? Why was that?</a:t>
                      </a:r>
                    </a:p>
                    <a:p>
                      <a:pPr>
                        <a:spcAft>
                          <a:spcPts val="0"/>
                        </a:spcAft>
                      </a:pPr>
                      <a:r>
                        <a:rPr lang="en-GB" sz="1000">
                          <a:effectLst/>
                        </a:rPr>
                        <a:t> </a:t>
                      </a:r>
                    </a:p>
                    <a:p>
                      <a:pPr>
                        <a:spcAft>
                          <a:spcPts val="0"/>
                        </a:spcAft>
                      </a:pPr>
                      <a:r>
                        <a:rPr lang="en-GB" sz="1000">
                          <a:effectLst/>
                        </a:rPr>
                        <a:t>What did I play with when I was 3 or 4 years old? Why was that?</a:t>
                      </a:r>
                    </a:p>
                    <a:p>
                      <a:pPr>
                        <a:spcAft>
                          <a:spcPts val="0"/>
                        </a:spcAft>
                      </a:pPr>
                      <a:r>
                        <a:rPr lang="en-GB" sz="1000">
                          <a:effectLst/>
                        </a:rPr>
                        <a:t> </a:t>
                      </a:r>
                    </a:p>
                    <a:p>
                      <a:pPr>
                        <a:spcAft>
                          <a:spcPts val="0"/>
                        </a:spcAft>
                      </a:pPr>
                      <a:r>
                        <a:rPr lang="en-GB" sz="1000">
                          <a:effectLst/>
                        </a:rPr>
                        <a:t>What did I play with when I started school?  Why was that?</a:t>
                      </a:r>
                    </a:p>
                    <a:p>
                      <a:pPr>
                        <a:spcAft>
                          <a:spcPts val="0"/>
                        </a:spcAft>
                      </a:pPr>
                      <a:r>
                        <a:rPr lang="en-GB" sz="1000">
                          <a:effectLst/>
                        </a:rPr>
                        <a:t/>
                      </a:r>
                      <a:br>
                        <a:rPr lang="en-GB" sz="1000">
                          <a:effectLst/>
                        </a:rPr>
                      </a:br>
                      <a:r>
                        <a:rPr lang="en-GB" sz="1000">
                          <a:effectLst/>
                        </a:rPr>
                        <a:t>Explain it</a:t>
                      </a:r>
                    </a:p>
                    <a:p>
                      <a:pPr>
                        <a:spcAft>
                          <a:spcPts val="0"/>
                        </a:spcAft>
                      </a:pPr>
                      <a:r>
                        <a:rPr lang="en-GB" sz="1000">
                          <a:effectLst/>
                        </a:rPr>
                        <a:t>What changes have happened in my lifetime?</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a:effectLst/>
                        </a:rPr>
                        <a:t>toddler</a:t>
                      </a:r>
                    </a:p>
                    <a:p>
                      <a:pPr>
                        <a:spcAft>
                          <a:spcPts val="0"/>
                        </a:spcAft>
                      </a:pPr>
                      <a:r>
                        <a:rPr lang="en-GB" sz="1000">
                          <a:effectLst/>
                        </a:rPr>
                        <a:t> </a:t>
                      </a:r>
                    </a:p>
                    <a:p>
                      <a:pPr>
                        <a:spcAft>
                          <a:spcPts val="0"/>
                        </a:spcAft>
                      </a:pPr>
                      <a:r>
                        <a:rPr lang="en-GB" sz="1000">
                          <a:effectLst/>
                        </a:rPr>
                        <a:t>timeline</a:t>
                      </a:r>
                    </a:p>
                    <a:p>
                      <a:pPr>
                        <a:spcAft>
                          <a:spcPts val="0"/>
                        </a:spcAft>
                      </a:pPr>
                      <a:r>
                        <a:rPr lang="en-GB" sz="1000">
                          <a:effectLst/>
                        </a:rPr>
                        <a:t> </a:t>
                      </a:r>
                    </a:p>
                    <a:p>
                      <a:pPr>
                        <a:spcAft>
                          <a:spcPts val="0"/>
                        </a:spcAft>
                      </a:pPr>
                      <a:r>
                        <a:rPr lang="en-GB" sz="1000">
                          <a:effectLst/>
                        </a:rPr>
                        <a:t>different</a:t>
                      </a:r>
                    </a:p>
                    <a:p>
                      <a:pPr>
                        <a:spcAft>
                          <a:spcPts val="0"/>
                        </a:spcAft>
                      </a:pPr>
                      <a:r>
                        <a:rPr lang="en-GB" sz="1000">
                          <a:effectLst/>
                        </a:rPr>
                        <a:t> </a:t>
                      </a:r>
                    </a:p>
                    <a:p>
                      <a:pPr>
                        <a:spcAft>
                          <a:spcPts val="0"/>
                        </a:spcAft>
                      </a:pPr>
                      <a:r>
                        <a:rPr lang="en-GB" sz="1000">
                          <a:effectLst/>
                        </a:rPr>
                        <a:t>compare</a:t>
                      </a:r>
                    </a:p>
                    <a:p>
                      <a:pPr>
                        <a:spcAft>
                          <a:spcPts val="0"/>
                        </a:spcAft>
                      </a:pPr>
                      <a:r>
                        <a:rPr lang="en-GB" sz="1000">
                          <a:effectLst/>
                        </a:rPr>
                        <a:t> </a:t>
                      </a:r>
                    </a:p>
                    <a:p>
                      <a:pPr>
                        <a:spcAft>
                          <a:spcPts val="0"/>
                        </a:spcAft>
                      </a:pPr>
                      <a:r>
                        <a:rPr lang="en-GB" sz="1000">
                          <a:effectLst/>
                        </a:rPr>
                        <a:t>memory</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dirty="0">
                          <a:effectLst/>
                        </a:rPr>
                        <a:t>construction</a:t>
                      </a:r>
                    </a:p>
                    <a:p>
                      <a:pPr>
                        <a:spcAft>
                          <a:spcPts val="0"/>
                        </a:spcAft>
                      </a:pPr>
                      <a:r>
                        <a:rPr lang="en-GB" sz="1000" dirty="0">
                          <a:effectLst/>
                        </a:rPr>
                        <a:t> </a:t>
                      </a:r>
                    </a:p>
                    <a:p>
                      <a:pPr>
                        <a:spcAft>
                          <a:spcPts val="0"/>
                        </a:spcAft>
                      </a:pPr>
                      <a:r>
                        <a:rPr lang="en-GB" sz="1000" dirty="0">
                          <a:effectLst/>
                        </a:rPr>
                        <a:t>physical</a:t>
                      </a:r>
                    </a:p>
                    <a:p>
                      <a:pPr>
                        <a:spcAft>
                          <a:spcPts val="0"/>
                        </a:spcAft>
                      </a:pPr>
                      <a:r>
                        <a:rPr lang="en-GB" sz="1000" dirty="0">
                          <a:effectLst/>
                        </a:rPr>
                        <a:t> </a:t>
                      </a:r>
                    </a:p>
                    <a:p>
                      <a:pPr>
                        <a:spcAft>
                          <a:spcPts val="0"/>
                        </a:spcAft>
                      </a:pPr>
                      <a:r>
                        <a:rPr lang="en-GB" sz="1000" dirty="0">
                          <a:effectLst/>
                        </a:rPr>
                        <a:t>imagination</a:t>
                      </a:r>
                    </a:p>
                    <a:p>
                      <a:pPr>
                        <a:spcAft>
                          <a:spcPts val="0"/>
                        </a:spcAft>
                      </a:pPr>
                      <a:r>
                        <a:rPr lang="en-GB" sz="1000" dirty="0">
                          <a:effectLst/>
                        </a:rPr>
                        <a:t> </a:t>
                      </a:r>
                    </a:p>
                    <a:p>
                      <a:pPr>
                        <a:spcAft>
                          <a:spcPts val="0"/>
                        </a:spcAft>
                      </a:pPr>
                      <a:r>
                        <a:rPr lang="en-GB" sz="1000" dirty="0">
                          <a:effectLst/>
                        </a:rPr>
                        <a:t>lifetime</a:t>
                      </a:r>
                    </a:p>
                    <a:p>
                      <a:pPr>
                        <a:spcAft>
                          <a:spcPts val="0"/>
                        </a:spcAft>
                      </a:pPr>
                      <a:r>
                        <a:rPr lang="en-GB" sz="1000" dirty="0">
                          <a:effectLst/>
                        </a:rPr>
                        <a:t> </a:t>
                      </a:r>
                    </a:p>
                    <a:p>
                      <a:pPr>
                        <a:spcAft>
                          <a:spcPts val="0"/>
                        </a:spcAft>
                      </a:pPr>
                      <a:r>
                        <a:rPr lang="en-GB" sz="1000" dirty="0">
                          <a:effectLst/>
                        </a:rPr>
                        <a:t>stages</a:t>
                      </a:r>
                    </a:p>
                    <a:p>
                      <a:pPr>
                        <a:spcAft>
                          <a:spcPts val="0"/>
                        </a:spcAft>
                      </a:pPr>
                      <a:r>
                        <a:rPr lang="en-GB" sz="1000" dirty="0">
                          <a:effectLst/>
                        </a:rPr>
                        <a:t>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extLst>
                  <a:ext uri="{0D108BD9-81ED-4DB2-BD59-A6C34878D82A}">
                    <a16:rowId xmlns:a16="http://schemas.microsoft.com/office/drawing/2014/main" val="3843425811"/>
                  </a:ext>
                </a:extLst>
              </a:tr>
            </a:tbl>
          </a:graphicData>
        </a:graphic>
      </p:graphicFrame>
      <p:sp>
        <p:nvSpPr>
          <p:cNvPr id="3" name="Rectangle 1"/>
          <p:cNvSpPr>
            <a:spLocks noChangeArrowheads="1"/>
          </p:cNvSpPr>
          <p:nvPr/>
        </p:nvSpPr>
        <p:spPr bwMode="auto">
          <a:xfrm>
            <a:off x="2430879" y="908689"/>
            <a:ext cx="13496766" cy="90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rPr>
              <a:t>CUSP History Progression Tables</a:t>
            </a: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43933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4"/>
          <p:cNvSpPr txBox="1">
            <a:spLocks noGrp="1"/>
          </p:cNvSpPr>
          <p:nvPr>
            <p:ph type="ctrTitle"/>
          </p:nvPr>
        </p:nvSpPr>
        <p:spPr>
          <a:xfrm>
            <a:off x="2588756"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1 cont.</a:t>
            </a:r>
            <a:endParaRPr sz="4000" dirty="0">
              <a:latin typeface="Calibri"/>
              <a:ea typeface="Calibri"/>
              <a:cs typeface="Calibri"/>
              <a:sym typeface="Calibri"/>
            </a:endParaRPr>
          </a:p>
        </p:txBody>
      </p:sp>
      <p:sp>
        <p:nvSpPr>
          <p:cNvPr id="204" name="Google Shape;204;p24"/>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05" name="Google Shape;205;p24"/>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07" name="Google Shape;207;p24"/>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3" name="Rectangle 1"/>
          <p:cNvSpPr>
            <a:spLocks noChangeArrowheads="1"/>
          </p:cNvSpPr>
          <p:nvPr/>
        </p:nvSpPr>
        <p:spPr bwMode="auto">
          <a:xfrm>
            <a:off x="2430879" y="1001022"/>
            <a:ext cx="1349676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Avenir Book"/>
                <a:ea typeface="Times New Roman" panose="02020603050405020304" pitchFamily="18" charset="0"/>
              </a:rPr>
              <a:t>CUSP History Progression Tables</a:t>
            </a: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9" name="Table 8"/>
          <p:cNvGraphicFramePr>
            <a:graphicFrameLocks noGrp="1"/>
          </p:cNvGraphicFramePr>
          <p:nvPr>
            <p:extLst/>
          </p:nvPr>
        </p:nvGraphicFramePr>
        <p:xfrm>
          <a:off x="2228553" y="1087626"/>
          <a:ext cx="9687267" cy="4384397"/>
        </p:xfrm>
        <a:graphic>
          <a:graphicData uri="http://schemas.openxmlformats.org/drawingml/2006/table">
            <a:tbl>
              <a:tblPr firstRow="1" firstCol="1" bandRow="1"/>
              <a:tblGrid>
                <a:gridCol w="1170933">
                  <a:extLst>
                    <a:ext uri="{9D8B030D-6E8A-4147-A177-3AD203B41FA5}">
                      <a16:colId xmlns:a16="http://schemas.microsoft.com/office/drawing/2014/main" val="1529169357"/>
                    </a:ext>
                  </a:extLst>
                </a:gridCol>
                <a:gridCol w="1644972">
                  <a:extLst>
                    <a:ext uri="{9D8B030D-6E8A-4147-A177-3AD203B41FA5}">
                      <a16:colId xmlns:a16="http://schemas.microsoft.com/office/drawing/2014/main" val="2286104790"/>
                    </a:ext>
                  </a:extLst>
                </a:gridCol>
                <a:gridCol w="2356975">
                  <a:extLst>
                    <a:ext uri="{9D8B030D-6E8A-4147-A177-3AD203B41FA5}">
                      <a16:colId xmlns:a16="http://schemas.microsoft.com/office/drawing/2014/main" val="3795290204"/>
                    </a:ext>
                  </a:extLst>
                </a:gridCol>
                <a:gridCol w="2233586">
                  <a:extLst>
                    <a:ext uri="{9D8B030D-6E8A-4147-A177-3AD203B41FA5}">
                      <a16:colId xmlns:a16="http://schemas.microsoft.com/office/drawing/2014/main" val="1054061049"/>
                    </a:ext>
                  </a:extLst>
                </a:gridCol>
                <a:gridCol w="1152047">
                  <a:extLst>
                    <a:ext uri="{9D8B030D-6E8A-4147-A177-3AD203B41FA5}">
                      <a16:colId xmlns:a16="http://schemas.microsoft.com/office/drawing/2014/main" val="3292382240"/>
                    </a:ext>
                  </a:extLst>
                </a:gridCol>
                <a:gridCol w="1128754">
                  <a:extLst>
                    <a:ext uri="{9D8B030D-6E8A-4147-A177-3AD203B41FA5}">
                      <a16:colId xmlns:a16="http://schemas.microsoft.com/office/drawing/2014/main" val="1829880780"/>
                    </a:ext>
                  </a:extLst>
                </a:gridCol>
              </a:tblGrid>
              <a:tr h="543917">
                <a:tc>
                  <a:txBody>
                    <a:bodyPr/>
                    <a:lstStyle/>
                    <a:p>
                      <a:pPr algn="ctr">
                        <a:spcAft>
                          <a:spcPts val="0"/>
                        </a:spcAft>
                      </a:pPr>
                      <a:r>
                        <a:rPr lang="en-GB" sz="1200" dirty="0">
                          <a:effectLst/>
                        </a:rPr>
                        <a:t>Year group, Unit Title and Name</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Substantive concept</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Previous Learning</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Big Ideas/Key Questions/Learning Foci</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Tier 2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Tier 3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extLst>
                  <a:ext uri="{0D108BD9-81ED-4DB2-BD59-A6C34878D82A}">
                    <a16:rowId xmlns:a16="http://schemas.microsoft.com/office/drawing/2014/main" val="2975467414"/>
                  </a:ext>
                </a:extLst>
              </a:tr>
              <a:tr h="3807420">
                <a:tc>
                  <a:txBody>
                    <a:bodyPr/>
                    <a:lstStyle/>
                    <a:p>
                      <a:pPr algn="ctr">
                        <a:spcAft>
                          <a:spcPts val="0"/>
                        </a:spcAft>
                      </a:pPr>
                      <a:r>
                        <a:rPr lang="en-GB" sz="1200" dirty="0">
                          <a:effectLst/>
                        </a:rPr>
                        <a:t>Y1</a:t>
                      </a:r>
                    </a:p>
                    <a:p>
                      <a:pPr algn="ctr">
                        <a:spcAft>
                          <a:spcPts val="0"/>
                        </a:spcAft>
                      </a:pPr>
                      <a:r>
                        <a:rPr lang="en-GB" sz="1200" dirty="0">
                          <a:effectLst/>
                        </a:rPr>
                        <a:t> </a:t>
                      </a:r>
                    </a:p>
                    <a:p>
                      <a:pPr algn="ctr">
                        <a:spcAft>
                          <a:spcPts val="0"/>
                        </a:spcAft>
                      </a:pPr>
                      <a:r>
                        <a:rPr lang="en-GB" sz="1200" dirty="0">
                          <a:effectLst/>
                        </a:rPr>
                        <a:t>Unit 3</a:t>
                      </a:r>
                    </a:p>
                    <a:p>
                      <a:pPr algn="ctr">
                        <a:spcAft>
                          <a:spcPts val="0"/>
                        </a:spcAft>
                      </a:pPr>
                      <a:r>
                        <a:rPr lang="en-GB" sz="1200" dirty="0">
                          <a:effectLst/>
                        </a:rPr>
                        <a:t> </a:t>
                      </a:r>
                    </a:p>
                    <a:p>
                      <a:pPr algn="ctr">
                        <a:spcAft>
                          <a:spcPts val="0"/>
                        </a:spcAft>
                      </a:pPr>
                      <a:r>
                        <a:rPr lang="en-GB" sz="1200" dirty="0">
                          <a:effectLst/>
                        </a:rPr>
                        <a:t>More lives of significant people</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lgn="ctr">
                        <a:spcAft>
                          <a:spcPts val="0"/>
                        </a:spcAft>
                      </a:pPr>
                      <a:r>
                        <a:rPr lang="en-GB" sz="1000" dirty="0">
                          <a:effectLst/>
                        </a:rPr>
                        <a:t>KNOWLEDGE</a:t>
                      </a:r>
                      <a:endParaRPr lang="en-GB" sz="1200" dirty="0">
                        <a:effectLst/>
                      </a:endParaRPr>
                    </a:p>
                    <a:p>
                      <a:pPr algn="ctr">
                        <a:spcAft>
                          <a:spcPts val="0"/>
                        </a:spcAft>
                      </a:pPr>
                      <a:r>
                        <a:rPr lang="en-GB" sz="1000" dirty="0">
                          <a:effectLst/>
                        </a:rPr>
                        <a:t>COMMUNITY</a:t>
                      </a:r>
                      <a:endParaRPr lang="en-GB" sz="1200" dirty="0">
                        <a:effectLst/>
                      </a:endParaRPr>
                    </a:p>
                    <a:p>
                      <a:pPr algn="ctr">
                        <a:spcAft>
                          <a:spcPts val="0"/>
                        </a:spcAft>
                      </a:pPr>
                      <a:r>
                        <a:rPr lang="en-GB" sz="1000" dirty="0">
                          <a:effectLst/>
                        </a:rPr>
                        <a:t> </a:t>
                      </a:r>
                      <a:endParaRPr lang="en-GB" sz="1200" dirty="0">
                        <a:effectLst/>
                      </a:endParaRPr>
                    </a:p>
                    <a:p>
                      <a:pPr algn="ctr">
                        <a:spcAft>
                          <a:spcPts val="0"/>
                        </a:spcAft>
                      </a:pPr>
                      <a:r>
                        <a:rPr lang="en-GB" sz="1000" dirty="0">
                          <a:effectLst/>
                        </a:rPr>
                        <a:t>Explore, Rights, </a:t>
                      </a:r>
                      <a:endParaRPr lang="en-GB" sz="1200" dirty="0">
                        <a:effectLst/>
                      </a:endParaRPr>
                    </a:p>
                    <a:p>
                      <a:pPr algn="ctr">
                        <a:spcAft>
                          <a:spcPts val="0"/>
                        </a:spcAft>
                      </a:pPr>
                      <a:r>
                        <a:rPr lang="en-GB" sz="1000" dirty="0">
                          <a:effectLst/>
                        </a:rPr>
                        <a:t>Freedom, Society, Frontier, Pioneer</a:t>
                      </a:r>
                      <a:endParaRPr lang="en-GB" sz="1200" dirty="0">
                        <a:effectLst/>
                      </a:endParaRPr>
                    </a:p>
                    <a:p>
                      <a:pPr algn="ctr">
                        <a:spcAft>
                          <a:spcPts val="0"/>
                        </a:spcAft>
                      </a:pPr>
                      <a:r>
                        <a:rPr lang="en-GB" sz="10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lnSpc>
                          <a:spcPct val="107000"/>
                        </a:lnSpc>
                        <a:spcAft>
                          <a:spcPts val="800"/>
                        </a:spcAft>
                      </a:pPr>
                      <a:r>
                        <a:rPr lang="en-GB" sz="900">
                          <a:effectLst/>
                        </a:rPr>
                        <a:t>EYFS</a:t>
                      </a:r>
                      <a:endParaRPr lang="en-GB" sz="1200">
                        <a:effectLst/>
                      </a:endParaRPr>
                    </a:p>
                    <a:p>
                      <a:pPr>
                        <a:lnSpc>
                          <a:spcPct val="107000"/>
                        </a:lnSpc>
                        <a:spcAft>
                          <a:spcPts val="800"/>
                        </a:spcAft>
                      </a:pPr>
                      <a:r>
                        <a:rPr lang="en-GB" sz="900">
                          <a:effectLst/>
                        </a:rPr>
                        <a:t>Past and Present </a:t>
                      </a:r>
                      <a:endParaRPr lang="en-GB" sz="1200">
                        <a:effectLst/>
                      </a:endParaRPr>
                    </a:p>
                    <a:p>
                      <a:pPr>
                        <a:lnSpc>
                          <a:spcPct val="107000"/>
                        </a:lnSpc>
                        <a:spcAft>
                          <a:spcPts val="800"/>
                        </a:spcAft>
                      </a:pPr>
                      <a:r>
                        <a:rPr lang="en-GB" sz="900">
                          <a:effectLst/>
                        </a:rPr>
                        <a:t>People, Culture and Communities </a:t>
                      </a:r>
                      <a:endParaRPr lang="en-GB" sz="1200">
                        <a:effectLst/>
                      </a:endParaRPr>
                    </a:p>
                    <a:p>
                      <a:pPr>
                        <a:lnSpc>
                          <a:spcPct val="107000"/>
                        </a:lnSpc>
                        <a:spcAft>
                          <a:spcPts val="800"/>
                        </a:spcAft>
                      </a:pPr>
                      <a:r>
                        <a:rPr lang="en-GB" sz="900">
                          <a:effectLst/>
                        </a:rPr>
                        <a:t> </a:t>
                      </a:r>
                      <a:endParaRPr lang="en-GB" sz="1200">
                        <a:effectLst/>
                      </a:endParaRPr>
                    </a:p>
                    <a:p>
                      <a:pPr>
                        <a:lnSpc>
                          <a:spcPct val="107000"/>
                        </a:lnSpc>
                        <a:spcAft>
                          <a:spcPts val="800"/>
                        </a:spcAft>
                      </a:pPr>
                      <a:r>
                        <a:rPr lang="en-GB" sz="900">
                          <a:effectLst/>
                        </a:rPr>
                        <a:t>History</a:t>
                      </a:r>
                      <a:endParaRPr lang="en-GB" sz="1200">
                        <a:effectLst/>
                      </a:endParaRPr>
                    </a:p>
                    <a:p>
                      <a:pPr>
                        <a:lnSpc>
                          <a:spcPct val="107000"/>
                        </a:lnSpc>
                        <a:spcAft>
                          <a:spcPts val="800"/>
                        </a:spcAft>
                      </a:pPr>
                      <a:r>
                        <a:rPr lang="en-GB" sz="900">
                          <a:effectLst/>
                        </a:rPr>
                        <a:t>Lives of significant people</a:t>
                      </a:r>
                      <a:endParaRPr lang="en-GB" sz="1200">
                        <a:effectLst/>
                      </a:endParaRPr>
                    </a:p>
                    <a:p>
                      <a:pPr>
                        <a:lnSpc>
                          <a:spcPct val="107000"/>
                        </a:lnSpc>
                        <a:spcAft>
                          <a:spcPts val="800"/>
                        </a:spcAft>
                      </a:pPr>
                      <a:r>
                        <a:rPr lang="en-GB" sz="900">
                          <a:effectLst/>
                        </a:rPr>
                        <a:t>Science</a:t>
                      </a:r>
                      <a:br>
                        <a:rPr lang="en-GB" sz="900">
                          <a:effectLst/>
                        </a:rPr>
                      </a:br>
                      <a:r>
                        <a:rPr lang="en-GB" sz="900">
                          <a:effectLst/>
                        </a:rPr>
                        <a:t>Animals, including humans </a:t>
                      </a:r>
                      <a:endParaRPr lang="en-GB" sz="1200">
                        <a:effectLst/>
                      </a:endParaRPr>
                    </a:p>
                    <a:p>
                      <a:pPr>
                        <a:lnSpc>
                          <a:spcPct val="107000"/>
                        </a:lnSpc>
                        <a:spcAft>
                          <a:spcPts val="800"/>
                        </a:spcAft>
                      </a:pPr>
                      <a:r>
                        <a:rPr lang="en-GB" sz="900">
                          <a:effectLst/>
                        </a:rPr>
                        <a:t>Plants</a:t>
                      </a:r>
                      <a:endParaRPr lang="en-GB" sz="1200">
                        <a:effectLst/>
                      </a:endParaRPr>
                    </a:p>
                    <a:p>
                      <a:pPr>
                        <a:spcAft>
                          <a:spcPts val="0"/>
                        </a:spcAft>
                      </a:pPr>
                      <a:r>
                        <a:rPr lang="en-GB" sz="900">
                          <a:effectLst/>
                        </a:rPr>
                        <a:t/>
                      </a:r>
                      <a:br>
                        <a:rPr lang="en-GB" sz="900">
                          <a:effectLst/>
                        </a:rPr>
                      </a:br>
                      <a:endParaRPr lang="en-GB" sz="1200">
                        <a:effectLst/>
                      </a:endParaRPr>
                    </a:p>
                    <a:p>
                      <a:pPr>
                        <a:spcAft>
                          <a:spcPts val="0"/>
                        </a:spcAft>
                      </a:pPr>
                      <a:r>
                        <a:rPr lang="en-GB" sz="9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spcAft>
                          <a:spcPts val="0"/>
                        </a:spcAft>
                      </a:pPr>
                      <a:r>
                        <a:rPr lang="en-GB" sz="1200">
                          <a:effectLst/>
                        </a:rPr>
                        <a:t>Pioneer</a:t>
                      </a:r>
                    </a:p>
                    <a:p>
                      <a:pPr>
                        <a:spcAft>
                          <a:spcPts val="0"/>
                        </a:spcAft>
                      </a:pPr>
                      <a:r>
                        <a:rPr lang="en-GB" sz="1200">
                          <a:effectLst/>
                        </a:rPr>
                        <a:t>Who was Neil Armstrong? What did he achieve?</a:t>
                      </a:r>
                    </a:p>
                    <a:p>
                      <a:pPr>
                        <a:spcAft>
                          <a:spcPts val="0"/>
                        </a:spcAft>
                      </a:pPr>
                      <a:r>
                        <a:rPr lang="en-GB" sz="1200">
                          <a:effectLst/>
                        </a:rPr>
                        <a:t> </a:t>
                      </a:r>
                    </a:p>
                    <a:p>
                      <a:pPr>
                        <a:spcAft>
                          <a:spcPts val="0"/>
                        </a:spcAft>
                      </a:pPr>
                      <a:r>
                        <a:rPr lang="en-GB" sz="1200">
                          <a:effectLst/>
                        </a:rPr>
                        <a:t>Explorers</a:t>
                      </a:r>
                    </a:p>
                    <a:p>
                      <a:pPr>
                        <a:spcAft>
                          <a:spcPts val="0"/>
                        </a:spcAft>
                      </a:pPr>
                      <a:r>
                        <a:rPr lang="en-GB" sz="1200">
                          <a:effectLst/>
                        </a:rPr>
                        <a:t>Who is Mae Jemison? What did she achieve?</a:t>
                      </a:r>
                    </a:p>
                    <a:p>
                      <a:pPr>
                        <a:spcAft>
                          <a:spcPts val="0"/>
                        </a:spcAft>
                      </a:pPr>
                      <a:r>
                        <a:rPr lang="en-GB" sz="1200">
                          <a:effectLst/>
                        </a:rPr>
                        <a:t>Who is Bernard Harris Jr? </a:t>
                      </a:r>
                    </a:p>
                    <a:p>
                      <a:pPr>
                        <a:spcAft>
                          <a:spcPts val="0"/>
                        </a:spcAft>
                      </a:pPr>
                      <a:r>
                        <a:rPr lang="en-GB" sz="1200">
                          <a:effectLst/>
                        </a:rPr>
                        <a:t>What did he achieve?</a:t>
                      </a:r>
                    </a:p>
                    <a:p>
                      <a:pPr>
                        <a:spcAft>
                          <a:spcPts val="0"/>
                        </a:spcAft>
                      </a:pPr>
                      <a:r>
                        <a:rPr lang="en-GB" sz="1200">
                          <a:effectLst/>
                        </a:rPr>
                        <a:t>Who is Tim Peake? </a:t>
                      </a:r>
                    </a:p>
                    <a:p>
                      <a:pPr>
                        <a:spcAft>
                          <a:spcPts val="0"/>
                        </a:spcAft>
                      </a:pPr>
                      <a:r>
                        <a:rPr lang="en-GB" sz="1200">
                          <a:effectLst/>
                        </a:rPr>
                        <a:t>What did he achieve?</a:t>
                      </a:r>
                    </a:p>
                    <a:p>
                      <a:pPr>
                        <a:spcAft>
                          <a:spcPts val="0"/>
                        </a:spcAft>
                      </a:pPr>
                      <a:r>
                        <a:rPr lang="en-GB" sz="1200">
                          <a:effectLst/>
                        </a:rPr>
                        <a:t> </a:t>
                      </a:r>
                    </a:p>
                    <a:p>
                      <a:pPr>
                        <a:spcAft>
                          <a:spcPts val="0"/>
                        </a:spcAft>
                      </a:pPr>
                      <a:r>
                        <a:rPr lang="en-GB" sz="1200">
                          <a:effectLst/>
                        </a:rPr>
                        <a:t>Remember</a:t>
                      </a:r>
                    </a:p>
                    <a:p>
                      <a:pPr>
                        <a:spcAft>
                          <a:spcPts val="0"/>
                        </a:spcAft>
                      </a:pPr>
                      <a:r>
                        <a:rPr lang="en-GB" sz="1200">
                          <a:effectLst/>
                        </a:rPr>
                        <a:t>Compare the achievements of two significant individuals. What was similar and what was different?</a:t>
                      </a:r>
                    </a:p>
                    <a:p>
                      <a:pPr>
                        <a:spcAft>
                          <a:spcPts val="0"/>
                        </a:spcAft>
                      </a:pPr>
                      <a:r>
                        <a:rPr lang="en-GB" sz="1200">
                          <a:effectLst/>
                        </a:rPr>
                        <a:t> </a:t>
                      </a:r>
                    </a:p>
                    <a:p>
                      <a:pPr>
                        <a:spcAft>
                          <a:spcPts val="0"/>
                        </a:spcAft>
                      </a:pPr>
                      <a:r>
                        <a:rPr lang="en-GB" sz="1200">
                          <a:effectLst/>
                        </a:rPr>
                        <a:t>Study a third significant individual from the above.</a:t>
                      </a:r>
                    </a:p>
                    <a:p>
                      <a:pPr>
                        <a:spcAft>
                          <a:spcPts val="0"/>
                        </a:spcAft>
                      </a:pPr>
                      <a:r>
                        <a:rPr lang="en-GB" sz="12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spcAft>
                          <a:spcPts val="0"/>
                        </a:spcAft>
                      </a:pPr>
                      <a:r>
                        <a:rPr lang="en-GB" sz="1200">
                          <a:effectLst/>
                        </a:rPr>
                        <a:t>legacy</a:t>
                      </a:r>
                    </a:p>
                    <a:p>
                      <a:pPr>
                        <a:spcAft>
                          <a:spcPts val="0"/>
                        </a:spcAft>
                      </a:pPr>
                      <a:r>
                        <a:rPr lang="en-GB" sz="1200">
                          <a:effectLst/>
                        </a:rPr>
                        <a:t> </a:t>
                      </a:r>
                    </a:p>
                    <a:p>
                      <a:pPr>
                        <a:spcAft>
                          <a:spcPts val="0"/>
                        </a:spcAft>
                      </a:pPr>
                      <a:r>
                        <a:rPr lang="en-GB" sz="1200">
                          <a:effectLst/>
                        </a:rPr>
                        <a:t>inspire</a:t>
                      </a:r>
                    </a:p>
                    <a:p>
                      <a:pPr>
                        <a:spcAft>
                          <a:spcPts val="0"/>
                        </a:spcAft>
                      </a:pPr>
                      <a:r>
                        <a:rPr lang="en-GB" sz="1200">
                          <a:effectLst/>
                        </a:rPr>
                        <a:t> </a:t>
                      </a:r>
                    </a:p>
                    <a:p>
                      <a:pPr>
                        <a:spcAft>
                          <a:spcPts val="0"/>
                        </a:spcAft>
                      </a:pPr>
                      <a:r>
                        <a:rPr lang="en-GB" sz="1200">
                          <a:effectLst/>
                        </a:rPr>
                        <a:t>pioneer</a:t>
                      </a:r>
                    </a:p>
                    <a:p>
                      <a:pPr>
                        <a:spcAft>
                          <a:spcPts val="0"/>
                        </a:spcAft>
                      </a:pPr>
                      <a:r>
                        <a:rPr lang="en-GB" sz="1200">
                          <a:effectLst/>
                        </a:rPr>
                        <a:t> </a:t>
                      </a:r>
                    </a:p>
                    <a:p>
                      <a:pPr>
                        <a:spcAft>
                          <a:spcPts val="0"/>
                        </a:spcAft>
                      </a:pPr>
                      <a:r>
                        <a:rPr lang="en-GB" sz="1200">
                          <a:effectLst/>
                        </a:rPr>
                        <a:t>explore</a:t>
                      </a:r>
                    </a:p>
                    <a:p>
                      <a:pPr>
                        <a:spcAft>
                          <a:spcPts val="0"/>
                        </a:spcAft>
                      </a:pPr>
                      <a:r>
                        <a:rPr lang="en-GB" sz="1200">
                          <a:effectLst/>
                        </a:rPr>
                        <a:t> </a:t>
                      </a:r>
                    </a:p>
                    <a:p>
                      <a:pPr>
                        <a:spcAft>
                          <a:spcPts val="0"/>
                        </a:spcAft>
                      </a:pPr>
                      <a:r>
                        <a:rPr lang="en-GB" sz="1200">
                          <a:effectLst/>
                        </a:rPr>
                        <a:t>similar</a:t>
                      </a:r>
                    </a:p>
                    <a:p>
                      <a:pPr>
                        <a:spcAft>
                          <a:spcPts val="0"/>
                        </a:spcAft>
                      </a:pPr>
                      <a:r>
                        <a:rPr lang="en-GB" sz="1200">
                          <a:effectLst/>
                        </a:rPr>
                        <a:t> </a:t>
                      </a:r>
                    </a:p>
                    <a:p>
                      <a:pPr>
                        <a:spcAft>
                          <a:spcPts val="0"/>
                        </a:spcAft>
                      </a:pPr>
                      <a:r>
                        <a:rPr lang="en-GB" sz="1200">
                          <a:effectLst/>
                        </a:rPr>
                        <a:t> </a:t>
                      </a:r>
                    </a:p>
                    <a:p>
                      <a:pPr>
                        <a:spcAft>
                          <a:spcPts val="0"/>
                        </a:spcAft>
                      </a:pPr>
                      <a:r>
                        <a:rPr lang="en-GB" sz="12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spcAft>
                          <a:spcPts val="0"/>
                        </a:spcAft>
                      </a:pPr>
                      <a:r>
                        <a:rPr lang="en-GB" sz="1200" dirty="0">
                          <a:effectLst/>
                        </a:rPr>
                        <a:t>orbit</a:t>
                      </a:r>
                    </a:p>
                    <a:p>
                      <a:pPr>
                        <a:spcAft>
                          <a:spcPts val="0"/>
                        </a:spcAft>
                      </a:pPr>
                      <a:r>
                        <a:rPr lang="en-GB" sz="1200" dirty="0">
                          <a:effectLst/>
                        </a:rPr>
                        <a:t> </a:t>
                      </a:r>
                    </a:p>
                    <a:p>
                      <a:pPr>
                        <a:spcAft>
                          <a:spcPts val="0"/>
                        </a:spcAft>
                      </a:pPr>
                      <a:r>
                        <a:rPr lang="en-GB" sz="1200" dirty="0">
                          <a:effectLst/>
                        </a:rPr>
                        <a:t>racism</a:t>
                      </a:r>
                    </a:p>
                    <a:p>
                      <a:pPr>
                        <a:spcAft>
                          <a:spcPts val="0"/>
                        </a:spcAft>
                      </a:pPr>
                      <a:r>
                        <a:rPr lang="en-GB" sz="1200" dirty="0">
                          <a:effectLst/>
                        </a:rPr>
                        <a:t> </a:t>
                      </a:r>
                    </a:p>
                    <a:p>
                      <a:pPr>
                        <a:spcAft>
                          <a:spcPts val="0"/>
                        </a:spcAft>
                      </a:pPr>
                      <a:r>
                        <a:rPr lang="en-GB" sz="1200" dirty="0">
                          <a:effectLst/>
                        </a:rPr>
                        <a:t>significant</a:t>
                      </a:r>
                    </a:p>
                    <a:p>
                      <a:pPr>
                        <a:spcAft>
                          <a:spcPts val="0"/>
                        </a:spcAft>
                      </a:pPr>
                      <a:r>
                        <a:rPr lang="en-GB" sz="1200" dirty="0">
                          <a:effectLst/>
                        </a:rPr>
                        <a:t> </a:t>
                      </a:r>
                    </a:p>
                    <a:p>
                      <a:pPr>
                        <a:spcAft>
                          <a:spcPts val="0"/>
                        </a:spcAft>
                      </a:pPr>
                      <a:r>
                        <a:rPr lang="en-GB" sz="1200" dirty="0">
                          <a:effectLst/>
                        </a:rPr>
                        <a:t>astronaut</a:t>
                      </a:r>
                    </a:p>
                    <a:p>
                      <a:pPr>
                        <a:spcAft>
                          <a:spcPts val="0"/>
                        </a:spcAft>
                      </a:pPr>
                      <a:r>
                        <a:rPr lang="en-GB" sz="1200" dirty="0">
                          <a:effectLst/>
                        </a:rPr>
                        <a:t> </a:t>
                      </a:r>
                    </a:p>
                    <a:p>
                      <a:pPr>
                        <a:spcAft>
                          <a:spcPts val="0"/>
                        </a:spcAft>
                      </a:pPr>
                      <a:r>
                        <a:rPr lang="en-GB" sz="1200" dirty="0">
                          <a:effectLst/>
                        </a:rPr>
                        <a:t>expedition</a:t>
                      </a:r>
                    </a:p>
                    <a:p>
                      <a:pPr>
                        <a:spcAft>
                          <a:spcPts val="0"/>
                        </a:spcAft>
                      </a:pPr>
                      <a:r>
                        <a:rPr lang="en-GB" sz="1200" dirty="0">
                          <a:effectLst/>
                        </a:rPr>
                        <a:t> </a:t>
                      </a:r>
                    </a:p>
                    <a:p>
                      <a:pPr>
                        <a:spcAft>
                          <a:spcPts val="0"/>
                        </a:spcAft>
                      </a:pPr>
                      <a:r>
                        <a:rPr lang="en-GB" sz="1200" dirty="0">
                          <a:effectLst/>
                        </a:rPr>
                        <a:t> </a:t>
                      </a:r>
                    </a:p>
                    <a:p>
                      <a:pPr>
                        <a:spcAft>
                          <a:spcPts val="0"/>
                        </a:spcAft>
                      </a:pPr>
                      <a:r>
                        <a:rPr lang="en-GB" sz="12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extLst>
                  <a:ext uri="{0D108BD9-81ED-4DB2-BD59-A6C34878D82A}">
                    <a16:rowId xmlns:a16="http://schemas.microsoft.com/office/drawing/2014/main" val="705443148"/>
                  </a:ext>
                </a:extLst>
              </a:tr>
            </a:tbl>
          </a:graphicData>
        </a:graphic>
      </p:graphicFrame>
    </p:spTree>
    <p:extLst>
      <p:ext uri="{BB962C8B-B14F-4D97-AF65-F5344CB8AC3E}">
        <p14:creationId xmlns:p14="http://schemas.microsoft.com/office/powerpoint/2010/main" val="3722945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2</a:t>
            </a:r>
            <a:endParaRPr sz="400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 name="Table 4"/>
          <p:cNvGraphicFramePr>
            <a:graphicFrameLocks noGrp="1"/>
          </p:cNvGraphicFramePr>
          <p:nvPr>
            <p:extLst/>
          </p:nvPr>
        </p:nvGraphicFramePr>
        <p:xfrm>
          <a:off x="2346090" y="1078992"/>
          <a:ext cx="8736438" cy="5097971"/>
        </p:xfrm>
        <a:graphic>
          <a:graphicData uri="http://schemas.openxmlformats.org/drawingml/2006/table">
            <a:tbl>
              <a:tblPr firstRow="1" firstCol="1" bandRow="1"/>
              <a:tblGrid>
                <a:gridCol w="1041809">
                  <a:extLst>
                    <a:ext uri="{9D8B030D-6E8A-4147-A177-3AD203B41FA5}">
                      <a16:colId xmlns:a16="http://schemas.microsoft.com/office/drawing/2014/main" val="1764490421"/>
                    </a:ext>
                  </a:extLst>
                </a:gridCol>
                <a:gridCol w="1465346">
                  <a:extLst>
                    <a:ext uri="{9D8B030D-6E8A-4147-A177-3AD203B41FA5}">
                      <a16:colId xmlns:a16="http://schemas.microsoft.com/office/drawing/2014/main" val="3848481616"/>
                    </a:ext>
                  </a:extLst>
                </a:gridCol>
                <a:gridCol w="1540289">
                  <a:extLst>
                    <a:ext uri="{9D8B030D-6E8A-4147-A177-3AD203B41FA5}">
                      <a16:colId xmlns:a16="http://schemas.microsoft.com/office/drawing/2014/main" val="656186052"/>
                    </a:ext>
                  </a:extLst>
                </a:gridCol>
                <a:gridCol w="2709841">
                  <a:extLst>
                    <a:ext uri="{9D8B030D-6E8A-4147-A177-3AD203B41FA5}">
                      <a16:colId xmlns:a16="http://schemas.microsoft.com/office/drawing/2014/main" val="1052773860"/>
                    </a:ext>
                  </a:extLst>
                </a:gridCol>
                <a:gridCol w="966867">
                  <a:extLst>
                    <a:ext uri="{9D8B030D-6E8A-4147-A177-3AD203B41FA5}">
                      <a16:colId xmlns:a16="http://schemas.microsoft.com/office/drawing/2014/main" val="1367083403"/>
                    </a:ext>
                  </a:extLst>
                </a:gridCol>
                <a:gridCol w="1012286">
                  <a:extLst>
                    <a:ext uri="{9D8B030D-6E8A-4147-A177-3AD203B41FA5}">
                      <a16:colId xmlns:a16="http://schemas.microsoft.com/office/drawing/2014/main" val="3365197641"/>
                    </a:ext>
                  </a:extLst>
                </a:gridCol>
              </a:tblGrid>
              <a:tr h="493352">
                <a:tc>
                  <a:txBody>
                    <a:bodyPr/>
                    <a:lstStyle/>
                    <a:p>
                      <a:pPr algn="ctr">
                        <a:spcAft>
                          <a:spcPts val="0"/>
                        </a:spcAft>
                      </a:pPr>
                      <a:r>
                        <a:rPr lang="en-GB" sz="900">
                          <a:effectLst/>
                        </a:rPr>
                        <a:t>Year group, Unit Title and Name</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Substantive concept</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Previous Learning</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Big Ideas/Key Questions/Learning Foci</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Tier 2 Vocabulary</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Tier 3 Vocabulary</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extLst>
                  <a:ext uri="{0D108BD9-81ED-4DB2-BD59-A6C34878D82A}">
                    <a16:rowId xmlns:a16="http://schemas.microsoft.com/office/drawing/2014/main" val="2874444770"/>
                  </a:ext>
                </a:extLst>
              </a:tr>
              <a:tr h="4604619">
                <a:tc>
                  <a:txBody>
                    <a:bodyPr/>
                    <a:lstStyle/>
                    <a:p>
                      <a:pPr algn="ctr">
                        <a:spcAft>
                          <a:spcPts val="0"/>
                        </a:spcAft>
                      </a:pPr>
                      <a:r>
                        <a:rPr lang="en-GB" sz="900">
                          <a:effectLst/>
                        </a:rPr>
                        <a:t>Y2</a:t>
                      </a:r>
                    </a:p>
                    <a:p>
                      <a:pPr algn="ctr">
                        <a:spcAft>
                          <a:spcPts val="0"/>
                        </a:spcAft>
                      </a:pPr>
                      <a:r>
                        <a:rPr lang="en-GB" sz="900">
                          <a:effectLst/>
                        </a:rPr>
                        <a:t> </a:t>
                      </a:r>
                    </a:p>
                    <a:p>
                      <a:pPr algn="ctr">
                        <a:spcAft>
                          <a:spcPts val="0"/>
                        </a:spcAft>
                      </a:pPr>
                      <a:r>
                        <a:rPr lang="en-GB" sz="900">
                          <a:effectLst/>
                        </a:rPr>
                        <a:t>Unit 1</a:t>
                      </a:r>
                    </a:p>
                    <a:p>
                      <a:pPr algn="ctr">
                        <a:spcAft>
                          <a:spcPts val="0"/>
                        </a:spcAft>
                      </a:pPr>
                      <a:r>
                        <a:rPr lang="en-GB" sz="900">
                          <a:effectLst/>
                        </a:rPr>
                        <a:t> </a:t>
                      </a:r>
                    </a:p>
                    <a:p>
                      <a:pPr algn="ctr">
                        <a:spcAft>
                          <a:spcPts val="0"/>
                        </a:spcAft>
                      </a:pPr>
                      <a:r>
                        <a:rPr lang="en-GB" sz="900">
                          <a:effectLst/>
                        </a:rPr>
                        <a:t>Events beyond living memory</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lgn="ctr">
                        <a:spcAft>
                          <a:spcPts val="0"/>
                        </a:spcAft>
                      </a:pPr>
                      <a:r>
                        <a:rPr lang="en-GB" sz="800">
                          <a:effectLst/>
                        </a:rPr>
                        <a:t>COMMUNITY</a:t>
                      </a:r>
                      <a:br>
                        <a:rPr lang="en-GB" sz="800">
                          <a:effectLst/>
                        </a:rPr>
                      </a:br>
                      <a:r>
                        <a:rPr lang="en-GB" sz="800">
                          <a:effectLst/>
                        </a:rPr>
                        <a:t>DEMOCRACY</a:t>
                      </a:r>
                      <a:endParaRPr lang="en-GB" sz="900">
                        <a:effectLst/>
                      </a:endParaRPr>
                    </a:p>
                    <a:p>
                      <a:pPr algn="ctr">
                        <a:spcAft>
                          <a:spcPts val="0"/>
                        </a:spcAft>
                      </a:pPr>
                      <a:r>
                        <a:rPr lang="en-GB" sz="800">
                          <a:effectLst/>
                        </a:rPr>
                        <a:t> </a:t>
                      </a:r>
                      <a:endParaRPr lang="en-GB" sz="900">
                        <a:effectLst/>
                      </a:endParaRPr>
                    </a:p>
                    <a:p>
                      <a:pPr algn="ctr">
                        <a:spcAft>
                          <a:spcPts val="0"/>
                        </a:spcAft>
                      </a:pPr>
                      <a:r>
                        <a:rPr lang="en-GB" sz="800">
                          <a:effectLst/>
                        </a:rPr>
                        <a:t>City, Monarchy, King, Merchant, Parliament, Society, Religion</a:t>
                      </a:r>
                      <a:endParaRPr lang="en-GB" sz="900">
                        <a:effectLst/>
                      </a:endParaRPr>
                    </a:p>
                    <a:p>
                      <a:pPr algn="ctr">
                        <a:spcAft>
                          <a:spcPts val="0"/>
                        </a:spcAft>
                      </a:pPr>
                      <a:r>
                        <a:rPr lang="en-GB" sz="800">
                          <a:effectLst/>
                        </a:rPr>
                        <a:t> </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lnSpc>
                          <a:spcPct val="107000"/>
                        </a:lnSpc>
                        <a:spcAft>
                          <a:spcPts val="800"/>
                        </a:spcAft>
                      </a:pPr>
                      <a:r>
                        <a:rPr lang="en-GB" sz="800">
                          <a:effectLst/>
                        </a:rPr>
                        <a:t>EYFS</a:t>
                      </a:r>
                      <a:endParaRPr lang="en-GB" sz="900">
                        <a:effectLst/>
                      </a:endParaRPr>
                    </a:p>
                    <a:p>
                      <a:pPr>
                        <a:lnSpc>
                          <a:spcPct val="107000"/>
                        </a:lnSpc>
                        <a:spcAft>
                          <a:spcPts val="800"/>
                        </a:spcAft>
                      </a:pPr>
                      <a:r>
                        <a:rPr lang="en-GB" sz="800">
                          <a:effectLst/>
                        </a:rPr>
                        <a:t>Past and Present </a:t>
                      </a:r>
                      <a:endParaRPr lang="en-GB" sz="900">
                        <a:effectLst/>
                      </a:endParaRPr>
                    </a:p>
                    <a:p>
                      <a:pPr>
                        <a:lnSpc>
                          <a:spcPct val="107000"/>
                        </a:lnSpc>
                        <a:spcAft>
                          <a:spcPts val="800"/>
                        </a:spcAft>
                      </a:pPr>
                      <a:r>
                        <a:rPr lang="en-GB" sz="800">
                          <a:effectLst/>
                        </a:rPr>
                        <a:t>People, Culture and Communities </a:t>
                      </a:r>
                      <a:endParaRPr lang="en-GB" sz="900">
                        <a:effectLst/>
                      </a:endParaRPr>
                    </a:p>
                    <a:p>
                      <a:pPr>
                        <a:lnSpc>
                          <a:spcPct val="107000"/>
                        </a:lnSpc>
                        <a:spcAft>
                          <a:spcPts val="800"/>
                        </a:spcAft>
                      </a:pPr>
                      <a:r>
                        <a:rPr lang="en-GB" sz="800">
                          <a:effectLst/>
                        </a:rPr>
                        <a:t> </a:t>
                      </a:r>
                      <a:endParaRPr lang="en-GB" sz="900">
                        <a:effectLst/>
                      </a:endParaRPr>
                    </a:p>
                    <a:p>
                      <a:pPr>
                        <a:lnSpc>
                          <a:spcPct val="107000"/>
                        </a:lnSpc>
                        <a:spcAft>
                          <a:spcPts val="800"/>
                        </a:spcAft>
                      </a:pPr>
                      <a:r>
                        <a:rPr lang="en-GB" sz="800">
                          <a:effectLst/>
                        </a:rPr>
                        <a:t>History</a:t>
                      </a:r>
                      <a:endParaRPr lang="en-GB" sz="900">
                        <a:effectLst/>
                      </a:endParaRPr>
                    </a:p>
                    <a:p>
                      <a:pPr>
                        <a:lnSpc>
                          <a:spcPct val="107000"/>
                        </a:lnSpc>
                        <a:spcAft>
                          <a:spcPts val="800"/>
                        </a:spcAft>
                      </a:pPr>
                      <a:r>
                        <a:rPr lang="en-GB" sz="800">
                          <a:effectLst/>
                        </a:rPr>
                        <a:t>Lives of significant people</a:t>
                      </a:r>
                      <a:endParaRPr lang="en-GB" sz="900">
                        <a:effectLst/>
                      </a:endParaRPr>
                    </a:p>
                    <a:p>
                      <a:pPr>
                        <a:lnSpc>
                          <a:spcPct val="107000"/>
                        </a:lnSpc>
                        <a:spcAft>
                          <a:spcPts val="800"/>
                        </a:spcAft>
                      </a:pPr>
                      <a:r>
                        <a:rPr lang="en-GB" sz="800">
                          <a:effectLst/>
                        </a:rPr>
                        <a:t>More lives of significant people</a:t>
                      </a:r>
                      <a:endParaRPr lang="en-GB" sz="900">
                        <a:effectLst/>
                      </a:endParaRPr>
                    </a:p>
                    <a:p>
                      <a:pPr>
                        <a:lnSpc>
                          <a:spcPct val="107000"/>
                        </a:lnSpc>
                        <a:spcAft>
                          <a:spcPts val="800"/>
                        </a:spcAft>
                      </a:pPr>
                      <a:r>
                        <a:rPr lang="en-GB" sz="800">
                          <a:effectLst/>
                        </a:rPr>
                        <a:t> </a:t>
                      </a:r>
                      <a:endParaRPr lang="en-GB" sz="900">
                        <a:effectLst/>
                      </a:endParaRPr>
                    </a:p>
                    <a:p>
                      <a:pPr>
                        <a:lnSpc>
                          <a:spcPct val="107000"/>
                        </a:lnSpc>
                        <a:spcAft>
                          <a:spcPts val="800"/>
                        </a:spcAft>
                      </a:pPr>
                      <a:r>
                        <a:rPr lang="en-GB" sz="800">
                          <a:effectLst/>
                        </a:rPr>
                        <a:t>Science</a:t>
                      </a:r>
                      <a:endParaRPr lang="en-GB" sz="900">
                        <a:effectLst/>
                      </a:endParaRPr>
                    </a:p>
                    <a:p>
                      <a:pPr>
                        <a:lnSpc>
                          <a:spcPct val="107000"/>
                        </a:lnSpc>
                        <a:spcAft>
                          <a:spcPts val="800"/>
                        </a:spcAft>
                      </a:pPr>
                      <a:r>
                        <a:rPr lang="en-GB" sz="800">
                          <a:effectLst/>
                        </a:rPr>
                        <a:t>Everyday materials</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spcAft>
                          <a:spcPts val="0"/>
                        </a:spcAft>
                      </a:pPr>
                      <a:r>
                        <a:rPr lang="en-GB" sz="900">
                          <a:effectLst/>
                        </a:rPr>
                        <a:t>When and where?</a:t>
                      </a:r>
                    </a:p>
                    <a:p>
                      <a:pPr>
                        <a:spcAft>
                          <a:spcPts val="0"/>
                        </a:spcAft>
                      </a:pPr>
                      <a:r>
                        <a:rPr lang="en-GB" sz="900">
                          <a:effectLst/>
                        </a:rPr>
                        <a:t>Where is London? </a:t>
                      </a:r>
                      <a:br>
                        <a:rPr lang="en-GB" sz="900">
                          <a:effectLst/>
                        </a:rPr>
                      </a:br>
                      <a:r>
                        <a:rPr lang="en-GB" sz="900">
                          <a:effectLst/>
                        </a:rPr>
                        <a:t>When was the Great Fire of London?</a:t>
                      </a:r>
                    </a:p>
                    <a:p>
                      <a:pPr>
                        <a:spcAft>
                          <a:spcPts val="0"/>
                        </a:spcAft>
                      </a:pPr>
                      <a:r>
                        <a:rPr lang="en-GB" sz="900">
                          <a:effectLst/>
                        </a:rPr>
                        <a:t> </a:t>
                      </a:r>
                    </a:p>
                    <a:p>
                      <a:pPr>
                        <a:spcAft>
                          <a:spcPts val="0"/>
                        </a:spcAft>
                      </a:pPr>
                      <a:r>
                        <a:rPr lang="en-GB" sz="900">
                          <a:effectLst/>
                        </a:rPr>
                        <a:t>What?</a:t>
                      </a:r>
                    </a:p>
                    <a:p>
                      <a:pPr>
                        <a:spcAft>
                          <a:spcPts val="0"/>
                        </a:spcAft>
                      </a:pPr>
                      <a:r>
                        <a:rPr lang="en-GB" sz="900">
                          <a:effectLst/>
                        </a:rPr>
                        <a:t>How did the fire start? Why did the fire spread so quickly?</a:t>
                      </a:r>
                    </a:p>
                    <a:p>
                      <a:pPr>
                        <a:spcAft>
                          <a:spcPts val="0"/>
                        </a:spcAft>
                      </a:pPr>
                      <a:r>
                        <a:rPr lang="en-GB" sz="900">
                          <a:effectLst/>
                        </a:rPr>
                        <a:t> </a:t>
                      </a:r>
                    </a:p>
                    <a:p>
                      <a:pPr>
                        <a:spcAft>
                          <a:spcPts val="0"/>
                        </a:spcAft>
                      </a:pPr>
                      <a:r>
                        <a:rPr lang="en-GB" sz="900">
                          <a:effectLst/>
                        </a:rPr>
                        <a:t>Study Sunday 2nd September 1666 - Where did the fire spread to?</a:t>
                      </a:r>
                    </a:p>
                    <a:p>
                      <a:pPr>
                        <a:spcAft>
                          <a:spcPts val="0"/>
                        </a:spcAft>
                      </a:pPr>
                      <a:r>
                        <a:rPr lang="en-GB" sz="900">
                          <a:effectLst/>
                        </a:rPr>
                        <a:t> </a:t>
                      </a:r>
                    </a:p>
                    <a:p>
                      <a:pPr>
                        <a:spcAft>
                          <a:spcPts val="0"/>
                        </a:spcAft>
                      </a:pPr>
                      <a:r>
                        <a:rPr lang="en-GB" sz="900">
                          <a:effectLst/>
                        </a:rPr>
                        <a:t>Study Monday 3rd and Tuesday 4th September 1666 - Where did the fire spread to?</a:t>
                      </a:r>
                    </a:p>
                    <a:p>
                      <a:pPr>
                        <a:spcAft>
                          <a:spcPts val="0"/>
                        </a:spcAft>
                      </a:pPr>
                      <a:r>
                        <a:rPr lang="en-GB" sz="900">
                          <a:effectLst/>
                        </a:rPr>
                        <a:t>Study Wednesday 5th and Thursday 6th September 1666</a:t>
                      </a:r>
                    </a:p>
                    <a:p>
                      <a:pPr>
                        <a:spcAft>
                          <a:spcPts val="0"/>
                        </a:spcAft>
                      </a:pPr>
                      <a:r>
                        <a:rPr lang="en-GB" sz="900">
                          <a:effectLst/>
                        </a:rPr>
                        <a:t> </a:t>
                      </a:r>
                    </a:p>
                    <a:p>
                      <a:pPr>
                        <a:spcAft>
                          <a:spcPts val="0"/>
                        </a:spcAft>
                      </a:pPr>
                      <a:r>
                        <a:rPr lang="en-GB" sz="900">
                          <a:effectLst/>
                        </a:rPr>
                        <a:t>Evidence and change</a:t>
                      </a:r>
                    </a:p>
                    <a:p>
                      <a:pPr>
                        <a:spcAft>
                          <a:spcPts val="0"/>
                        </a:spcAft>
                      </a:pPr>
                      <a:r>
                        <a:rPr lang="en-GB" sz="900">
                          <a:effectLst/>
                        </a:rPr>
                        <a:t>How do we know about the Great Fire of London?</a:t>
                      </a:r>
                    </a:p>
                    <a:p>
                      <a:pPr>
                        <a:spcAft>
                          <a:spcPts val="0"/>
                        </a:spcAft>
                      </a:pPr>
                      <a:r>
                        <a:rPr lang="en-GB" sz="900">
                          <a:effectLst/>
                        </a:rPr>
                        <a:t> </a:t>
                      </a:r>
                    </a:p>
                    <a:p>
                      <a:pPr>
                        <a:spcAft>
                          <a:spcPts val="0"/>
                        </a:spcAft>
                      </a:pPr>
                      <a:r>
                        <a:rPr lang="en-GB" sz="900">
                          <a:effectLst/>
                        </a:rPr>
                        <a:t>Study sources of evidence, including artefacts, newspapers and diary entries from Samuel Pepys and John Evelyn.</a:t>
                      </a:r>
                    </a:p>
                    <a:p>
                      <a:pPr>
                        <a:spcAft>
                          <a:spcPts val="0"/>
                        </a:spcAft>
                      </a:pPr>
                      <a:r>
                        <a:rPr lang="en-GB" sz="900">
                          <a:effectLst/>
                        </a:rPr>
                        <a:t>What effect did the fire have on London?</a:t>
                      </a:r>
                    </a:p>
                    <a:p>
                      <a:pPr>
                        <a:spcAft>
                          <a:spcPts val="0"/>
                        </a:spcAft>
                      </a:pPr>
                      <a:r>
                        <a:rPr lang="en-GB" sz="900">
                          <a:effectLst/>
                        </a:rPr>
                        <a:t> </a:t>
                      </a:r>
                    </a:p>
                    <a:p>
                      <a:pPr>
                        <a:spcAft>
                          <a:spcPts val="0"/>
                        </a:spcAft>
                      </a:pPr>
                      <a:r>
                        <a:rPr lang="en-GB" sz="900">
                          <a:effectLst/>
                        </a:rPr>
                        <a:t>As a consequence of the fire, what changes were made to London?</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spcAft>
                          <a:spcPts val="0"/>
                        </a:spcAft>
                      </a:pPr>
                      <a:r>
                        <a:rPr lang="en-GB" sz="900">
                          <a:effectLst/>
                        </a:rPr>
                        <a:t>bustling</a:t>
                      </a:r>
                    </a:p>
                    <a:p>
                      <a:pPr>
                        <a:spcAft>
                          <a:spcPts val="0"/>
                        </a:spcAft>
                      </a:pPr>
                      <a:r>
                        <a:rPr lang="en-GB" sz="900">
                          <a:effectLst/>
                        </a:rPr>
                        <a:t> </a:t>
                      </a:r>
                    </a:p>
                    <a:p>
                      <a:pPr>
                        <a:spcAft>
                          <a:spcPts val="0"/>
                        </a:spcAft>
                      </a:pPr>
                      <a:r>
                        <a:rPr lang="en-GB" sz="900">
                          <a:effectLst/>
                        </a:rPr>
                        <a:t>raged</a:t>
                      </a:r>
                    </a:p>
                    <a:p>
                      <a:pPr>
                        <a:spcAft>
                          <a:spcPts val="0"/>
                        </a:spcAft>
                      </a:pPr>
                      <a:r>
                        <a:rPr lang="en-GB" sz="900">
                          <a:effectLst/>
                        </a:rPr>
                        <a:t> </a:t>
                      </a:r>
                    </a:p>
                    <a:p>
                      <a:pPr>
                        <a:spcAft>
                          <a:spcPts val="0"/>
                        </a:spcAft>
                      </a:pPr>
                      <a:r>
                        <a:rPr lang="en-GB" sz="900">
                          <a:effectLst/>
                        </a:rPr>
                        <a:t>extinguished</a:t>
                      </a:r>
                    </a:p>
                    <a:p>
                      <a:pPr>
                        <a:spcAft>
                          <a:spcPts val="0"/>
                        </a:spcAft>
                      </a:pPr>
                      <a:r>
                        <a:rPr lang="en-GB" sz="900">
                          <a:effectLst/>
                        </a:rPr>
                        <a:t> </a:t>
                      </a:r>
                    </a:p>
                    <a:p>
                      <a:pPr>
                        <a:spcAft>
                          <a:spcPts val="0"/>
                        </a:spcAft>
                      </a:pPr>
                      <a:r>
                        <a:rPr lang="en-GB" sz="900">
                          <a:effectLst/>
                        </a:rPr>
                        <a:t>merchant</a:t>
                      </a:r>
                    </a:p>
                    <a:p>
                      <a:pPr>
                        <a:spcAft>
                          <a:spcPts val="0"/>
                        </a:spcAft>
                      </a:pPr>
                      <a:r>
                        <a:rPr lang="en-GB" sz="900">
                          <a:effectLst/>
                        </a:rPr>
                        <a:t> </a:t>
                      </a:r>
                    </a:p>
                    <a:p>
                      <a:pPr>
                        <a:spcAft>
                          <a:spcPts val="0"/>
                        </a:spcAft>
                      </a:pPr>
                      <a:r>
                        <a:rPr lang="en-GB" sz="900">
                          <a:effectLst/>
                        </a:rPr>
                        <a:t>engulfed</a:t>
                      </a:r>
                    </a:p>
                    <a:p>
                      <a:pPr>
                        <a:spcAft>
                          <a:spcPts val="0"/>
                        </a:spcAft>
                      </a:pPr>
                      <a:r>
                        <a:rPr lang="en-GB" sz="900">
                          <a:effectLst/>
                        </a:rPr>
                        <a:t> </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spcAft>
                          <a:spcPts val="0"/>
                        </a:spcAft>
                      </a:pPr>
                      <a:r>
                        <a:rPr lang="en-GB" sz="900" dirty="0">
                          <a:effectLst/>
                        </a:rPr>
                        <a:t>flammable</a:t>
                      </a:r>
                    </a:p>
                    <a:p>
                      <a:pPr>
                        <a:spcAft>
                          <a:spcPts val="0"/>
                        </a:spcAft>
                      </a:pPr>
                      <a:r>
                        <a:rPr lang="en-GB" sz="900" dirty="0">
                          <a:effectLst/>
                        </a:rPr>
                        <a:t> </a:t>
                      </a:r>
                    </a:p>
                    <a:p>
                      <a:pPr>
                        <a:spcAft>
                          <a:spcPts val="0"/>
                        </a:spcAft>
                      </a:pPr>
                      <a:r>
                        <a:rPr lang="en-GB" sz="900" dirty="0">
                          <a:effectLst/>
                        </a:rPr>
                        <a:t>devoured</a:t>
                      </a:r>
                    </a:p>
                    <a:p>
                      <a:pPr>
                        <a:spcAft>
                          <a:spcPts val="0"/>
                        </a:spcAft>
                      </a:pPr>
                      <a:r>
                        <a:rPr lang="en-GB" sz="900" dirty="0">
                          <a:effectLst/>
                        </a:rPr>
                        <a:t> </a:t>
                      </a:r>
                    </a:p>
                    <a:p>
                      <a:pPr>
                        <a:spcAft>
                          <a:spcPts val="0"/>
                        </a:spcAft>
                      </a:pPr>
                      <a:r>
                        <a:rPr lang="en-GB" sz="900" dirty="0">
                          <a:effectLst/>
                        </a:rPr>
                        <a:t>possessions</a:t>
                      </a:r>
                    </a:p>
                    <a:p>
                      <a:pPr>
                        <a:spcAft>
                          <a:spcPts val="0"/>
                        </a:spcAft>
                      </a:pPr>
                      <a:r>
                        <a:rPr lang="en-GB" sz="900" dirty="0">
                          <a:effectLst/>
                        </a:rPr>
                        <a:t> </a:t>
                      </a:r>
                    </a:p>
                    <a:p>
                      <a:pPr>
                        <a:spcAft>
                          <a:spcPts val="0"/>
                        </a:spcAft>
                      </a:pPr>
                      <a:r>
                        <a:rPr lang="en-GB" sz="900" dirty="0">
                          <a:effectLst/>
                        </a:rPr>
                        <a:t>ineffective</a:t>
                      </a:r>
                    </a:p>
                    <a:p>
                      <a:pPr>
                        <a:spcAft>
                          <a:spcPts val="0"/>
                        </a:spcAft>
                      </a:pPr>
                      <a:r>
                        <a:rPr lang="en-GB" sz="900" dirty="0">
                          <a:effectLst/>
                        </a:rPr>
                        <a:t> </a:t>
                      </a:r>
                    </a:p>
                    <a:p>
                      <a:pPr>
                        <a:spcAft>
                          <a:spcPts val="0"/>
                        </a:spcAft>
                      </a:pPr>
                      <a:r>
                        <a:rPr lang="en-GB" sz="900" dirty="0">
                          <a:effectLst/>
                        </a:rPr>
                        <a:t>doused</a:t>
                      </a:r>
                    </a:p>
                    <a:p>
                      <a:pPr>
                        <a:spcAft>
                          <a:spcPts val="0"/>
                        </a:spcAft>
                      </a:pPr>
                      <a:r>
                        <a:rPr lang="en-GB" sz="900" dirty="0">
                          <a:effectLst/>
                        </a:rPr>
                        <a:t> </a:t>
                      </a:r>
                    </a:p>
                    <a:p>
                      <a:pPr>
                        <a:spcAft>
                          <a:spcPts val="0"/>
                        </a:spcAft>
                      </a:pPr>
                      <a:r>
                        <a:rPr lang="en-GB" sz="900" dirty="0">
                          <a:effectLst/>
                        </a:rPr>
                        <a:t> </a:t>
                      </a:r>
                      <a:endParaRPr lang="en-GB"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extLst>
                  <a:ext uri="{0D108BD9-81ED-4DB2-BD59-A6C34878D82A}">
                    <a16:rowId xmlns:a16="http://schemas.microsoft.com/office/drawing/2014/main" val="21240618"/>
                  </a:ext>
                </a:extLst>
              </a:tr>
            </a:tbl>
          </a:graphicData>
        </a:graphic>
      </p:graphicFrame>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757658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2 cont.</a:t>
            </a:r>
            <a:endParaRPr sz="4000" dirty="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2" name="Table 1"/>
          <p:cNvGraphicFramePr>
            <a:graphicFrameLocks noGrp="1"/>
          </p:cNvGraphicFramePr>
          <p:nvPr>
            <p:extLst/>
          </p:nvPr>
        </p:nvGraphicFramePr>
        <p:xfrm>
          <a:off x="3152773" y="905514"/>
          <a:ext cx="7534276" cy="3693478"/>
        </p:xfrm>
        <a:graphic>
          <a:graphicData uri="http://schemas.openxmlformats.org/drawingml/2006/table">
            <a:tbl>
              <a:tblPr firstRow="1" firstCol="1" bandRow="1"/>
              <a:tblGrid>
                <a:gridCol w="910694">
                  <a:extLst>
                    <a:ext uri="{9D8B030D-6E8A-4147-A177-3AD203B41FA5}">
                      <a16:colId xmlns:a16="http://schemas.microsoft.com/office/drawing/2014/main" val="626833567"/>
                    </a:ext>
                  </a:extLst>
                </a:gridCol>
                <a:gridCol w="1279378">
                  <a:extLst>
                    <a:ext uri="{9D8B030D-6E8A-4147-A177-3AD203B41FA5}">
                      <a16:colId xmlns:a16="http://schemas.microsoft.com/office/drawing/2014/main" val="110527095"/>
                    </a:ext>
                  </a:extLst>
                </a:gridCol>
                <a:gridCol w="1416472">
                  <a:extLst>
                    <a:ext uri="{9D8B030D-6E8A-4147-A177-3AD203B41FA5}">
                      <a16:colId xmlns:a16="http://schemas.microsoft.com/office/drawing/2014/main" val="1705403697"/>
                    </a:ext>
                  </a:extLst>
                </a:gridCol>
                <a:gridCol w="2153839">
                  <a:extLst>
                    <a:ext uri="{9D8B030D-6E8A-4147-A177-3AD203B41FA5}">
                      <a16:colId xmlns:a16="http://schemas.microsoft.com/office/drawing/2014/main" val="2568874743"/>
                    </a:ext>
                  </a:extLst>
                </a:gridCol>
                <a:gridCol w="896005">
                  <a:extLst>
                    <a:ext uri="{9D8B030D-6E8A-4147-A177-3AD203B41FA5}">
                      <a16:colId xmlns:a16="http://schemas.microsoft.com/office/drawing/2014/main" val="1181751561"/>
                    </a:ext>
                  </a:extLst>
                </a:gridCol>
                <a:gridCol w="877888">
                  <a:extLst>
                    <a:ext uri="{9D8B030D-6E8A-4147-A177-3AD203B41FA5}">
                      <a16:colId xmlns:a16="http://schemas.microsoft.com/office/drawing/2014/main" val="3990964933"/>
                    </a:ext>
                  </a:extLst>
                </a:gridCol>
              </a:tblGrid>
              <a:tr h="419597">
                <a:tc>
                  <a:txBody>
                    <a:bodyPr/>
                    <a:lstStyle/>
                    <a:p>
                      <a:pPr algn="ctr">
                        <a:spcAft>
                          <a:spcPts val="0"/>
                        </a:spcAft>
                      </a:pPr>
                      <a:r>
                        <a:rPr lang="en-GB" sz="1200">
                          <a:effectLst/>
                        </a:rPr>
                        <a:t>Year group, Unit Title and Name</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Substantive concept</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dirty="0">
                          <a:effectLst/>
                        </a:rPr>
                        <a:t>Previous Learning</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Big Ideas/Key Questions/Learning Foci</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Tier 2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tc>
                  <a:txBody>
                    <a:bodyPr/>
                    <a:lstStyle/>
                    <a:p>
                      <a:pPr algn="ctr">
                        <a:spcAft>
                          <a:spcPts val="0"/>
                        </a:spcAft>
                      </a:pPr>
                      <a:r>
                        <a:rPr lang="en-GB" sz="1200">
                          <a:effectLst/>
                        </a:rPr>
                        <a:t>Tier 3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nchor="ctr"/>
                </a:tc>
                <a:extLst>
                  <a:ext uri="{0D108BD9-81ED-4DB2-BD59-A6C34878D82A}">
                    <a16:rowId xmlns:a16="http://schemas.microsoft.com/office/drawing/2014/main" val="1013660210"/>
                  </a:ext>
                </a:extLst>
              </a:tr>
              <a:tr h="2937182">
                <a:tc>
                  <a:txBody>
                    <a:bodyPr/>
                    <a:lstStyle/>
                    <a:p>
                      <a:pPr algn="ctr">
                        <a:spcAft>
                          <a:spcPts val="0"/>
                        </a:spcAft>
                      </a:pPr>
                      <a:r>
                        <a:rPr lang="en-GB" sz="1200" dirty="0">
                          <a:effectLst/>
                        </a:rPr>
                        <a:t>Y2</a:t>
                      </a:r>
                    </a:p>
                    <a:p>
                      <a:pPr algn="ctr">
                        <a:spcAft>
                          <a:spcPts val="0"/>
                        </a:spcAft>
                      </a:pPr>
                      <a:r>
                        <a:rPr lang="en-GB" sz="1200" dirty="0">
                          <a:effectLst/>
                        </a:rPr>
                        <a:t> </a:t>
                      </a:r>
                    </a:p>
                    <a:p>
                      <a:pPr algn="ctr">
                        <a:spcAft>
                          <a:spcPts val="0"/>
                        </a:spcAft>
                      </a:pPr>
                      <a:r>
                        <a:rPr lang="en-GB" sz="1200" dirty="0">
                          <a:effectLst/>
                        </a:rPr>
                        <a:t>Unit 2</a:t>
                      </a:r>
                    </a:p>
                    <a:p>
                      <a:pPr algn="ctr">
                        <a:spcAft>
                          <a:spcPts val="0"/>
                        </a:spcAft>
                      </a:pPr>
                      <a:r>
                        <a:rPr lang="en-GB" sz="1200" dirty="0">
                          <a:effectLst/>
                        </a:rPr>
                        <a:t> </a:t>
                      </a:r>
                    </a:p>
                    <a:p>
                      <a:pPr algn="ctr">
                        <a:spcAft>
                          <a:spcPts val="0"/>
                        </a:spcAft>
                      </a:pPr>
                      <a:r>
                        <a:rPr lang="en-GB" sz="1200" dirty="0">
                          <a:effectLst/>
                        </a:rPr>
                        <a:t>Significant historical events, people and places in their own locality</a:t>
                      </a:r>
                    </a:p>
                    <a:p>
                      <a:pPr>
                        <a:spcAft>
                          <a:spcPts val="0"/>
                        </a:spcAft>
                      </a:pPr>
                      <a:r>
                        <a:rPr lang="en-GB" sz="12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lgn="ctr">
                        <a:spcAft>
                          <a:spcPts val="0"/>
                        </a:spcAft>
                      </a:pPr>
                      <a:r>
                        <a:rPr lang="en-GB" sz="1000">
                          <a:effectLst/>
                        </a:rPr>
                        <a:t>COMMUNITY</a:t>
                      </a:r>
                      <a:endParaRPr lang="en-GB" sz="1200">
                        <a:effectLst/>
                      </a:endParaRPr>
                    </a:p>
                    <a:p>
                      <a:pPr algn="ctr">
                        <a:spcAft>
                          <a:spcPts val="0"/>
                        </a:spcAft>
                      </a:pPr>
                      <a:r>
                        <a:rPr lang="en-GB" sz="1000">
                          <a:effectLst/>
                        </a:rPr>
                        <a:t/>
                      </a:r>
                      <a:br>
                        <a:rPr lang="en-GB" sz="1000">
                          <a:effectLst/>
                        </a:rPr>
                      </a:br>
                      <a:r>
                        <a:rPr lang="en-GB" sz="1000">
                          <a:effectLst/>
                        </a:rPr>
                        <a:t>Monarchy, King, Queen, Religion, Society, Trade, Church, Settlement, </a:t>
                      </a:r>
                      <a:endParaRPr lang="en-GB" sz="1200">
                        <a:effectLst/>
                      </a:endParaRPr>
                    </a:p>
                    <a:p>
                      <a:pPr algn="ctr">
                        <a:spcAft>
                          <a:spcPts val="0"/>
                        </a:spcAft>
                      </a:pPr>
                      <a:r>
                        <a:rPr lang="en-GB" sz="10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lnSpc>
                          <a:spcPct val="107000"/>
                        </a:lnSpc>
                        <a:spcAft>
                          <a:spcPts val="800"/>
                        </a:spcAft>
                      </a:pPr>
                      <a:r>
                        <a:rPr lang="en-GB" sz="1100" dirty="0">
                          <a:effectLst/>
                        </a:rPr>
                        <a:t>EYFS</a:t>
                      </a:r>
                      <a:endParaRPr lang="en-GB" sz="1200" dirty="0">
                        <a:effectLst/>
                      </a:endParaRPr>
                    </a:p>
                    <a:p>
                      <a:pPr>
                        <a:lnSpc>
                          <a:spcPct val="107000"/>
                        </a:lnSpc>
                        <a:spcAft>
                          <a:spcPts val="800"/>
                        </a:spcAft>
                      </a:pPr>
                      <a:r>
                        <a:rPr lang="en-GB" sz="1100" dirty="0">
                          <a:effectLst/>
                        </a:rPr>
                        <a:t>Past and Present </a:t>
                      </a:r>
                      <a:endParaRPr lang="en-GB" sz="1200" dirty="0">
                        <a:effectLst/>
                      </a:endParaRPr>
                    </a:p>
                    <a:p>
                      <a:pPr>
                        <a:lnSpc>
                          <a:spcPct val="107000"/>
                        </a:lnSpc>
                        <a:spcAft>
                          <a:spcPts val="800"/>
                        </a:spcAft>
                      </a:pPr>
                      <a:r>
                        <a:rPr lang="en-GB" sz="1100" dirty="0">
                          <a:effectLst/>
                        </a:rPr>
                        <a:t>People, Culture and Communities </a:t>
                      </a:r>
                      <a:endParaRPr lang="en-GB" sz="1200" dirty="0">
                        <a:effectLst/>
                      </a:endParaRPr>
                    </a:p>
                    <a:p>
                      <a:pPr>
                        <a:lnSpc>
                          <a:spcPct val="107000"/>
                        </a:lnSpc>
                        <a:spcAft>
                          <a:spcPts val="800"/>
                        </a:spcAft>
                      </a:pPr>
                      <a:r>
                        <a:rPr lang="en-GB" sz="1100" dirty="0">
                          <a:effectLst/>
                        </a:rPr>
                        <a:t> </a:t>
                      </a:r>
                      <a:endParaRPr lang="en-GB" sz="1200" dirty="0">
                        <a:effectLst/>
                      </a:endParaRPr>
                    </a:p>
                    <a:p>
                      <a:pPr>
                        <a:lnSpc>
                          <a:spcPct val="107000"/>
                        </a:lnSpc>
                        <a:spcAft>
                          <a:spcPts val="800"/>
                        </a:spcAft>
                      </a:pPr>
                      <a:r>
                        <a:rPr lang="en-GB" sz="1100" dirty="0">
                          <a:effectLst/>
                        </a:rPr>
                        <a:t>History</a:t>
                      </a:r>
                      <a:endParaRPr lang="en-GB" sz="1200" dirty="0">
                        <a:effectLst/>
                      </a:endParaRPr>
                    </a:p>
                    <a:p>
                      <a:pPr>
                        <a:lnSpc>
                          <a:spcPct val="107000"/>
                        </a:lnSpc>
                        <a:spcAft>
                          <a:spcPts val="800"/>
                        </a:spcAft>
                      </a:pPr>
                      <a:r>
                        <a:rPr lang="en-GB" sz="1100" dirty="0">
                          <a:effectLst/>
                        </a:rPr>
                        <a:t>Lives of significant people</a:t>
                      </a:r>
                      <a:endParaRPr lang="en-GB" sz="1200" dirty="0">
                        <a:effectLst/>
                      </a:endParaRPr>
                    </a:p>
                    <a:p>
                      <a:pPr>
                        <a:lnSpc>
                          <a:spcPct val="107000"/>
                        </a:lnSpc>
                        <a:spcAft>
                          <a:spcPts val="800"/>
                        </a:spcAft>
                      </a:pPr>
                      <a:r>
                        <a:rPr lang="en-GB" sz="1100" dirty="0">
                          <a:effectLst/>
                        </a:rPr>
                        <a:t>More lives of significant people</a:t>
                      </a:r>
                      <a:endParaRPr lang="en-GB" sz="1200" dirty="0">
                        <a:effectLst/>
                      </a:endParaRPr>
                    </a:p>
                    <a:p>
                      <a:pPr>
                        <a:lnSpc>
                          <a:spcPct val="107000"/>
                        </a:lnSpc>
                        <a:spcAft>
                          <a:spcPts val="800"/>
                        </a:spcAft>
                      </a:pPr>
                      <a:r>
                        <a:rPr lang="en-GB" sz="1200" dirty="0">
                          <a:effectLst/>
                        </a:rPr>
                        <a:t>Events beyond living memory</a:t>
                      </a:r>
                    </a:p>
                    <a:p>
                      <a:pPr>
                        <a:lnSpc>
                          <a:spcPct val="107000"/>
                        </a:lnSpc>
                        <a:spcAft>
                          <a:spcPts val="800"/>
                        </a:spcAft>
                      </a:pPr>
                      <a:r>
                        <a:rPr lang="en-GB" sz="9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spcAft>
                          <a:spcPts val="0"/>
                        </a:spcAft>
                      </a:pPr>
                      <a:r>
                        <a:rPr lang="en-GB" sz="1200" dirty="0">
                          <a:effectLst/>
                        </a:rPr>
                        <a:t>Schools add local history -  </a:t>
                      </a:r>
                    </a:p>
                    <a:p>
                      <a:pPr>
                        <a:spcAft>
                          <a:spcPts val="0"/>
                        </a:spcAft>
                      </a:pPr>
                      <a:r>
                        <a:rPr lang="en-GB" sz="1200" dirty="0" smtClean="0">
                          <a:effectLst/>
                        </a:rPr>
                        <a:t>Thetford</a:t>
                      </a:r>
                      <a:r>
                        <a:rPr lang="en-GB" sz="1200" baseline="0" dirty="0" smtClean="0">
                          <a:effectLst/>
                        </a:rPr>
                        <a:t> </a:t>
                      </a:r>
                      <a:r>
                        <a:rPr lang="en-GB" sz="1200" dirty="0" smtClean="0">
                          <a:effectLst/>
                        </a:rPr>
                        <a:t>today</a:t>
                      </a:r>
                      <a:endParaRPr lang="en-GB" sz="1200" dirty="0">
                        <a:effectLst/>
                      </a:endParaRPr>
                    </a:p>
                    <a:p>
                      <a:pPr>
                        <a:spcAft>
                          <a:spcPts val="0"/>
                        </a:spcAft>
                      </a:pPr>
                      <a:r>
                        <a:rPr lang="en-GB" sz="1200" dirty="0">
                          <a:effectLst/>
                        </a:rPr>
                        <a:t>Remember - what is </a:t>
                      </a:r>
                      <a:r>
                        <a:rPr lang="en-GB" sz="1200" dirty="0" smtClean="0">
                          <a:effectLst/>
                        </a:rPr>
                        <a:t>Thetford </a:t>
                      </a:r>
                      <a:r>
                        <a:rPr lang="en-GB" sz="1200" dirty="0">
                          <a:effectLst/>
                        </a:rPr>
                        <a:t>like today?</a:t>
                      </a:r>
                    </a:p>
                    <a:p>
                      <a:pPr>
                        <a:spcAft>
                          <a:spcPts val="0"/>
                        </a:spcAft>
                      </a:pPr>
                      <a:r>
                        <a:rPr lang="en-GB" sz="1200" dirty="0">
                          <a:effectLst/>
                        </a:rPr>
                        <a:t> </a:t>
                      </a:r>
                    </a:p>
                    <a:p>
                      <a:pPr>
                        <a:spcAft>
                          <a:spcPts val="0"/>
                        </a:spcAft>
                      </a:pPr>
                      <a:r>
                        <a:rPr lang="en-GB" sz="1200" dirty="0" smtClean="0">
                          <a:effectLst/>
                        </a:rPr>
                        <a:t>Thetford </a:t>
                      </a:r>
                      <a:r>
                        <a:rPr lang="en-GB" sz="1200" dirty="0">
                          <a:effectLst/>
                        </a:rPr>
                        <a:t>in the </a:t>
                      </a:r>
                      <a:r>
                        <a:rPr lang="en-GB" sz="1200" dirty="0" smtClean="0">
                          <a:effectLst/>
                        </a:rPr>
                        <a:t>past</a:t>
                      </a:r>
                      <a:r>
                        <a:rPr lang="en-GB" sz="1200" baseline="0" dirty="0" smtClean="0">
                          <a:effectLst/>
                        </a:rPr>
                        <a:t> – how old are the houses and buildings</a:t>
                      </a:r>
                      <a:r>
                        <a:rPr lang="en-GB" sz="1200" dirty="0" smtClean="0">
                          <a:effectLst/>
                        </a:rPr>
                        <a:t>?</a:t>
                      </a:r>
                      <a:endParaRPr lang="en-GB" sz="1200" dirty="0">
                        <a:effectLst/>
                      </a:endParaRPr>
                    </a:p>
                    <a:p>
                      <a:pPr>
                        <a:spcAft>
                          <a:spcPts val="0"/>
                        </a:spcAft>
                      </a:pPr>
                      <a:r>
                        <a:rPr lang="en-GB" sz="1200" dirty="0" smtClean="0">
                          <a:effectLst/>
                        </a:rPr>
                        <a:t>The </a:t>
                      </a:r>
                      <a:r>
                        <a:rPr lang="en-GB" sz="1200" dirty="0">
                          <a:effectLst/>
                        </a:rPr>
                        <a:t>Great Fire: what things happened </a:t>
                      </a:r>
                      <a:r>
                        <a:rPr lang="en-GB" sz="1200">
                          <a:effectLst/>
                        </a:rPr>
                        <a:t>in </a:t>
                      </a:r>
                      <a:r>
                        <a:rPr lang="en-GB" sz="1200" smtClean="0">
                          <a:effectLst/>
                        </a:rPr>
                        <a:t>Thetford’s </a:t>
                      </a:r>
                      <a:r>
                        <a:rPr lang="en-GB" sz="1200" dirty="0">
                          <a:effectLst/>
                        </a:rPr>
                        <a:t>past?</a:t>
                      </a:r>
                    </a:p>
                    <a:p>
                      <a:pPr>
                        <a:spcAft>
                          <a:spcPts val="0"/>
                        </a:spcAft>
                      </a:pPr>
                      <a:r>
                        <a:rPr lang="en-GB" sz="1200" dirty="0">
                          <a:effectLst/>
                        </a:rPr>
                        <a:t>World War II: what things happened in </a:t>
                      </a:r>
                      <a:r>
                        <a:rPr lang="en-GB" sz="1200" dirty="0" smtClean="0">
                          <a:effectLst/>
                        </a:rPr>
                        <a:t>Thetford’s </a:t>
                      </a:r>
                      <a:r>
                        <a:rPr lang="en-GB" sz="1200" dirty="0">
                          <a:effectLst/>
                        </a:rPr>
                        <a:t>past?</a:t>
                      </a:r>
                    </a:p>
                    <a:p>
                      <a:pPr>
                        <a:spcAft>
                          <a:spcPts val="0"/>
                        </a:spcAft>
                      </a:pPr>
                      <a:r>
                        <a:rPr lang="en-GB" sz="1200" dirty="0">
                          <a:effectLst/>
                        </a:rPr>
                        <a:t> </a:t>
                      </a:r>
                    </a:p>
                    <a:p>
                      <a:pPr>
                        <a:spcAft>
                          <a:spcPts val="0"/>
                        </a:spcAft>
                      </a:pPr>
                      <a:r>
                        <a:rPr lang="en-GB" sz="1200" dirty="0">
                          <a:effectLst/>
                        </a:rPr>
                        <a:t>What I know about </a:t>
                      </a:r>
                      <a:r>
                        <a:rPr lang="en-GB" sz="1200" dirty="0" smtClean="0">
                          <a:effectLst/>
                        </a:rPr>
                        <a:t>Thetford</a:t>
                      </a:r>
                      <a:r>
                        <a:rPr lang="en-GB" sz="1200" baseline="0" dirty="0" smtClean="0">
                          <a:effectLst/>
                        </a:rPr>
                        <a:t> </a:t>
                      </a:r>
                      <a:r>
                        <a:rPr lang="en-GB" sz="1200" dirty="0" smtClean="0">
                          <a:effectLst/>
                        </a:rPr>
                        <a:t>: </a:t>
                      </a:r>
                      <a:r>
                        <a:rPr lang="en-GB" sz="1200" dirty="0">
                          <a:effectLst/>
                        </a:rPr>
                        <a:t>what do you remember about the past?</a:t>
                      </a:r>
                    </a:p>
                    <a:p>
                      <a:pPr>
                        <a:spcAft>
                          <a:spcPts val="0"/>
                        </a:spcAft>
                      </a:pPr>
                      <a:r>
                        <a:rPr lang="en-GB" sz="12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spcAft>
                          <a:spcPts val="0"/>
                        </a:spcAft>
                      </a:pPr>
                      <a:r>
                        <a:rPr lang="en-GB" sz="1200">
                          <a:effectLst/>
                        </a:rPr>
                        <a:t>jockey</a:t>
                      </a:r>
                    </a:p>
                    <a:p>
                      <a:pPr>
                        <a:spcAft>
                          <a:spcPts val="0"/>
                        </a:spcAft>
                      </a:pPr>
                      <a:r>
                        <a:rPr lang="en-GB" sz="1200">
                          <a:effectLst/>
                        </a:rPr>
                        <a:t> </a:t>
                      </a:r>
                    </a:p>
                    <a:p>
                      <a:pPr>
                        <a:spcAft>
                          <a:spcPts val="0"/>
                        </a:spcAft>
                      </a:pPr>
                      <a:r>
                        <a:rPr lang="en-GB" sz="1200">
                          <a:effectLst/>
                        </a:rPr>
                        <a:t>chronology</a:t>
                      </a:r>
                    </a:p>
                    <a:p>
                      <a:pPr>
                        <a:spcAft>
                          <a:spcPts val="0"/>
                        </a:spcAft>
                      </a:pPr>
                      <a:r>
                        <a:rPr lang="en-GB" sz="1200">
                          <a:effectLst/>
                        </a:rPr>
                        <a:t> </a:t>
                      </a:r>
                    </a:p>
                    <a:p>
                      <a:pPr>
                        <a:spcAft>
                          <a:spcPts val="0"/>
                        </a:spcAft>
                      </a:pPr>
                      <a:r>
                        <a:rPr lang="en-GB" sz="1200">
                          <a:effectLst/>
                        </a:rPr>
                        <a:t>memorial</a:t>
                      </a:r>
                    </a:p>
                    <a:p>
                      <a:pPr>
                        <a:spcAft>
                          <a:spcPts val="0"/>
                        </a:spcAft>
                      </a:pPr>
                      <a:r>
                        <a:rPr lang="en-GB" sz="1200">
                          <a:effectLst/>
                        </a:rPr>
                        <a:t> </a:t>
                      </a:r>
                    </a:p>
                    <a:p>
                      <a:pPr>
                        <a:spcAft>
                          <a:spcPts val="0"/>
                        </a:spcAft>
                      </a:pPr>
                      <a:r>
                        <a:rPr lang="en-GB" sz="1200">
                          <a:effectLst/>
                        </a:rPr>
                        <a:t>devastated</a:t>
                      </a:r>
                    </a:p>
                    <a:p>
                      <a:pPr>
                        <a:spcAft>
                          <a:spcPts val="0"/>
                        </a:spcAft>
                      </a:pPr>
                      <a:r>
                        <a:rPr lang="en-GB" sz="1200">
                          <a:effectLst/>
                        </a:rPr>
                        <a:t> </a:t>
                      </a:r>
                    </a:p>
                    <a:p>
                      <a:pPr>
                        <a:spcAft>
                          <a:spcPts val="0"/>
                        </a:spcAft>
                      </a:pPr>
                      <a:r>
                        <a:rPr lang="en-GB" sz="1200">
                          <a:effectLst/>
                        </a:rPr>
                        <a:t>converted</a:t>
                      </a:r>
                    </a:p>
                    <a:p>
                      <a:pPr>
                        <a:spcAft>
                          <a:spcPts val="0"/>
                        </a:spcAft>
                      </a:pPr>
                      <a:r>
                        <a:rPr lang="en-GB" sz="1200">
                          <a:effectLst/>
                        </a:rPr>
                        <a:t> </a:t>
                      </a:r>
                    </a:p>
                    <a:p>
                      <a:pPr>
                        <a:spcAft>
                          <a:spcPts val="0"/>
                        </a:spcAft>
                      </a:pPr>
                      <a:r>
                        <a:rPr lang="en-GB" sz="1200">
                          <a:effectLst/>
                        </a:rPr>
                        <a:t>founded</a:t>
                      </a:r>
                    </a:p>
                    <a:p>
                      <a:pPr>
                        <a:spcAft>
                          <a:spcPts val="0"/>
                        </a:spcAft>
                      </a:pPr>
                      <a:r>
                        <a:rPr lang="en-GB" sz="1200">
                          <a:effectLst/>
                        </a:rPr>
                        <a:t> </a:t>
                      </a:r>
                    </a:p>
                    <a:p>
                      <a:pPr>
                        <a:spcAft>
                          <a:spcPts val="0"/>
                        </a:spcAft>
                      </a:pPr>
                      <a:r>
                        <a:rPr lang="en-GB" sz="12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tc>
                  <a:txBody>
                    <a:bodyPr/>
                    <a:lstStyle/>
                    <a:p>
                      <a:pPr>
                        <a:spcAft>
                          <a:spcPts val="0"/>
                        </a:spcAft>
                      </a:pPr>
                      <a:r>
                        <a:rPr lang="en-GB" sz="1200" dirty="0">
                          <a:effectLst/>
                        </a:rPr>
                        <a:t>monarch</a:t>
                      </a:r>
                    </a:p>
                    <a:p>
                      <a:pPr>
                        <a:spcAft>
                          <a:spcPts val="0"/>
                        </a:spcAft>
                      </a:pPr>
                      <a:r>
                        <a:rPr lang="en-GB" sz="1200" dirty="0">
                          <a:effectLst/>
                        </a:rPr>
                        <a:t> </a:t>
                      </a:r>
                    </a:p>
                    <a:p>
                      <a:pPr>
                        <a:spcAft>
                          <a:spcPts val="0"/>
                        </a:spcAft>
                      </a:pPr>
                      <a:r>
                        <a:rPr lang="en-GB" sz="1200" dirty="0">
                          <a:effectLst/>
                        </a:rPr>
                        <a:t>common</a:t>
                      </a:r>
                    </a:p>
                    <a:p>
                      <a:pPr>
                        <a:spcAft>
                          <a:spcPts val="0"/>
                        </a:spcAft>
                      </a:pPr>
                      <a:r>
                        <a:rPr lang="en-GB" sz="1200" dirty="0">
                          <a:effectLst/>
                        </a:rPr>
                        <a:t> </a:t>
                      </a:r>
                    </a:p>
                    <a:p>
                      <a:pPr>
                        <a:spcAft>
                          <a:spcPts val="0"/>
                        </a:spcAft>
                      </a:pPr>
                      <a:r>
                        <a:rPr lang="en-GB" sz="1200" dirty="0">
                          <a:effectLst/>
                        </a:rPr>
                        <a:t>code</a:t>
                      </a:r>
                    </a:p>
                    <a:p>
                      <a:pPr>
                        <a:spcAft>
                          <a:spcPts val="0"/>
                        </a:spcAft>
                      </a:pPr>
                      <a:r>
                        <a:rPr lang="en-GB" sz="1200" dirty="0">
                          <a:effectLst/>
                        </a:rPr>
                        <a:t> </a:t>
                      </a:r>
                    </a:p>
                    <a:p>
                      <a:pPr>
                        <a:spcAft>
                          <a:spcPts val="0"/>
                        </a:spcAft>
                      </a:pPr>
                      <a:r>
                        <a:rPr lang="en-GB" sz="1200" dirty="0">
                          <a:effectLst/>
                        </a:rPr>
                        <a:t>coat of arms</a:t>
                      </a:r>
                    </a:p>
                    <a:p>
                      <a:pPr>
                        <a:spcAft>
                          <a:spcPts val="0"/>
                        </a:spcAft>
                      </a:pPr>
                      <a:r>
                        <a:rPr lang="en-GB" sz="1200" dirty="0">
                          <a:effectLst/>
                        </a:rPr>
                        <a:t> </a:t>
                      </a:r>
                    </a:p>
                    <a:p>
                      <a:pPr>
                        <a:spcAft>
                          <a:spcPts val="0"/>
                        </a:spcAft>
                      </a:pPr>
                      <a:r>
                        <a:rPr lang="en-GB" sz="1200" dirty="0">
                          <a:effectLst/>
                        </a:rPr>
                        <a:t>racecourse</a:t>
                      </a:r>
                    </a:p>
                    <a:p>
                      <a:pPr>
                        <a:spcAft>
                          <a:spcPts val="0"/>
                        </a:spcAft>
                      </a:pPr>
                      <a:r>
                        <a:rPr lang="en-GB" sz="1200" dirty="0">
                          <a:effectLst/>
                        </a:rPr>
                        <a:t> </a:t>
                      </a:r>
                    </a:p>
                    <a:p>
                      <a:pPr>
                        <a:spcAft>
                          <a:spcPts val="0"/>
                        </a:spcAft>
                      </a:pPr>
                      <a:r>
                        <a:rPr lang="en-GB" sz="1200" dirty="0">
                          <a:effectLst/>
                        </a:rPr>
                        <a:t>airfield</a:t>
                      </a:r>
                    </a:p>
                    <a:p>
                      <a:pPr>
                        <a:spcAft>
                          <a:spcPts val="0"/>
                        </a:spcAft>
                      </a:pPr>
                      <a:r>
                        <a:rPr lang="en-GB" sz="1200" dirty="0">
                          <a:effectLst/>
                        </a:rPr>
                        <a:t> </a:t>
                      </a:r>
                    </a:p>
                    <a:p>
                      <a:pPr>
                        <a:spcAft>
                          <a:spcPts val="0"/>
                        </a:spcAft>
                      </a:pPr>
                      <a:r>
                        <a:rPr lang="en-GB" sz="1200" dirty="0">
                          <a:effectLst/>
                        </a:rPr>
                        <a:t> </a:t>
                      </a:r>
                    </a:p>
                    <a:p>
                      <a:pPr>
                        <a:spcAft>
                          <a:spcPts val="0"/>
                        </a:spcAft>
                      </a:pPr>
                      <a:r>
                        <a:rPr lang="en-GB" sz="12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extLst>
                  <a:ext uri="{0D108BD9-81ED-4DB2-BD59-A6C34878D82A}">
                    <a16:rowId xmlns:a16="http://schemas.microsoft.com/office/drawing/2014/main" val="2276150061"/>
                  </a:ext>
                </a:extLst>
              </a:tr>
            </a:tbl>
          </a:graphicData>
        </a:graphic>
      </p:graphicFrame>
      <p:sp>
        <p:nvSpPr>
          <p:cNvPr id="7" name="Rectangle 1"/>
          <p:cNvSpPr>
            <a:spLocks noChangeArrowheads="1"/>
          </p:cNvSpPr>
          <p:nvPr/>
        </p:nvSpPr>
        <p:spPr bwMode="auto">
          <a:xfrm>
            <a:off x="2225441" y="473856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60164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5"/>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2 cont.</a:t>
            </a:r>
            <a:endParaRPr sz="4000" dirty="0">
              <a:latin typeface="Calibri"/>
              <a:ea typeface="Calibri"/>
              <a:cs typeface="Calibri"/>
              <a:sym typeface="Calibri"/>
            </a:endParaRPr>
          </a:p>
        </p:txBody>
      </p:sp>
      <p:sp>
        <p:nvSpPr>
          <p:cNvPr id="214" name="Google Shape;214;p25"/>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5" name="Google Shape;215;p25"/>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17" name="Google Shape;217;p25"/>
          <p:cNvPicPr preferRelativeResize="0"/>
          <p:nvPr/>
        </p:nvPicPr>
        <p:blipFill rotWithShape="1">
          <a:blip r:embed="rId3">
            <a:alphaModFix/>
          </a:blip>
          <a:srcRect/>
          <a:stretch/>
        </p:blipFill>
        <p:spPr>
          <a:xfrm>
            <a:off x="303490" y="60685"/>
            <a:ext cx="1566298" cy="2053883"/>
          </a:xfrm>
          <a:prstGeom prst="rect">
            <a:avLst/>
          </a:prstGeom>
          <a:noFill/>
          <a:ln>
            <a:noFill/>
          </a:ln>
        </p:spPr>
      </p:pic>
      <p:sp>
        <p:nvSpPr>
          <p:cNvPr id="4" name="Rectangle 1"/>
          <p:cNvSpPr>
            <a:spLocks noChangeArrowheads="1"/>
          </p:cNvSpPr>
          <p:nvPr/>
        </p:nvSpPr>
        <p:spPr bwMode="auto">
          <a:xfrm>
            <a:off x="2207804" y="2794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2"/>
          <p:cNvSpPr>
            <a:spLocks noChangeArrowheads="1"/>
          </p:cNvSpPr>
          <p:nvPr/>
        </p:nvSpPr>
        <p:spPr bwMode="auto">
          <a:xfrm>
            <a:off x="2346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3" name="Table 2"/>
          <p:cNvGraphicFramePr>
            <a:graphicFrameLocks noGrp="1"/>
          </p:cNvGraphicFramePr>
          <p:nvPr>
            <p:extLst/>
          </p:nvPr>
        </p:nvGraphicFramePr>
        <p:xfrm>
          <a:off x="2877671" y="1300162"/>
          <a:ext cx="8552329" cy="4280367"/>
        </p:xfrm>
        <a:graphic>
          <a:graphicData uri="http://schemas.openxmlformats.org/drawingml/2006/table">
            <a:tbl>
              <a:tblPr firstRow="1" firstCol="1" bandRow="1"/>
              <a:tblGrid>
                <a:gridCol w="1033748">
                  <a:extLst>
                    <a:ext uri="{9D8B030D-6E8A-4147-A177-3AD203B41FA5}">
                      <a16:colId xmlns:a16="http://schemas.microsoft.com/office/drawing/2014/main" val="1339873207"/>
                    </a:ext>
                  </a:extLst>
                </a:gridCol>
                <a:gridCol w="1452251">
                  <a:extLst>
                    <a:ext uri="{9D8B030D-6E8A-4147-A177-3AD203B41FA5}">
                      <a16:colId xmlns:a16="http://schemas.microsoft.com/office/drawing/2014/main" val="182429582"/>
                    </a:ext>
                  </a:extLst>
                </a:gridCol>
                <a:gridCol w="1607869">
                  <a:extLst>
                    <a:ext uri="{9D8B030D-6E8A-4147-A177-3AD203B41FA5}">
                      <a16:colId xmlns:a16="http://schemas.microsoft.com/office/drawing/2014/main" val="545484218"/>
                    </a:ext>
                  </a:extLst>
                </a:gridCol>
                <a:gridCol w="2444872">
                  <a:extLst>
                    <a:ext uri="{9D8B030D-6E8A-4147-A177-3AD203B41FA5}">
                      <a16:colId xmlns:a16="http://schemas.microsoft.com/office/drawing/2014/main" val="1841039114"/>
                    </a:ext>
                  </a:extLst>
                </a:gridCol>
                <a:gridCol w="1017076">
                  <a:extLst>
                    <a:ext uri="{9D8B030D-6E8A-4147-A177-3AD203B41FA5}">
                      <a16:colId xmlns:a16="http://schemas.microsoft.com/office/drawing/2014/main" val="2960984401"/>
                    </a:ext>
                  </a:extLst>
                </a:gridCol>
                <a:gridCol w="996513">
                  <a:extLst>
                    <a:ext uri="{9D8B030D-6E8A-4147-A177-3AD203B41FA5}">
                      <a16:colId xmlns:a16="http://schemas.microsoft.com/office/drawing/2014/main" val="2893694163"/>
                    </a:ext>
                  </a:extLst>
                </a:gridCol>
              </a:tblGrid>
              <a:tr h="681652">
                <a:tc>
                  <a:txBody>
                    <a:bodyPr/>
                    <a:lstStyle/>
                    <a:p>
                      <a:pPr algn="ctr">
                        <a:spcAft>
                          <a:spcPts val="0"/>
                        </a:spcAft>
                      </a:pPr>
                      <a:r>
                        <a:rPr lang="en-GB" sz="1200">
                          <a:effectLst/>
                        </a:rPr>
                        <a:t>Year group, Unit Title and Name</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dirty="0">
                          <a:effectLst/>
                        </a:rPr>
                        <a:t>Substantive concept</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dirty="0">
                          <a:effectLst/>
                        </a:rPr>
                        <a:t>Previous Learning</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Big Ideas/Key Questions/Learning Foci</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Tier 2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Tier 3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149594953"/>
                  </a:ext>
                </a:extLst>
              </a:tr>
              <a:tr h="3598715">
                <a:tc>
                  <a:txBody>
                    <a:bodyPr/>
                    <a:lstStyle/>
                    <a:p>
                      <a:pPr algn="ctr">
                        <a:spcAft>
                          <a:spcPts val="0"/>
                        </a:spcAft>
                      </a:pPr>
                      <a:r>
                        <a:rPr lang="en-GB" sz="1200">
                          <a:effectLst/>
                        </a:rPr>
                        <a:t>Y2</a:t>
                      </a:r>
                    </a:p>
                    <a:p>
                      <a:pPr algn="ctr">
                        <a:spcAft>
                          <a:spcPts val="0"/>
                        </a:spcAft>
                      </a:pPr>
                      <a:r>
                        <a:rPr lang="en-GB" sz="1200">
                          <a:effectLst/>
                        </a:rPr>
                        <a:t> </a:t>
                      </a:r>
                    </a:p>
                    <a:p>
                      <a:pPr algn="ctr">
                        <a:spcAft>
                          <a:spcPts val="0"/>
                        </a:spcAft>
                      </a:pPr>
                      <a:r>
                        <a:rPr lang="en-GB" sz="1200">
                          <a:effectLst/>
                        </a:rPr>
                        <a:t>Unit 3</a:t>
                      </a:r>
                    </a:p>
                    <a:p>
                      <a:pPr algn="ctr">
                        <a:spcAft>
                          <a:spcPts val="0"/>
                        </a:spcAft>
                      </a:pPr>
                      <a:r>
                        <a:rPr lang="en-GB" sz="1200">
                          <a:effectLst/>
                        </a:rPr>
                        <a:t> </a:t>
                      </a:r>
                    </a:p>
                    <a:p>
                      <a:pPr algn="ctr">
                        <a:spcAft>
                          <a:spcPts val="0"/>
                        </a:spcAft>
                      </a:pPr>
                      <a:r>
                        <a:rPr lang="en-GB" sz="1200">
                          <a:effectLst/>
                        </a:rPr>
                        <a:t>Revisit events beyond living memory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000">
                          <a:effectLst/>
                        </a:rPr>
                        <a:t>COMMUNITY</a:t>
                      </a:r>
                      <a:br>
                        <a:rPr lang="en-GB" sz="1000">
                          <a:effectLst/>
                        </a:rPr>
                      </a:br>
                      <a:r>
                        <a:rPr lang="en-GB" sz="1000">
                          <a:effectLst/>
                        </a:rPr>
                        <a:t>DEMOCRACY</a:t>
                      </a:r>
                      <a:endParaRPr lang="en-GB" sz="1200">
                        <a:effectLst/>
                      </a:endParaRPr>
                    </a:p>
                    <a:p>
                      <a:pPr algn="ctr">
                        <a:spcAft>
                          <a:spcPts val="0"/>
                        </a:spcAft>
                      </a:pPr>
                      <a:r>
                        <a:rPr lang="en-GB" sz="1000">
                          <a:effectLst/>
                        </a:rPr>
                        <a:t> </a:t>
                      </a:r>
                      <a:endParaRPr lang="en-GB" sz="1200">
                        <a:effectLst/>
                      </a:endParaRPr>
                    </a:p>
                    <a:p>
                      <a:pPr algn="ctr">
                        <a:spcAft>
                          <a:spcPts val="0"/>
                        </a:spcAft>
                      </a:pPr>
                      <a:r>
                        <a:rPr lang="en-GB" sz="1000">
                          <a:effectLst/>
                        </a:rPr>
                        <a:t>City, Monarchy, King, Merchant, Parliament, Society, Religion</a:t>
                      </a:r>
                      <a:endParaRPr lang="en-GB" sz="1200">
                        <a:effectLst/>
                      </a:endParaRPr>
                    </a:p>
                    <a:p>
                      <a:pPr algn="ctr">
                        <a:spcAft>
                          <a:spcPts val="0"/>
                        </a:spcAft>
                      </a:pPr>
                      <a:r>
                        <a:rPr lang="en-GB" sz="10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a:effectLst/>
                        </a:rPr>
                        <a:t>EYFS</a:t>
                      </a:r>
                      <a:endParaRPr lang="en-GB" sz="1200">
                        <a:effectLst/>
                      </a:endParaRPr>
                    </a:p>
                    <a:p>
                      <a:pPr>
                        <a:lnSpc>
                          <a:spcPct val="107000"/>
                        </a:lnSpc>
                        <a:spcAft>
                          <a:spcPts val="800"/>
                        </a:spcAft>
                      </a:pPr>
                      <a:r>
                        <a:rPr lang="en-GB" sz="1100">
                          <a:effectLst/>
                        </a:rPr>
                        <a:t>Past and Present </a:t>
                      </a:r>
                      <a:endParaRPr lang="en-GB" sz="1200">
                        <a:effectLst/>
                      </a:endParaRPr>
                    </a:p>
                    <a:p>
                      <a:pPr>
                        <a:lnSpc>
                          <a:spcPct val="107000"/>
                        </a:lnSpc>
                        <a:spcAft>
                          <a:spcPts val="800"/>
                        </a:spcAft>
                      </a:pPr>
                      <a:r>
                        <a:rPr lang="en-GB" sz="1100">
                          <a:effectLst/>
                        </a:rPr>
                        <a:t>People, Culture and Communities </a:t>
                      </a:r>
                      <a:endParaRPr lang="en-GB" sz="1200">
                        <a:effectLst/>
                      </a:endParaRPr>
                    </a:p>
                    <a:p>
                      <a:pPr>
                        <a:lnSpc>
                          <a:spcPct val="107000"/>
                        </a:lnSpc>
                        <a:spcAft>
                          <a:spcPts val="800"/>
                        </a:spcAft>
                      </a:pPr>
                      <a:r>
                        <a:rPr lang="en-GB" sz="1100">
                          <a:effectLst/>
                        </a:rPr>
                        <a:t> </a:t>
                      </a:r>
                      <a:endParaRPr lang="en-GB" sz="1200">
                        <a:effectLst/>
                      </a:endParaRPr>
                    </a:p>
                    <a:p>
                      <a:pPr>
                        <a:lnSpc>
                          <a:spcPct val="107000"/>
                        </a:lnSpc>
                        <a:spcAft>
                          <a:spcPts val="800"/>
                        </a:spcAft>
                      </a:pPr>
                      <a:r>
                        <a:rPr lang="en-GB" sz="1100">
                          <a:effectLst/>
                        </a:rPr>
                        <a:t>History</a:t>
                      </a:r>
                      <a:endParaRPr lang="en-GB" sz="1200">
                        <a:effectLst/>
                      </a:endParaRPr>
                    </a:p>
                    <a:p>
                      <a:pPr>
                        <a:lnSpc>
                          <a:spcPct val="107000"/>
                        </a:lnSpc>
                        <a:spcAft>
                          <a:spcPts val="800"/>
                        </a:spcAft>
                      </a:pPr>
                      <a:r>
                        <a:rPr lang="en-GB" sz="1100">
                          <a:effectLst/>
                        </a:rPr>
                        <a:t>Lives of significant people</a:t>
                      </a:r>
                      <a:endParaRPr lang="en-GB" sz="1200">
                        <a:effectLst/>
                      </a:endParaRPr>
                    </a:p>
                    <a:p>
                      <a:pPr>
                        <a:lnSpc>
                          <a:spcPct val="107000"/>
                        </a:lnSpc>
                        <a:spcAft>
                          <a:spcPts val="800"/>
                        </a:spcAft>
                      </a:pPr>
                      <a:r>
                        <a:rPr lang="en-GB" sz="1100">
                          <a:effectLst/>
                        </a:rPr>
                        <a:t>More lives of significant people</a:t>
                      </a:r>
                      <a:endParaRPr lang="en-GB" sz="1200">
                        <a:effectLst/>
                      </a:endParaRPr>
                    </a:p>
                    <a:p>
                      <a:pPr>
                        <a:lnSpc>
                          <a:spcPct val="107000"/>
                        </a:lnSpc>
                        <a:spcAft>
                          <a:spcPts val="800"/>
                        </a:spcAft>
                      </a:pPr>
                      <a:r>
                        <a:rPr lang="en-GB" sz="1200">
                          <a:effectLst/>
                        </a:rPr>
                        <a:t>Events beyond living memory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200">
                          <a:effectLst/>
                        </a:rPr>
                        <a:t>What do you remember about the Great Fire of London?</a:t>
                      </a:r>
                    </a:p>
                    <a:p>
                      <a:pPr>
                        <a:spcAft>
                          <a:spcPts val="0"/>
                        </a:spcAft>
                      </a:pPr>
                      <a:r>
                        <a:rPr lang="en-GB" sz="1200">
                          <a:effectLst/>
                        </a:rPr>
                        <a:t> </a:t>
                      </a:r>
                    </a:p>
                    <a:p>
                      <a:pPr>
                        <a:spcAft>
                          <a:spcPts val="0"/>
                        </a:spcAft>
                      </a:pPr>
                      <a:r>
                        <a:rPr lang="en-GB" sz="1200">
                          <a:effectLst/>
                        </a:rPr>
                        <a:t>What happened during the Great Fire of London?</a:t>
                      </a:r>
                    </a:p>
                    <a:p>
                      <a:pPr>
                        <a:spcAft>
                          <a:spcPts val="0"/>
                        </a:spcAft>
                      </a:pPr>
                      <a:r>
                        <a:rPr lang="en-GB" sz="1200">
                          <a:effectLst/>
                        </a:rPr>
                        <a:t> </a:t>
                      </a:r>
                    </a:p>
                    <a:p>
                      <a:pPr>
                        <a:spcAft>
                          <a:spcPts val="0"/>
                        </a:spcAft>
                      </a:pPr>
                      <a:r>
                        <a:rPr lang="en-GB" sz="1200">
                          <a:effectLst/>
                        </a:rPr>
                        <a:t>What was the effect of the Great Fire of London and how do we know?</a:t>
                      </a:r>
                    </a:p>
                    <a:p>
                      <a:pPr>
                        <a:spcAft>
                          <a:spcPts val="0"/>
                        </a:spcAft>
                      </a:pPr>
                      <a:r>
                        <a:rPr lang="en-GB" sz="1200">
                          <a:effectLst/>
                        </a:rPr>
                        <a:t> </a:t>
                      </a:r>
                    </a:p>
                    <a:p>
                      <a:pPr>
                        <a:spcAft>
                          <a:spcPts val="0"/>
                        </a:spcAft>
                      </a:pPr>
                      <a:r>
                        <a:rPr lang="en-GB" sz="1200">
                          <a:effectLst/>
                        </a:rPr>
                        <a:t> </a:t>
                      </a:r>
                    </a:p>
                    <a:p>
                      <a:pPr>
                        <a:spcAft>
                          <a:spcPts val="0"/>
                        </a:spcAft>
                      </a:pPr>
                      <a:r>
                        <a:rPr lang="en-GB" sz="1200">
                          <a:effectLst/>
                        </a:rPr>
                        <a:t> </a:t>
                      </a:r>
                    </a:p>
                    <a:p>
                      <a:pPr>
                        <a:spcAft>
                          <a:spcPts val="0"/>
                        </a:spcAft>
                      </a:pPr>
                      <a:r>
                        <a:rPr lang="en-GB" sz="1200">
                          <a:effectLst/>
                        </a:rPr>
                        <a:t> </a:t>
                      </a:r>
                    </a:p>
                    <a:p>
                      <a:pPr>
                        <a:spcAft>
                          <a:spcPts val="0"/>
                        </a:spcAft>
                      </a:pPr>
                      <a:r>
                        <a:rPr lang="en-GB" sz="12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200">
                          <a:effectLst/>
                        </a:rPr>
                        <a:t>bustling</a:t>
                      </a:r>
                    </a:p>
                    <a:p>
                      <a:pPr>
                        <a:spcAft>
                          <a:spcPts val="0"/>
                        </a:spcAft>
                      </a:pPr>
                      <a:r>
                        <a:rPr lang="en-GB" sz="1200">
                          <a:effectLst/>
                        </a:rPr>
                        <a:t> </a:t>
                      </a:r>
                    </a:p>
                    <a:p>
                      <a:pPr>
                        <a:spcAft>
                          <a:spcPts val="0"/>
                        </a:spcAft>
                      </a:pPr>
                      <a:r>
                        <a:rPr lang="en-GB" sz="1200">
                          <a:effectLst/>
                        </a:rPr>
                        <a:t>raged</a:t>
                      </a:r>
                    </a:p>
                    <a:p>
                      <a:pPr>
                        <a:spcAft>
                          <a:spcPts val="0"/>
                        </a:spcAft>
                      </a:pPr>
                      <a:r>
                        <a:rPr lang="en-GB" sz="1200">
                          <a:effectLst/>
                        </a:rPr>
                        <a:t> </a:t>
                      </a:r>
                    </a:p>
                    <a:p>
                      <a:pPr>
                        <a:spcAft>
                          <a:spcPts val="0"/>
                        </a:spcAft>
                      </a:pPr>
                      <a:r>
                        <a:rPr lang="en-GB" sz="1200">
                          <a:effectLst/>
                        </a:rPr>
                        <a:t>extinguished</a:t>
                      </a:r>
                    </a:p>
                    <a:p>
                      <a:pPr>
                        <a:spcAft>
                          <a:spcPts val="0"/>
                        </a:spcAft>
                      </a:pPr>
                      <a:r>
                        <a:rPr lang="en-GB" sz="1200">
                          <a:effectLst/>
                        </a:rPr>
                        <a:t> </a:t>
                      </a:r>
                    </a:p>
                    <a:p>
                      <a:pPr>
                        <a:spcAft>
                          <a:spcPts val="0"/>
                        </a:spcAft>
                      </a:pPr>
                      <a:r>
                        <a:rPr lang="en-GB" sz="1200">
                          <a:effectLst/>
                        </a:rPr>
                        <a:t>merchant</a:t>
                      </a:r>
                    </a:p>
                    <a:p>
                      <a:pPr>
                        <a:spcAft>
                          <a:spcPts val="0"/>
                        </a:spcAft>
                      </a:pPr>
                      <a:r>
                        <a:rPr lang="en-GB" sz="1200">
                          <a:effectLst/>
                        </a:rPr>
                        <a:t> </a:t>
                      </a:r>
                    </a:p>
                    <a:p>
                      <a:pPr>
                        <a:spcAft>
                          <a:spcPts val="0"/>
                        </a:spcAft>
                      </a:pPr>
                      <a:r>
                        <a:rPr lang="en-GB" sz="1200">
                          <a:effectLst/>
                        </a:rPr>
                        <a:t>engulfed</a:t>
                      </a:r>
                    </a:p>
                    <a:p>
                      <a:pPr>
                        <a:spcAft>
                          <a:spcPts val="0"/>
                        </a:spcAft>
                      </a:pPr>
                      <a:r>
                        <a:rPr lang="en-GB" sz="12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200" dirty="0">
                          <a:effectLst/>
                        </a:rPr>
                        <a:t>flammable</a:t>
                      </a:r>
                    </a:p>
                    <a:p>
                      <a:pPr>
                        <a:spcAft>
                          <a:spcPts val="0"/>
                        </a:spcAft>
                      </a:pPr>
                      <a:r>
                        <a:rPr lang="en-GB" sz="1200" dirty="0">
                          <a:effectLst/>
                        </a:rPr>
                        <a:t> </a:t>
                      </a:r>
                    </a:p>
                    <a:p>
                      <a:pPr>
                        <a:spcAft>
                          <a:spcPts val="0"/>
                        </a:spcAft>
                      </a:pPr>
                      <a:r>
                        <a:rPr lang="en-GB" sz="1200" dirty="0">
                          <a:effectLst/>
                        </a:rPr>
                        <a:t>devoured</a:t>
                      </a:r>
                    </a:p>
                    <a:p>
                      <a:pPr>
                        <a:spcAft>
                          <a:spcPts val="0"/>
                        </a:spcAft>
                      </a:pPr>
                      <a:r>
                        <a:rPr lang="en-GB" sz="1200" dirty="0">
                          <a:effectLst/>
                        </a:rPr>
                        <a:t> </a:t>
                      </a:r>
                    </a:p>
                    <a:p>
                      <a:pPr>
                        <a:spcAft>
                          <a:spcPts val="0"/>
                        </a:spcAft>
                      </a:pPr>
                      <a:r>
                        <a:rPr lang="en-GB" sz="1200" dirty="0">
                          <a:effectLst/>
                        </a:rPr>
                        <a:t>possessions</a:t>
                      </a:r>
                    </a:p>
                    <a:p>
                      <a:pPr>
                        <a:spcAft>
                          <a:spcPts val="0"/>
                        </a:spcAft>
                      </a:pPr>
                      <a:r>
                        <a:rPr lang="en-GB" sz="1200" dirty="0">
                          <a:effectLst/>
                        </a:rPr>
                        <a:t> </a:t>
                      </a:r>
                    </a:p>
                    <a:p>
                      <a:pPr>
                        <a:spcAft>
                          <a:spcPts val="0"/>
                        </a:spcAft>
                      </a:pPr>
                      <a:r>
                        <a:rPr lang="en-GB" sz="1200" dirty="0">
                          <a:effectLst/>
                        </a:rPr>
                        <a:t>ineffective</a:t>
                      </a:r>
                    </a:p>
                    <a:p>
                      <a:pPr>
                        <a:spcAft>
                          <a:spcPts val="0"/>
                        </a:spcAft>
                      </a:pPr>
                      <a:r>
                        <a:rPr lang="en-GB" sz="1200" dirty="0">
                          <a:effectLst/>
                        </a:rPr>
                        <a:t> </a:t>
                      </a:r>
                    </a:p>
                    <a:p>
                      <a:pPr>
                        <a:spcAft>
                          <a:spcPts val="0"/>
                        </a:spcAft>
                      </a:pPr>
                      <a:r>
                        <a:rPr lang="en-GB" sz="1200" dirty="0">
                          <a:effectLst/>
                        </a:rPr>
                        <a:t>doused</a:t>
                      </a:r>
                    </a:p>
                    <a:p>
                      <a:pPr>
                        <a:spcAft>
                          <a:spcPts val="0"/>
                        </a:spcAft>
                      </a:pPr>
                      <a:r>
                        <a:rPr lang="en-GB" sz="1200" dirty="0">
                          <a:effectLst/>
                        </a:rPr>
                        <a:t> </a:t>
                      </a:r>
                    </a:p>
                    <a:p>
                      <a:pPr>
                        <a:spcAft>
                          <a:spcPts val="0"/>
                        </a:spcAft>
                      </a:pPr>
                      <a:r>
                        <a:rPr lang="en-GB" sz="12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207910033"/>
                  </a:ext>
                </a:extLst>
              </a:tr>
            </a:tbl>
          </a:graphicData>
        </a:graphic>
      </p:graphicFrame>
      <p:sp>
        <p:nvSpPr>
          <p:cNvPr id="7" name="Rectangle 1"/>
          <p:cNvSpPr>
            <a:spLocks noChangeArrowheads="1"/>
          </p:cNvSpPr>
          <p:nvPr/>
        </p:nvSpPr>
        <p:spPr bwMode="auto">
          <a:xfrm>
            <a:off x="2225441" y="473856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6333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3</a:t>
            </a:r>
            <a:endParaRPr sz="400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2" name="Table 1"/>
          <p:cNvGraphicFramePr>
            <a:graphicFrameLocks noGrp="1"/>
          </p:cNvGraphicFramePr>
          <p:nvPr>
            <p:extLst/>
          </p:nvPr>
        </p:nvGraphicFramePr>
        <p:xfrm>
          <a:off x="2393071" y="1018080"/>
          <a:ext cx="9144000" cy="5073437"/>
        </p:xfrm>
        <a:graphic>
          <a:graphicData uri="http://schemas.openxmlformats.org/drawingml/2006/table">
            <a:tbl>
              <a:tblPr firstRow="1" firstCol="1" bandRow="1"/>
              <a:tblGrid>
                <a:gridCol w="1105267">
                  <a:extLst>
                    <a:ext uri="{9D8B030D-6E8A-4147-A177-3AD203B41FA5}">
                      <a16:colId xmlns:a16="http://schemas.microsoft.com/office/drawing/2014/main" val="1603477306"/>
                    </a:ext>
                  </a:extLst>
                </a:gridCol>
                <a:gridCol w="1552721">
                  <a:extLst>
                    <a:ext uri="{9D8B030D-6E8A-4147-A177-3AD203B41FA5}">
                      <a16:colId xmlns:a16="http://schemas.microsoft.com/office/drawing/2014/main" val="267331997"/>
                    </a:ext>
                  </a:extLst>
                </a:gridCol>
                <a:gridCol w="1719105">
                  <a:extLst>
                    <a:ext uri="{9D8B030D-6E8A-4147-A177-3AD203B41FA5}">
                      <a16:colId xmlns:a16="http://schemas.microsoft.com/office/drawing/2014/main" val="363722503"/>
                    </a:ext>
                  </a:extLst>
                </a:gridCol>
                <a:gridCol w="2614014">
                  <a:extLst>
                    <a:ext uri="{9D8B030D-6E8A-4147-A177-3AD203B41FA5}">
                      <a16:colId xmlns:a16="http://schemas.microsoft.com/office/drawing/2014/main" val="3609510827"/>
                    </a:ext>
                  </a:extLst>
                </a:gridCol>
                <a:gridCol w="1087440">
                  <a:extLst>
                    <a:ext uri="{9D8B030D-6E8A-4147-A177-3AD203B41FA5}">
                      <a16:colId xmlns:a16="http://schemas.microsoft.com/office/drawing/2014/main" val="2707282217"/>
                    </a:ext>
                  </a:extLst>
                </a:gridCol>
                <a:gridCol w="1065453">
                  <a:extLst>
                    <a:ext uri="{9D8B030D-6E8A-4147-A177-3AD203B41FA5}">
                      <a16:colId xmlns:a16="http://schemas.microsoft.com/office/drawing/2014/main" val="429082572"/>
                    </a:ext>
                  </a:extLst>
                </a:gridCol>
              </a:tblGrid>
              <a:tr h="524838">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extLst>
                  <a:ext uri="{0D108BD9-81ED-4DB2-BD59-A6C34878D82A}">
                    <a16:rowId xmlns:a16="http://schemas.microsoft.com/office/drawing/2014/main" val="2731628605"/>
                  </a:ext>
                </a:extLst>
              </a:tr>
              <a:tr h="4548599">
                <a:tc>
                  <a:txBody>
                    <a:bodyPr/>
                    <a:lstStyle/>
                    <a:p>
                      <a:pPr algn="ctr">
                        <a:spcAft>
                          <a:spcPts val="0"/>
                        </a:spcAft>
                      </a:pPr>
                      <a:r>
                        <a:rPr lang="en-GB" sz="1000">
                          <a:effectLst/>
                        </a:rPr>
                        <a:t>Y3</a:t>
                      </a:r>
                    </a:p>
                    <a:p>
                      <a:pPr algn="ctr">
                        <a:spcAft>
                          <a:spcPts val="0"/>
                        </a:spcAft>
                      </a:pPr>
                      <a:r>
                        <a:rPr lang="en-GB" sz="1000">
                          <a:effectLst/>
                        </a:rPr>
                        <a:t> </a:t>
                      </a:r>
                    </a:p>
                    <a:p>
                      <a:pPr algn="ctr">
                        <a:spcAft>
                          <a:spcPts val="0"/>
                        </a:spcAft>
                      </a:pPr>
                      <a:r>
                        <a:rPr lang="en-GB" sz="1000">
                          <a:effectLst/>
                        </a:rPr>
                        <a:t>Unit 1</a:t>
                      </a:r>
                    </a:p>
                    <a:p>
                      <a:pPr algn="ctr">
                        <a:spcAft>
                          <a:spcPts val="0"/>
                        </a:spcAft>
                      </a:pPr>
                      <a:r>
                        <a:rPr lang="en-GB" sz="1000">
                          <a:effectLst/>
                        </a:rPr>
                        <a:t> </a:t>
                      </a:r>
                    </a:p>
                    <a:p>
                      <a:pPr algn="ctr">
                        <a:spcAft>
                          <a:spcPts val="0"/>
                        </a:spcAft>
                      </a:pPr>
                      <a:r>
                        <a:rPr lang="en-GB" sz="1000">
                          <a:effectLst/>
                        </a:rPr>
                        <a:t>Changes in Britain from the Stone Age to the Iron Age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lgn="ctr">
                        <a:spcAft>
                          <a:spcPts val="0"/>
                        </a:spcAft>
                      </a:pPr>
                      <a:r>
                        <a:rPr lang="en-GB" sz="800">
                          <a:effectLst/>
                        </a:rPr>
                        <a:t>KNOWLEDGE</a:t>
                      </a:r>
                      <a:endParaRPr lang="en-GB" sz="1000">
                        <a:effectLst/>
                      </a:endParaRPr>
                    </a:p>
                    <a:p>
                      <a:pPr algn="ctr">
                        <a:spcAft>
                          <a:spcPts val="0"/>
                        </a:spcAft>
                      </a:pPr>
                      <a:r>
                        <a:rPr lang="en-GB" sz="800">
                          <a:effectLst/>
                        </a:rPr>
                        <a:t>COMMUNITY</a:t>
                      </a:r>
                      <a:endParaRPr lang="en-GB" sz="1000">
                        <a:effectLst/>
                      </a:endParaRPr>
                    </a:p>
                    <a:p>
                      <a:pPr algn="ctr">
                        <a:spcAft>
                          <a:spcPts val="0"/>
                        </a:spcAft>
                      </a:pPr>
                      <a:r>
                        <a:rPr lang="en-GB" sz="800">
                          <a:effectLst/>
                        </a:rPr>
                        <a:t/>
                      </a:r>
                      <a:br>
                        <a:rPr lang="en-GB" sz="800">
                          <a:effectLst/>
                        </a:rPr>
                      </a:br>
                      <a:r>
                        <a:rPr lang="en-GB" sz="800">
                          <a:effectLst/>
                        </a:rPr>
                        <a:t>Settlement, Belief, Conflict, Trade, Trade routes</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lnSpc>
                          <a:spcPct val="107000"/>
                        </a:lnSpc>
                        <a:spcAft>
                          <a:spcPts val="800"/>
                        </a:spcAft>
                      </a:pPr>
                      <a:r>
                        <a:rPr lang="en-GB" sz="900">
                          <a:effectLst/>
                        </a:rPr>
                        <a:t>EYFS</a:t>
                      </a:r>
                      <a:endParaRPr lang="en-GB" sz="1000">
                        <a:effectLst/>
                      </a:endParaRPr>
                    </a:p>
                    <a:p>
                      <a:pPr>
                        <a:lnSpc>
                          <a:spcPct val="107000"/>
                        </a:lnSpc>
                        <a:spcAft>
                          <a:spcPts val="800"/>
                        </a:spcAft>
                      </a:pPr>
                      <a:r>
                        <a:rPr lang="en-GB" sz="900">
                          <a:effectLst/>
                        </a:rPr>
                        <a:t>Past and Present </a:t>
                      </a:r>
                      <a:endParaRPr lang="en-GB" sz="1000">
                        <a:effectLst/>
                      </a:endParaRPr>
                    </a:p>
                    <a:p>
                      <a:pPr>
                        <a:lnSpc>
                          <a:spcPct val="107000"/>
                        </a:lnSpc>
                        <a:spcAft>
                          <a:spcPts val="800"/>
                        </a:spcAft>
                      </a:pPr>
                      <a:r>
                        <a:rPr lang="en-GB" sz="900">
                          <a:effectLst/>
                        </a:rPr>
                        <a:t>People, Culture and Communities </a:t>
                      </a:r>
                      <a:endParaRPr lang="en-GB" sz="1000">
                        <a:effectLst/>
                      </a:endParaRPr>
                    </a:p>
                    <a:p>
                      <a:pPr>
                        <a:lnSpc>
                          <a:spcPct val="107000"/>
                        </a:lnSpc>
                        <a:spcAft>
                          <a:spcPts val="800"/>
                        </a:spcAft>
                      </a:pPr>
                      <a:r>
                        <a:rPr lang="en-GB" sz="900">
                          <a:effectLst/>
                        </a:rPr>
                        <a:t> </a:t>
                      </a:r>
                      <a:endParaRPr lang="en-GB" sz="1000">
                        <a:effectLst/>
                      </a:endParaRPr>
                    </a:p>
                    <a:p>
                      <a:pPr>
                        <a:lnSpc>
                          <a:spcPct val="107000"/>
                        </a:lnSpc>
                        <a:spcAft>
                          <a:spcPts val="800"/>
                        </a:spcAft>
                      </a:pPr>
                      <a:r>
                        <a:rPr lang="en-GB" sz="900">
                          <a:effectLst/>
                        </a:rPr>
                        <a:t>History</a:t>
                      </a:r>
                      <a:endParaRPr lang="en-GB" sz="1000">
                        <a:effectLst/>
                      </a:endParaRPr>
                    </a:p>
                    <a:p>
                      <a:pPr>
                        <a:lnSpc>
                          <a:spcPct val="107000"/>
                        </a:lnSpc>
                        <a:spcAft>
                          <a:spcPts val="800"/>
                        </a:spcAft>
                      </a:pPr>
                      <a:r>
                        <a:rPr lang="en-GB" sz="900">
                          <a:effectLst/>
                        </a:rPr>
                        <a:t>Lives of significant people</a:t>
                      </a:r>
                      <a:endParaRPr lang="en-GB" sz="1000">
                        <a:effectLst/>
                      </a:endParaRPr>
                    </a:p>
                    <a:p>
                      <a:pPr>
                        <a:lnSpc>
                          <a:spcPct val="107000"/>
                        </a:lnSpc>
                        <a:spcAft>
                          <a:spcPts val="800"/>
                        </a:spcAft>
                      </a:pPr>
                      <a:r>
                        <a:rPr lang="en-GB" sz="900">
                          <a:effectLst/>
                        </a:rPr>
                        <a:t>More lives of significant people</a:t>
                      </a:r>
                      <a:endParaRPr lang="en-GB" sz="1000">
                        <a:effectLst/>
                      </a:endParaRPr>
                    </a:p>
                    <a:p>
                      <a:pPr>
                        <a:lnSpc>
                          <a:spcPct val="107000"/>
                        </a:lnSpc>
                        <a:spcAft>
                          <a:spcPts val="800"/>
                        </a:spcAft>
                      </a:pPr>
                      <a:r>
                        <a:rPr lang="en-GB" sz="1000">
                          <a:effectLst/>
                        </a:rPr>
                        <a:t>Events beyond living memory</a:t>
                      </a:r>
                    </a:p>
                    <a:p>
                      <a:pPr>
                        <a:lnSpc>
                          <a:spcPct val="107000"/>
                        </a:lnSpc>
                        <a:spcAft>
                          <a:spcPts val="800"/>
                        </a:spcAft>
                      </a:pPr>
                      <a:r>
                        <a:rPr lang="en-GB" sz="1000">
                          <a:effectLst/>
                        </a:rPr>
                        <a:t>Revisit events beyond living memory</a:t>
                      </a:r>
                    </a:p>
                    <a:p>
                      <a:pPr>
                        <a:lnSpc>
                          <a:spcPct val="107000"/>
                        </a:lnSpc>
                        <a:spcAft>
                          <a:spcPts val="800"/>
                        </a:spcAft>
                      </a:pPr>
                      <a:r>
                        <a:rPr lang="en-GB" sz="1000">
                          <a:effectLst/>
                        </a:rPr>
                        <a:t> </a:t>
                      </a:r>
                    </a:p>
                    <a:p>
                      <a:pPr>
                        <a:lnSpc>
                          <a:spcPct val="107000"/>
                        </a:lnSpc>
                        <a:spcAft>
                          <a:spcPts val="800"/>
                        </a:spcAft>
                      </a:pPr>
                      <a:r>
                        <a:rPr lang="en-GB" sz="1000">
                          <a:effectLst/>
                        </a:rPr>
                        <a:t>Science</a:t>
                      </a:r>
                    </a:p>
                    <a:p>
                      <a:pPr>
                        <a:lnSpc>
                          <a:spcPct val="107000"/>
                        </a:lnSpc>
                        <a:spcAft>
                          <a:spcPts val="800"/>
                        </a:spcAft>
                      </a:pPr>
                      <a:r>
                        <a:rPr lang="en-GB" sz="1000">
                          <a:effectLst/>
                        </a:rPr>
                        <a:t>Rocks</a:t>
                      </a:r>
                    </a:p>
                    <a:p>
                      <a:pPr>
                        <a:lnSpc>
                          <a:spcPct val="107000"/>
                        </a:lnSpc>
                        <a:spcAft>
                          <a:spcPts val="800"/>
                        </a:spcAft>
                      </a:pPr>
                      <a:r>
                        <a:rPr lang="en-GB" sz="9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spcAft>
                          <a:spcPts val="0"/>
                        </a:spcAft>
                      </a:pPr>
                      <a:r>
                        <a:rPr lang="en-GB" sz="1000">
                          <a:effectLst/>
                        </a:rPr>
                        <a:t>Stone Age</a:t>
                      </a:r>
                      <a:br>
                        <a:rPr lang="en-GB" sz="1000">
                          <a:effectLst/>
                        </a:rPr>
                      </a:br>
                      <a:r>
                        <a:rPr lang="en-GB" sz="1000">
                          <a:effectLst/>
                        </a:rPr>
                        <a:t>Introduce the three periods of time in the Stone Age.</a:t>
                      </a:r>
                    </a:p>
                    <a:p>
                      <a:pPr>
                        <a:spcAft>
                          <a:spcPts val="0"/>
                        </a:spcAft>
                      </a:pPr>
                      <a:r>
                        <a:rPr lang="en-GB" sz="1000">
                          <a:effectLst/>
                        </a:rPr>
                        <a:t>What were Palaeolithic times like? How do we know?</a:t>
                      </a:r>
                    </a:p>
                    <a:p>
                      <a:pPr>
                        <a:spcAft>
                          <a:spcPts val="0"/>
                        </a:spcAft>
                      </a:pPr>
                      <a:r>
                        <a:rPr lang="en-GB" sz="1000">
                          <a:effectLst/>
                        </a:rPr>
                        <a:t>What were Mesolithic times like? How do we know?</a:t>
                      </a:r>
                    </a:p>
                    <a:p>
                      <a:pPr>
                        <a:spcAft>
                          <a:spcPts val="0"/>
                        </a:spcAft>
                      </a:pPr>
                      <a:r>
                        <a:rPr lang="en-GB" sz="1000">
                          <a:effectLst/>
                        </a:rPr>
                        <a:t>What were Neolithic times like? How do we know?</a:t>
                      </a:r>
                    </a:p>
                    <a:p>
                      <a:pPr>
                        <a:spcAft>
                          <a:spcPts val="0"/>
                        </a:spcAft>
                      </a:pPr>
                      <a:r>
                        <a:rPr lang="en-GB" sz="1000">
                          <a:effectLst/>
                        </a:rPr>
                        <a:t> </a:t>
                      </a:r>
                    </a:p>
                    <a:p>
                      <a:pPr>
                        <a:spcAft>
                          <a:spcPts val="0"/>
                        </a:spcAft>
                      </a:pPr>
                      <a:r>
                        <a:rPr lang="en-GB" sz="1000">
                          <a:effectLst/>
                        </a:rPr>
                        <a:t>Bronze Age</a:t>
                      </a:r>
                    </a:p>
                    <a:p>
                      <a:pPr>
                        <a:spcAft>
                          <a:spcPts val="0"/>
                        </a:spcAft>
                      </a:pPr>
                      <a:r>
                        <a:rPr lang="en-GB" sz="1000">
                          <a:effectLst/>
                        </a:rPr>
                        <a:t>When was the Bronze Age?</a:t>
                      </a:r>
                    </a:p>
                    <a:p>
                      <a:pPr>
                        <a:spcAft>
                          <a:spcPts val="0"/>
                        </a:spcAft>
                      </a:pPr>
                      <a:r>
                        <a:rPr lang="en-GB" sz="1000">
                          <a:effectLst/>
                        </a:rPr>
                        <a:t>What was the Bronze Age like? How do we know?</a:t>
                      </a:r>
                    </a:p>
                    <a:p>
                      <a:pPr>
                        <a:spcAft>
                          <a:spcPts val="0"/>
                        </a:spcAft>
                      </a:pPr>
                      <a:r>
                        <a:rPr lang="en-GB" sz="1000">
                          <a:effectLst/>
                        </a:rPr>
                        <a:t>How was the Bronze Age different to the Stone Age?</a:t>
                      </a:r>
                    </a:p>
                    <a:p>
                      <a:pPr>
                        <a:spcAft>
                          <a:spcPts val="0"/>
                        </a:spcAft>
                      </a:pPr>
                      <a:r>
                        <a:rPr lang="en-GB" sz="1000">
                          <a:effectLst/>
                        </a:rPr>
                        <a:t> </a:t>
                      </a:r>
                    </a:p>
                    <a:p>
                      <a:pPr>
                        <a:spcAft>
                          <a:spcPts val="0"/>
                        </a:spcAft>
                      </a:pPr>
                      <a:r>
                        <a:rPr lang="en-GB" sz="1000">
                          <a:effectLst/>
                        </a:rPr>
                        <a:t>Iron Age</a:t>
                      </a:r>
                    </a:p>
                    <a:p>
                      <a:pPr>
                        <a:spcAft>
                          <a:spcPts val="0"/>
                        </a:spcAft>
                      </a:pPr>
                      <a:r>
                        <a:rPr lang="en-GB" sz="1000">
                          <a:effectLst/>
                        </a:rPr>
                        <a:t>When was the Iron Age?</a:t>
                      </a:r>
                    </a:p>
                    <a:p>
                      <a:pPr>
                        <a:spcAft>
                          <a:spcPts val="0"/>
                        </a:spcAft>
                      </a:pPr>
                      <a:r>
                        <a:rPr lang="en-GB" sz="1000">
                          <a:effectLst/>
                        </a:rPr>
                        <a:t>What was the Iron Age like? How do we know?</a:t>
                      </a:r>
                    </a:p>
                    <a:p>
                      <a:pPr>
                        <a:spcAft>
                          <a:spcPts val="0"/>
                        </a:spcAft>
                      </a:pPr>
                      <a:r>
                        <a:rPr lang="en-GB" sz="1000">
                          <a:effectLst/>
                        </a:rPr>
                        <a:t>What changes do artefacts, burials and monuments tell us about the difference between the Stone Age, Bronze Age and Iron Age?</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spcAft>
                          <a:spcPts val="0"/>
                        </a:spcAft>
                      </a:pPr>
                      <a:r>
                        <a:rPr lang="en-GB" sz="1000">
                          <a:effectLst/>
                        </a:rPr>
                        <a:t>ancient</a:t>
                      </a:r>
                    </a:p>
                    <a:p>
                      <a:pPr>
                        <a:spcAft>
                          <a:spcPts val="0"/>
                        </a:spcAft>
                      </a:pPr>
                      <a:r>
                        <a:rPr lang="en-GB" sz="1000">
                          <a:effectLst/>
                        </a:rPr>
                        <a:t> </a:t>
                      </a:r>
                    </a:p>
                    <a:p>
                      <a:pPr>
                        <a:spcAft>
                          <a:spcPts val="0"/>
                        </a:spcAft>
                      </a:pPr>
                      <a:r>
                        <a:rPr lang="en-GB" sz="1000">
                          <a:effectLst/>
                        </a:rPr>
                        <a:t>community</a:t>
                      </a:r>
                    </a:p>
                    <a:p>
                      <a:pPr>
                        <a:spcAft>
                          <a:spcPts val="0"/>
                        </a:spcAft>
                      </a:pPr>
                      <a:r>
                        <a:rPr lang="en-GB" sz="1000">
                          <a:effectLst/>
                        </a:rPr>
                        <a:t> </a:t>
                      </a:r>
                    </a:p>
                    <a:p>
                      <a:pPr>
                        <a:spcAft>
                          <a:spcPts val="0"/>
                        </a:spcAft>
                      </a:pPr>
                      <a:r>
                        <a:rPr lang="en-GB" sz="1000">
                          <a:effectLst/>
                        </a:rPr>
                        <a:t>dense</a:t>
                      </a:r>
                    </a:p>
                    <a:p>
                      <a:pPr>
                        <a:spcAft>
                          <a:spcPts val="0"/>
                        </a:spcAft>
                      </a:pPr>
                      <a:r>
                        <a:rPr lang="en-GB" sz="1000">
                          <a:effectLst/>
                        </a:rPr>
                        <a:t> </a:t>
                      </a:r>
                    </a:p>
                    <a:p>
                      <a:pPr>
                        <a:spcAft>
                          <a:spcPts val="0"/>
                        </a:spcAft>
                      </a:pPr>
                      <a:r>
                        <a:rPr lang="en-GB" sz="1000">
                          <a:effectLst/>
                        </a:rPr>
                        <a:t>extinct</a:t>
                      </a:r>
                    </a:p>
                    <a:p>
                      <a:pPr>
                        <a:spcAft>
                          <a:spcPts val="0"/>
                        </a:spcAft>
                      </a:pPr>
                      <a:r>
                        <a:rPr lang="en-GB" sz="1000">
                          <a:effectLst/>
                        </a:rPr>
                        <a:t> </a:t>
                      </a:r>
                    </a:p>
                    <a:p>
                      <a:pPr>
                        <a:spcAft>
                          <a:spcPts val="0"/>
                        </a:spcAft>
                      </a:pPr>
                      <a:r>
                        <a:rPr lang="en-GB" sz="1000">
                          <a:effectLst/>
                        </a:rPr>
                        <a:t>roaming</a:t>
                      </a:r>
                    </a:p>
                    <a:p>
                      <a:pPr>
                        <a:spcAft>
                          <a:spcPts val="0"/>
                        </a:spcAft>
                      </a:pPr>
                      <a:r>
                        <a:rPr lang="en-GB" sz="1000">
                          <a:effectLst/>
                        </a:rPr>
                        <a:t> </a:t>
                      </a:r>
                    </a:p>
                    <a:p>
                      <a:pPr>
                        <a:spcAft>
                          <a:spcPts val="0"/>
                        </a:spcAft>
                      </a:pPr>
                      <a:r>
                        <a:rPr lang="en-GB" sz="1000">
                          <a:effectLst/>
                        </a:rPr>
                        <a:t>prehistory</a:t>
                      </a:r>
                    </a:p>
                    <a:p>
                      <a:pPr>
                        <a:spcAft>
                          <a:spcPts val="0"/>
                        </a:spcAft>
                      </a:pPr>
                      <a:r>
                        <a:rPr lang="en-GB" sz="1000">
                          <a:effectLst/>
                        </a:rPr>
                        <a:t> </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spcAft>
                          <a:spcPts val="0"/>
                        </a:spcAft>
                      </a:pPr>
                      <a:r>
                        <a:rPr lang="en-GB" sz="1000" dirty="0">
                          <a:effectLst/>
                        </a:rPr>
                        <a:t>domesticated</a:t>
                      </a:r>
                    </a:p>
                    <a:p>
                      <a:pPr>
                        <a:spcAft>
                          <a:spcPts val="0"/>
                        </a:spcAft>
                      </a:pPr>
                      <a:r>
                        <a:rPr lang="en-GB" sz="1000" dirty="0">
                          <a:effectLst/>
                        </a:rPr>
                        <a:t> </a:t>
                      </a:r>
                    </a:p>
                    <a:p>
                      <a:pPr>
                        <a:spcAft>
                          <a:spcPts val="0"/>
                        </a:spcAft>
                      </a:pPr>
                      <a:r>
                        <a:rPr lang="en-GB" sz="1000" dirty="0">
                          <a:effectLst/>
                        </a:rPr>
                        <a:t>arid</a:t>
                      </a:r>
                    </a:p>
                    <a:p>
                      <a:pPr>
                        <a:spcAft>
                          <a:spcPts val="0"/>
                        </a:spcAft>
                      </a:pPr>
                      <a:r>
                        <a:rPr lang="en-GB" sz="1000" dirty="0">
                          <a:effectLst/>
                        </a:rPr>
                        <a:t> </a:t>
                      </a:r>
                    </a:p>
                    <a:p>
                      <a:pPr>
                        <a:spcAft>
                          <a:spcPts val="0"/>
                        </a:spcAft>
                      </a:pPr>
                      <a:r>
                        <a:rPr lang="en-GB" sz="1000" dirty="0">
                          <a:effectLst/>
                        </a:rPr>
                        <a:t>gatherer</a:t>
                      </a:r>
                    </a:p>
                    <a:p>
                      <a:pPr>
                        <a:spcAft>
                          <a:spcPts val="0"/>
                        </a:spcAft>
                      </a:pPr>
                      <a:r>
                        <a:rPr lang="en-GB" sz="1000" dirty="0">
                          <a:effectLst/>
                        </a:rPr>
                        <a:t> </a:t>
                      </a:r>
                    </a:p>
                    <a:p>
                      <a:pPr>
                        <a:spcAft>
                          <a:spcPts val="0"/>
                        </a:spcAft>
                      </a:pPr>
                      <a:r>
                        <a:rPr lang="en-GB" sz="1000" dirty="0">
                          <a:effectLst/>
                        </a:rPr>
                        <a:t>nomad</a:t>
                      </a:r>
                    </a:p>
                    <a:p>
                      <a:pPr>
                        <a:spcAft>
                          <a:spcPts val="0"/>
                        </a:spcAft>
                      </a:pPr>
                      <a:r>
                        <a:rPr lang="en-GB" sz="1000" dirty="0">
                          <a:effectLst/>
                        </a:rPr>
                        <a:t> </a:t>
                      </a:r>
                    </a:p>
                    <a:p>
                      <a:pPr>
                        <a:spcAft>
                          <a:spcPts val="0"/>
                        </a:spcAft>
                      </a:pPr>
                      <a:r>
                        <a:rPr lang="en-GB" sz="1000" dirty="0">
                          <a:effectLst/>
                        </a:rPr>
                        <a:t>reared</a:t>
                      </a:r>
                    </a:p>
                    <a:p>
                      <a:pPr>
                        <a:spcAft>
                          <a:spcPts val="0"/>
                        </a:spcAft>
                      </a:pPr>
                      <a:r>
                        <a:rPr lang="en-GB" sz="1000" dirty="0">
                          <a:effectLst/>
                        </a:rPr>
                        <a:t> </a:t>
                      </a:r>
                    </a:p>
                    <a:p>
                      <a:pPr>
                        <a:spcAft>
                          <a:spcPts val="0"/>
                        </a:spcAft>
                      </a:pPr>
                      <a:r>
                        <a:rPr lang="en-GB" sz="1000" dirty="0">
                          <a:effectLst/>
                        </a:rPr>
                        <a:t>submerged</a:t>
                      </a:r>
                    </a:p>
                    <a:p>
                      <a:pPr>
                        <a:spcAft>
                          <a:spcPts val="0"/>
                        </a:spcAft>
                      </a:pPr>
                      <a:r>
                        <a:rPr lang="en-GB" sz="1000" dirty="0">
                          <a:effectLst/>
                        </a:rPr>
                        <a:t> </a:t>
                      </a:r>
                    </a:p>
                    <a:p>
                      <a:pPr>
                        <a:spcAft>
                          <a:spcPts val="0"/>
                        </a:spcAft>
                      </a:pPr>
                      <a:r>
                        <a:rPr lang="en-GB" sz="1000" dirty="0">
                          <a:effectLst/>
                        </a:rPr>
                        <a:t>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extLst>
                  <a:ext uri="{0D108BD9-81ED-4DB2-BD59-A6C34878D82A}">
                    <a16:rowId xmlns:a16="http://schemas.microsoft.com/office/drawing/2014/main" val="2221905206"/>
                  </a:ext>
                </a:extLst>
              </a:tr>
            </a:tbl>
          </a:graphicData>
        </a:graphic>
      </p:graphicFrame>
    </p:spTree>
    <p:extLst>
      <p:ext uri="{BB962C8B-B14F-4D97-AF65-F5344CB8AC3E}">
        <p14:creationId xmlns:p14="http://schemas.microsoft.com/office/powerpoint/2010/main" val="3556748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3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3" name="Table 2"/>
          <p:cNvGraphicFramePr>
            <a:graphicFrameLocks noGrp="1"/>
          </p:cNvGraphicFramePr>
          <p:nvPr>
            <p:extLst/>
          </p:nvPr>
        </p:nvGraphicFramePr>
        <p:xfrm>
          <a:off x="2511122" y="1018080"/>
          <a:ext cx="9025948" cy="5181013"/>
        </p:xfrm>
        <a:graphic>
          <a:graphicData uri="http://schemas.openxmlformats.org/drawingml/2006/table">
            <a:tbl>
              <a:tblPr firstRow="1" firstCol="1" bandRow="1"/>
              <a:tblGrid>
                <a:gridCol w="1090997">
                  <a:extLst>
                    <a:ext uri="{9D8B030D-6E8A-4147-A177-3AD203B41FA5}">
                      <a16:colId xmlns:a16="http://schemas.microsoft.com/office/drawing/2014/main" val="651912572"/>
                    </a:ext>
                  </a:extLst>
                </a:gridCol>
                <a:gridCol w="1532675">
                  <a:extLst>
                    <a:ext uri="{9D8B030D-6E8A-4147-A177-3AD203B41FA5}">
                      <a16:colId xmlns:a16="http://schemas.microsoft.com/office/drawing/2014/main" val="403679253"/>
                    </a:ext>
                  </a:extLst>
                </a:gridCol>
                <a:gridCol w="1696911">
                  <a:extLst>
                    <a:ext uri="{9D8B030D-6E8A-4147-A177-3AD203B41FA5}">
                      <a16:colId xmlns:a16="http://schemas.microsoft.com/office/drawing/2014/main" val="1919747044"/>
                    </a:ext>
                  </a:extLst>
                </a:gridCol>
                <a:gridCol w="2580267">
                  <a:extLst>
                    <a:ext uri="{9D8B030D-6E8A-4147-A177-3AD203B41FA5}">
                      <a16:colId xmlns:a16="http://schemas.microsoft.com/office/drawing/2014/main" val="844185537"/>
                    </a:ext>
                  </a:extLst>
                </a:gridCol>
                <a:gridCol w="1073400">
                  <a:extLst>
                    <a:ext uri="{9D8B030D-6E8A-4147-A177-3AD203B41FA5}">
                      <a16:colId xmlns:a16="http://schemas.microsoft.com/office/drawing/2014/main" val="974938773"/>
                    </a:ext>
                  </a:extLst>
                </a:gridCol>
                <a:gridCol w="1051698">
                  <a:extLst>
                    <a:ext uri="{9D8B030D-6E8A-4147-A177-3AD203B41FA5}">
                      <a16:colId xmlns:a16="http://schemas.microsoft.com/office/drawing/2014/main" val="2984664038"/>
                    </a:ext>
                  </a:extLst>
                </a:gridCol>
              </a:tblGrid>
              <a:tr h="535967">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nchor="ctr"/>
                </a:tc>
                <a:extLst>
                  <a:ext uri="{0D108BD9-81ED-4DB2-BD59-A6C34878D82A}">
                    <a16:rowId xmlns:a16="http://schemas.microsoft.com/office/drawing/2014/main" val="273944987"/>
                  </a:ext>
                </a:extLst>
              </a:tr>
              <a:tr h="4645046">
                <a:tc>
                  <a:txBody>
                    <a:bodyPr/>
                    <a:lstStyle/>
                    <a:p>
                      <a:pPr algn="ctr">
                        <a:spcAft>
                          <a:spcPts val="0"/>
                        </a:spcAft>
                      </a:pPr>
                      <a:r>
                        <a:rPr lang="en-GB" sz="1000">
                          <a:effectLst/>
                        </a:rPr>
                        <a:t>Y3</a:t>
                      </a:r>
                    </a:p>
                    <a:p>
                      <a:pPr algn="ctr">
                        <a:spcAft>
                          <a:spcPts val="0"/>
                        </a:spcAft>
                      </a:pPr>
                      <a:r>
                        <a:rPr lang="en-GB" sz="1000">
                          <a:effectLst/>
                        </a:rPr>
                        <a:t> </a:t>
                      </a:r>
                    </a:p>
                    <a:p>
                      <a:pPr algn="ctr">
                        <a:spcAft>
                          <a:spcPts val="0"/>
                        </a:spcAft>
                      </a:pPr>
                      <a:r>
                        <a:rPr lang="en-GB" sz="1000">
                          <a:effectLst/>
                        </a:rPr>
                        <a:t>Unit 2</a:t>
                      </a:r>
                    </a:p>
                    <a:p>
                      <a:pPr algn="ctr">
                        <a:spcAft>
                          <a:spcPts val="0"/>
                        </a:spcAft>
                      </a:pPr>
                      <a:r>
                        <a:rPr lang="en-GB" sz="1000">
                          <a:effectLst/>
                        </a:rPr>
                        <a:t> </a:t>
                      </a:r>
                    </a:p>
                    <a:p>
                      <a:pPr algn="ctr">
                        <a:spcAft>
                          <a:spcPts val="0"/>
                        </a:spcAft>
                      </a:pPr>
                      <a:r>
                        <a:rPr lang="en-GB" sz="1000">
                          <a:effectLst/>
                        </a:rPr>
                        <a:t>The Roman Empire and its impact on Britain</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lgn="ctr">
                        <a:spcAft>
                          <a:spcPts val="0"/>
                        </a:spcAft>
                      </a:pPr>
                      <a:r>
                        <a:rPr lang="en-GB" sz="800">
                          <a:effectLst/>
                        </a:rPr>
                        <a:t>INVASION</a:t>
                      </a:r>
                      <a:endParaRPr lang="en-GB" sz="1000">
                        <a:effectLst/>
                      </a:endParaRPr>
                    </a:p>
                    <a:p>
                      <a:pPr algn="ctr">
                        <a:spcAft>
                          <a:spcPts val="0"/>
                        </a:spcAft>
                      </a:pPr>
                      <a:r>
                        <a:rPr lang="en-GB" sz="800">
                          <a:effectLst/>
                        </a:rPr>
                        <a:t>CIVILISATION</a:t>
                      </a:r>
                      <a:endParaRPr lang="en-GB" sz="1000">
                        <a:effectLst/>
                      </a:endParaRPr>
                    </a:p>
                    <a:p>
                      <a:pPr algn="ctr">
                        <a:spcAft>
                          <a:spcPts val="0"/>
                        </a:spcAft>
                      </a:pPr>
                      <a:r>
                        <a:rPr lang="en-GB" sz="800">
                          <a:effectLst/>
                        </a:rPr>
                        <a:t/>
                      </a:r>
                      <a:br>
                        <a:rPr lang="en-GB" sz="800">
                          <a:effectLst/>
                        </a:rPr>
                      </a:br>
                      <a:r>
                        <a:rPr lang="en-GB" sz="800">
                          <a:effectLst/>
                        </a:rPr>
                        <a:t>Army, Conflict Empire, Settlement, Rules / Law, Rights, Tax, Trade, Nation, Emperor, Frontier, Religion</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lnSpc>
                          <a:spcPct val="107000"/>
                        </a:lnSpc>
                        <a:spcAft>
                          <a:spcPts val="800"/>
                        </a:spcAft>
                      </a:pPr>
                      <a:r>
                        <a:rPr lang="en-GB" sz="1000">
                          <a:effectLst/>
                        </a:rPr>
                        <a:t>L</a:t>
                      </a:r>
                      <a:r>
                        <a:rPr lang="en-GB" sz="900">
                          <a:effectLst/>
                        </a:rPr>
                        <a:t>ives of significant people</a:t>
                      </a:r>
                      <a:endParaRPr lang="en-GB" sz="1000">
                        <a:effectLst/>
                      </a:endParaRPr>
                    </a:p>
                    <a:p>
                      <a:pPr>
                        <a:lnSpc>
                          <a:spcPct val="107000"/>
                        </a:lnSpc>
                        <a:spcAft>
                          <a:spcPts val="800"/>
                        </a:spcAft>
                      </a:pPr>
                      <a:r>
                        <a:rPr lang="en-GB" sz="900">
                          <a:effectLst/>
                        </a:rPr>
                        <a:t>More lives of significant people</a:t>
                      </a:r>
                      <a:endParaRPr lang="en-GB" sz="1000">
                        <a:effectLst/>
                      </a:endParaRPr>
                    </a:p>
                    <a:p>
                      <a:pPr>
                        <a:lnSpc>
                          <a:spcPct val="107000"/>
                        </a:lnSpc>
                        <a:spcAft>
                          <a:spcPts val="800"/>
                        </a:spcAft>
                      </a:pPr>
                      <a:r>
                        <a:rPr lang="en-GB" sz="1000">
                          <a:effectLst/>
                        </a:rPr>
                        <a:t>Events beyond living memory</a:t>
                      </a:r>
                    </a:p>
                    <a:p>
                      <a:pPr>
                        <a:lnSpc>
                          <a:spcPct val="107000"/>
                        </a:lnSpc>
                        <a:spcAft>
                          <a:spcPts val="800"/>
                        </a:spcAft>
                      </a:pPr>
                      <a:r>
                        <a:rPr lang="en-GB" sz="1000">
                          <a:effectLst/>
                        </a:rPr>
                        <a:t>Revisit events beyond living memory</a:t>
                      </a:r>
                    </a:p>
                    <a:p>
                      <a:pPr>
                        <a:lnSpc>
                          <a:spcPct val="107000"/>
                        </a:lnSpc>
                        <a:spcAft>
                          <a:spcPts val="800"/>
                        </a:spcAft>
                      </a:pPr>
                      <a:r>
                        <a:rPr lang="en-GB" sz="1000">
                          <a:effectLst/>
                        </a:rPr>
                        <a:t>Changes in Britain from the Stone Age to the Iron Age</a:t>
                      </a:r>
                    </a:p>
                    <a:p>
                      <a:pPr>
                        <a:lnSpc>
                          <a:spcPct val="107000"/>
                        </a:lnSpc>
                        <a:spcAft>
                          <a:spcPts val="800"/>
                        </a:spcAft>
                      </a:pPr>
                      <a:r>
                        <a:rPr lang="en-GB" sz="1000">
                          <a:effectLst/>
                        </a:rPr>
                        <a:t> </a:t>
                      </a:r>
                    </a:p>
                    <a:p>
                      <a:pPr>
                        <a:lnSpc>
                          <a:spcPct val="107000"/>
                        </a:lnSpc>
                        <a:spcAft>
                          <a:spcPts val="800"/>
                        </a:spcAft>
                      </a:pPr>
                      <a:r>
                        <a:rPr lang="en-GB" sz="1000">
                          <a:effectLst/>
                        </a:rPr>
                        <a:t>Science</a:t>
                      </a:r>
                    </a:p>
                    <a:p>
                      <a:pPr>
                        <a:lnSpc>
                          <a:spcPct val="107000"/>
                        </a:lnSpc>
                        <a:spcAft>
                          <a:spcPts val="800"/>
                        </a:spcAft>
                      </a:pPr>
                      <a:r>
                        <a:rPr lang="en-GB" sz="1000">
                          <a:effectLst/>
                        </a:rPr>
                        <a:t>Rocks</a:t>
                      </a:r>
                    </a:p>
                    <a:p>
                      <a:pPr>
                        <a:lnSpc>
                          <a:spcPct val="107000"/>
                        </a:lnSpc>
                        <a:spcAft>
                          <a:spcPts val="800"/>
                        </a:spcAft>
                      </a:pPr>
                      <a:r>
                        <a:rPr lang="en-GB" sz="1000">
                          <a:effectLst/>
                        </a:rPr>
                        <a:t> </a:t>
                      </a:r>
                    </a:p>
                    <a:p>
                      <a:pPr>
                        <a:lnSpc>
                          <a:spcPct val="107000"/>
                        </a:lnSpc>
                        <a:spcAft>
                          <a:spcPts val="800"/>
                        </a:spcAft>
                      </a:pPr>
                      <a:r>
                        <a:rPr lang="en-GB" sz="1000">
                          <a:effectLst/>
                        </a:rPr>
                        <a:t> </a:t>
                      </a:r>
                    </a:p>
                    <a:p>
                      <a:pPr>
                        <a:lnSpc>
                          <a:spcPct val="107000"/>
                        </a:lnSpc>
                        <a:spcAft>
                          <a:spcPts val="800"/>
                        </a:spcAft>
                      </a:pPr>
                      <a:r>
                        <a:rPr lang="en-GB" sz="1000">
                          <a:effectLst/>
                        </a:rPr>
                        <a:t> </a:t>
                      </a:r>
                    </a:p>
                    <a:p>
                      <a:pPr>
                        <a:lnSpc>
                          <a:spcPct val="107000"/>
                        </a:lnSpc>
                        <a:spcAft>
                          <a:spcPts val="800"/>
                        </a:spcAft>
                      </a:pPr>
                      <a:r>
                        <a:rPr lang="en-GB" sz="9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spcAft>
                          <a:spcPts val="0"/>
                        </a:spcAft>
                      </a:pPr>
                      <a:r>
                        <a:rPr lang="en-GB" sz="1000">
                          <a:effectLst/>
                        </a:rPr>
                        <a:t>People and belief</a:t>
                      </a:r>
                    </a:p>
                    <a:p>
                      <a:pPr>
                        <a:spcAft>
                          <a:spcPts val="0"/>
                        </a:spcAft>
                      </a:pPr>
                      <a:r>
                        <a:rPr lang="en-GB" sz="1000">
                          <a:effectLst/>
                        </a:rPr>
                        <a:t>Who were the Romans?</a:t>
                      </a:r>
                    </a:p>
                    <a:p>
                      <a:pPr>
                        <a:spcAft>
                          <a:spcPts val="0"/>
                        </a:spcAft>
                      </a:pPr>
                      <a:r>
                        <a:rPr lang="en-GB" sz="1000">
                          <a:effectLst/>
                        </a:rPr>
                        <a:t> </a:t>
                      </a:r>
                    </a:p>
                    <a:p>
                      <a:pPr>
                        <a:spcAft>
                          <a:spcPts val="0"/>
                        </a:spcAft>
                      </a:pPr>
                      <a:r>
                        <a:rPr lang="en-GB" sz="1000">
                          <a:effectLst/>
                        </a:rPr>
                        <a:t>What was it like to live in Rome?</a:t>
                      </a:r>
                    </a:p>
                    <a:p>
                      <a:pPr>
                        <a:spcAft>
                          <a:spcPts val="0"/>
                        </a:spcAft>
                      </a:pPr>
                      <a:r>
                        <a:rPr lang="en-GB" sz="1000">
                          <a:effectLst/>
                        </a:rPr>
                        <a:t> </a:t>
                      </a:r>
                    </a:p>
                    <a:p>
                      <a:pPr>
                        <a:spcAft>
                          <a:spcPts val="0"/>
                        </a:spcAft>
                      </a:pPr>
                      <a:r>
                        <a:rPr lang="en-GB" sz="1000">
                          <a:effectLst/>
                        </a:rPr>
                        <a:t>The invasion of ancient Britain</a:t>
                      </a:r>
                    </a:p>
                    <a:p>
                      <a:pPr>
                        <a:spcAft>
                          <a:spcPts val="0"/>
                        </a:spcAft>
                      </a:pPr>
                      <a:r>
                        <a:rPr lang="en-GB" sz="1000">
                          <a:effectLst/>
                        </a:rPr>
                        <a:t>Remember the Celtic people: what was it like to live during the Iron Age?</a:t>
                      </a:r>
                    </a:p>
                    <a:p>
                      <a:pPr>
                        <a:spcAft>
                          <a:spcPts val="0"/>
                        </a:spcAft>
                      </a:pPr>
                      <a:r>
                        <a:rPr lang="en-GB" sz="1000">
                          <a:effectLst/>
                        </a:rPr>
                        <a:t> </a:t>
                      </a:r>
                    </a:p>
                    <a:p>
                      <a:pPr>
                        <a:spcAft>
                          <a:spcPts val="0"/>
                        </a:spcAft>
                      </a:pPr>
                      <a:r>
                        <a:rPr lang="en-GB" sz="1000">
                          <a:effectLst/>
                        </a:rPr>
                        <a:t>When did the Romans invade Britain?</a:t>
                      </a:r>
                    </a:p>
                    <a:p>
                      <a:pPr>
                        <a:spcAft>
                          <a:spcPts val="0"/>
                        </a:spcAft>
                      </a:pPr>
                      <a:r>
                        <a:rPr lang="en-GB" sz="1000">
                          <a:effectLst/>
                        </a:rPr>
                        <a:t> </a:t>
                      </a:r>
                    </a:p>
                    <a:p>
                      <a:pPr>
                        <a:spcAft>
                          <a:spcPts val="0"/>
                        </a:spcAft>
                      </a:pPr>
                      <a:r>
                        <a:rPr lang="en-GB" sz="1000">
                          <a:effectLst/>
                        </a:rPr>
                        <a:t>Resistance and change</a:t>
                      </a:r>
                    </a:p>
                    <a:p>
                      <a:pPr>
                        <a:spcAft>
                          <a:spcPts val="0"/>
                        </a:spcAft>
                      </a:pPr>
                      <a:r>
                        <a:rPr lang="en-GB" sz="1000">
                          <a:effectLst/>
                        </a:rPr>
                        <a:t>Who resisted the Roman invasion?</a:t>
                      </a:r>
                    </a:p>
                    <a:p>
                      <a:pPr>
                        <a:spcAft>
                          <a:spcPts val="0"/>
                        </a:spcAft>
                      </a:pPr>
                      <a:r>
                        <a:rPr lang="en-GB" sz="1000">
                          <a:effectLst/>
                        </a:rPr>
                        <a:t> </a:t>
                      </a:r>
                    </a:p>
                    <a:p>
                      <a:pPr>
                        <a:spcAft>
                          <a:spcPts val="0"/>
                        </a:spcAft>
                      </a:pPr>
                      <a:r>
                        <a:rPr lang="en-GB" sz="1000">
                          <a:effectLst/>
                        </a:rPr>
                        <a:t>Technology: how did Britain change under Roman rule?</a:t>
                      </a:r>
                    </a:p>
                    <a:p>
                      <a:pPr>
                        <a:spcAft>
                          <a:spcPts val="0"/>
                        </a:spcAft>
                      </a:pPr>
                      <a:r>
                        <a:rPr lang="en-GB" sz="1000">
                          <a:effectLst/>
                        </a:rPr>
                        <a:t> </a:t>
                      </a:r>
                    </a:p>
                    <a:p>
                      <a:pPr>
                        <a:spcAft>
                          <a:spcPts val="0"/>
                        </a:spcAft>
                      </a:pPr>
                      <a:r>
                        <a:rPr lang="en-GB" sz="1000">
                          <a:effectLst/>
                        </a:rPr>
                        <a:t>Review session - can be used to elaborate or catch-up study</a:t>
                      </a:r>
                    </a:p>
                    <a:p>
                      <a:pPr>
                        <a:spcAft>
                          <a:spcPts val="0"/>
                        </a:spcAft>
                      </a:pPr>
                      <a:r>
                        <a:rPr lang="en-GB" sz="1000">
                          <a:effectLst/>
                        </a:rPr>
                        <a:t> </a:t>
                      </a:r>
                    </a:p>
                    <a:p>
                      <a:pPr>
                        <a:spcAft>
                          <a:spcPts val="0"/>
                        </a:spcAft>
                      </a:pPr>
                      <a:r>
                        <a:rPr lang="en-GB" sz="1000">
                          <a:effectLst/>
                        </a:rPr>
                        <a:t>Belief: how did Britain change under Roman rule?</a:t>
                      </a:r>
                    </a:p>
                    <a:p>
                      <a:pPr>
                        <a:spcAft>
                          <a:spcPts val="0"/>
                        </a:spcAft>
                      </a:pPr>
                      <a:r>
                        <a:rPr lang="en-GB" sz="1000">
                          <a:effectLst/>
                        </a:rPr>
                        <a:t> </a:t>
                      </a:r>
                    </a:p>
                    <a:p>
                      <a:pPr>
                        <a:spcAft>
                          <a:spcPts val="0"/>
                        </a:spcAft>
                      </a:pPr>
                      <a:r>
                        <a:rPr lang="en-GB" sz="1000">
                          <a:effectLst/>
                        </a:rPr>
                        <a:t>SUMMARISE IT: what was the impact of the Roman Empire on Britain?</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spcAft>
                          <a:spcPts val="0"/>
                        </a:spcAft>
                      </a:pPr>
                      <a:r>
                        <a:rPr lang="en-GB" sz="1000">
                          <a:effectLst/>
                        </a:rPr>
                        <a:t>previously</a:t>
                      </a:r>
                    </a:p>
                    <a:p>
                      <a:pPr>
                        <a:spcAft>
                          <a:spcPts val="0"/>
                        </a:spcAft>
                      </a:pPr>
                      <a:r>
                        <a:rPr lang="en-GB" sz="1000">
                          <a:effectLst/>
                        </a:rPr>
                        <a:t> </a:t>
                      </a:r>
                    </a:p>
                    <a:p>
                      <a:pPr>
                        <a:spcAft>
                          <a:spcPts val="0"/>
                        </a:spcAft>
                      </a:pPr>
                      <a:r>
                        <a:rPr lang="en-GB" sz="1000">
                          <a:effectLst/>
                        </a:rPr>
                        <a:t>conquered</a:t>
                      </a:r>
                    </a:p>
                    <a:p>
                      <a:pPr>
                        <a:spcAft>
                          <a:spcPts val="0"/>
                        </a:spcAft>
                      </a:pPr>
                      <a:r>
                        <a:rPr lang="en-GB" sz="1000">
                          <a:effectLst/>
                        </a:rPr>
                        <a:t> </a:t>
                      </a:r>
                    </a:p>
                    <a:p>
                      <a:pPr>
                        <a:spcAft>
                          <a:spcPts val="0"/>
                        </a:spcAft>
                      </a:pPr>
                      <a:r>
                        <a:rPr lang="en-GB" sz="1000">
                          <a:effectLst/>
                        </a:rPr>
                        <a:t>rebellion</a:t>
                      </a:r>
                    </a:p>
                    <a:p>
                      <a:pPr>
                        <a:spcAft>
                          <a:spcPts val="0"/>
                        </a:spcAft>
                      </a:pPr>
                      <a:r>
                        <a:rPr lang="en-GB" sz="1000">
                          <a:effectLst/>
                        </a:rPr>
                        <a:t> </a:t>
                      </a:r>
                    </a:p>
                    <a:p>
                      <a:pPr>
                        <a:spcAft>
                          <a:spcPts val="0"/>
                        </a:spcAft>
                      </a:pPr>
                      <a:r>
                        <a:rPr lang="en-GB" sz="1000">
                          <a:effectLst/>
                        </a:rPr>
                        <a:t>luxurious</a:t>
                      </a:r>
                    </a:p>
                    <a:p>
                      <a:pPr>
                        <a:spcAft>
                          <a:spcPts val="0"/>
                        </a:spcAft>
                      </a:pPr>
                      <a:r>
                        <a:rPr lang="en-GB" sz="1000">
                          <a:effectLst/>
                        </a:rPr>
                        <a:t> </a:t>
                      </a:r>
                    </a:p>
                    <a:p>
                      <a:pPr>
                        <a:spcAft>
                          <a:spcPts val="0"/>
                        </a:spcAft>
                      </a:pPr>
                      <a:r>
                        <a:rPr lang="en-GB" sz="1000">
                          <a:effectLst/>
                        </a:rPr>
                        <a:t>culture</a:t>
                      </a:r>
                    </a:p>
                    <a:p>
                      <a:pPr>
                        <a:spcAft>
                          <a:spcPts val="0"/>
                        </a:spcAft>
                      </a:pPr>
                      <a:r>
                        <a:rPr lang="en-GB" sz="1000">
                          <a:effectLst/>
                        </a:rPr>
                        <a:t> </a:t>
                      </a:r>
                    </a:p>
                    <a:p>
                      <a:pPr>
                        <a:spcAft>
                          <a:spcPts val="0"/>
                        </a:spcAft>
                      </a:pPr>
                      <a:r>
                        <a:rPr lang="en-GB" sz="1000">
                          <a:effectLst/>
                        </a:rPr>
                        <a:t>settlement</a:t>
                      </a:r>
                    </a:p>
                    <a:p>
                      <a:pPr>
                        <a:spcAft>
                          <a:spcPts val="0"/>
                        </a:spcAft>
                      </a:pPr>
                      <a:r>
                        <a:rPr lang="en-GB" sz="1000">
                          <a:effectLst/>
                        </a:rPr>
                        <a:t> </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tc>
                  <a:txBody>
                    <a:bodyPr/>
                    <a:lstStyle/>
                    <a:p>
                      <a:pPr>
                        <a:spcAft>
                          <a:spcPts val="0"/>
                        </a:spcAft>
                      </a:pPr>
                      <a:r>
                        <a:rPr lang="en-GB" sz="1000" dirty="0">
                          <a:effectLst/>
                        </a:rPr>
                        <a:t>amphitheatre</a:t>
                      </a:r>
                    </a:p>
                    <a:p>
                      <a:pPr>
                        <a:spcAft>
                          <a:spcPts val="0"/>
                        </a:spcAft>
                      </a:pPr>
                      <a:r>
                        <a:rPr lang="en-GB" sz="1000" dirty="0">
                          <a:effectLst/>
                        </a:rPr>
                        <a:t> </a:t>
                      </a:r>
                    </a:p>
                    <a:p>
                      <a:pPr>
                        <a:spcAft>
                          <a:spcPts val="0"/>
                        </a:spcAft>
                      </a:pPr>
                      <a:r>
                        <a:rPr lang="en-GB" sz="1000" dirty="0">
                          <a:effectLst/>
                        </a:rPr>
                        <a:t>emperor</a:t>
                      </a:r>
                    </a:p>
                    <a:p>
                      <a:pPr>
                        <a:spcAft>
                          <a:spcPts val="0"/>
                        </a:spcAft>
                      </a:pPr>
                      <a:r>
                        <a:rPr lang="en-GB" sz="1000" dirty="0">
                          <a:effectLst/>
                        </a:rPr>
                        <a:t> </a:t>
                      </a:r>
                    </a:p>
                    <a:p>
                      <a:pPr>
                        <a:spcAft>
                          <a:spcPts val="0"/>
                        </a:spcAft>
                      </a:pPr>
                      <a:r>
                        <a:rPr lang="en-GB" sz="1000" dirty="0">
                          <a:effectLst/>
                        </a:rPr>
                        <a:t>aqueducts</a:t>
                      </a:r>
                    </a:p>
                    <a:p>
                      <a:pPr>
                        <a:spcAft>
                          <a:spcPts val="0"/>
                        </a:spcAft>
                      </a:pPr>
                      <a:r>
                        <a:rPr lang="en-GB" sz="1000" dirty="0">
                          <a:effectLst/>
                        </a:rPr>
                        <a:t> </a:t>
                      </a:r>
                    </a:p>
                    <a:p>
                      <a:pPr>
                        <a:spcAft>
                          <a:spcPts val="0"/>
                        </a:spcAft>
                      </a:pPr>
                      <a:r>
                        <a:rPr lang="en-GB" sz="1000" dirty="0">
                          <a:effectLst/>
                        </a:rPr>
                        <a:t>invasion</a:t>
                      </a:r>
                    </a:p>
                    <a:p>
                      <a:pPr>
                        <a:spcAft>
                          <a:spcPts val="0"/>
                        </a:spcAft>
                      </a:pPr>
                      <a:r>
                        <a:rPr lang="en-GB" sz="1000" dirty="0">
                          <a:effectLst/>
                        </a:rPr>
                        <a:t> </a:t>
                      </a:r>
                    </a:p>
                    <a:p>
                      <a:pPr>
                        <a:spcAft>
                          <a:spcPts val="0"/>
                        </a:spcAft>
                      </a:pPr>
                      <a:r>
                        <a:rPr lang="en-GB" sz="1000" dirty="0">
                          <a:effectLst/>
                        </a:rPr>
                        <a:t>barbarian</a:t>
                      </a:r>
                    </a:p>
                    <a:p>
                      <a:pPr>
                        <a:spcAft>
                          <a:spcPts val="0"/>
                        </a:spcAft>
                      </a:pPr>
                      <a:r>
                        <a:rPr lang="en-GB" sz="1000" dirty="0">
                          <a:effectLst/>
                        </a:rPr>
                        <a:t> </a:t>
                      </a:r>
                    </a:p>
                    <a:p>
                      <a:pPr>
                        <a:spcAft>
                          <a:spcPts val="0"/>
                        </a:spcAft>
                      </a:pPr>
                      <a:r>
                        <a:rPr lang="en-GB" sz="1000" dirty="0">
                          <a:effectLst/>
                        </a:rPr>
                        <a:t>forum</a:t>
                      </a:r>
                    </a:p>
                    <a:p>
                      <a:pPr>
                        <a:spcAft>
                          <a:spcPts val="0"/>
                        </a:spcAft>
                      </a:pPr>
                      <a:r>
                        <a:rPr lang="en-GB" sz="1000" dirty="0">
                          <a:effectLst/>
                        </a:rPr>
                        <a:t> </a:t>
                      </a:r>
                    </a:p>
                    <a:p>
                      <a:pPr>
                        <a:spcAft>
                          <a:spcPts val="0"/>
                        </a:spcAft>
                      </a:pPr>
                      <a:r>
                        <a:rPr lang="en-GB" sz="1000" dirty="0">
                          <a:effectLst/>
                        </a:rPr>
                        <a:t>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67" marR="56267" marT="0" marB="0"/>
                </a:tc>
                <a:extLst>
                  <a:ext uri="{0D108BD9-81ED-4DB2-BD59-A6C34878D82A}">
                    <a16:rowId xmlns:a16="http://schemas.microsoft.com/office/drawing/2014/main" val="1177152702"/>
                  </a:ext>
                </a:extLst>
              </a:tr>
            </a:tbl>
          </a:graphicData>
        </a:graphic>
      </p:graphicFrame>
    </p:spTree>
    <p:extLst>
      <p:ext uri="{BB962C8B-B14F-4D97-AF65-F5344CB8AC3E}">
        <p14:creationId xmlns:p14="http://schemas.microsoft.com/office/powerpoint/2010/main" val="3541576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a:t>4</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2" name="Table 1"/>
          <p:cNvGraphicFramePr>
            <a:graphicFrameLocks noGrp="1"/>
          </p:cNvGraphicFramePr>
          <p:nvPr>
            <p:extLst/>
          </p:nvPr>
        </p:nvGraphicFramePr>
        <p:xfrm>
          <a:off x="2511122" y="1159008"/>
          <a:ext cx="9299777" cy="4351338"/>
        </p:xfrm>
        <a:graphic>
          <a:graphicData uri="http://schemas.openxmlformats.org/drawingml/2006/table">
            <a:tbl>
              <a:tblPr firstRow="1" firstCol="1" bandRow="1"/>
              <a:tblGrid>
                <a:gridCol w="1124096">
                  <a:extLst>
                    <a:ext uri="{9D8B030D-6E8A-4147-A177-3AD203B41FA5}">
                      <a16:colId xmlns:a16="http://schemas.microsoft.com/office/drawing/2014/main" val="817358690"/>
                    </a:ext>
                  </a:extLst>
                </a:gridCol>
                <a:gridCol w="1579173">
                  <a:extLst>
                    <a:ext uri="{9D8B030D-6E8A-4147-A177-3AD203B41FA5}">
                      <a16:colId xmlns:a16="http://schemas.microsoft.com/office/drawing/2014/main" val="3218004986"/>
                    </a:ext>
                  </a:extLst>
                </a:gridCol>
                <a:gridCol w="1748392">
                  <a:extLst>
                    <a:ext uri="{9D8B030D-6E8A-4147-A177-3AD203B41FA5}">
                      <a16:colId xmlns:a16="http://schemas.microsoft.com/office/drawing/2014/main" val="1363620206"/>
                    </a:ext>
                  </a:extLst>
                </a:gridCol>
                <a:gridCol w="2658547">
                  <a:extLst>
                    <a:ext uri="{9D8B030D-6E8A-4147-A177-3AD203B41FA5}">
                      <a16:colId xmlns:a16="http://schemas.microsoft.com/office/drawing/2014/main" val="1982595732"/>
                    </a:ext>
                  </a:extLst>
                </a:gridCol>
                <a:gridCol w="1105965">
                  <a:extLst>
                    <a:ext uri="{9D8B030D-6E8A-4147-A177-3AD203B41FA5}">
                      <a16:colId xmlns:a16="http://schemas.microsoft.com/office/drawing/2014/main" val="274764598"/>
                    </a:ext>
                  </a:extLst>
                </a:gridCol>
                <a:gridCol w="1083604">
                  <a:extLst>
                    <a:ext uri="{9D8B030D-6E8A-4147-A177-3AD203B41FA5}">
                      <a16:colId xmlns:a16="http://schemas.microsoft.com/office/drawing/2014/main" val="4058822657"/>
                    </a:ext>
                  </a:extLst>
                </a:gridCol>
              </a:tblGrid>
              <a:tr h="522161">
                <a:tc>
                  <a:txBody>
                    <a:bodyPr/>
                    <a:lstStyle/>
                    <a:p>
                      <a:pPr algn="ctr">
                        <a:spcAft>
                          <a:spcPts val="0"/>
                        </a:spcAft>
                      </a:pPr>
                      <a:r>
                        <a:rPr lang="en-GB" sz="1100">
                          <a:effectLst/>
                        </a:rPr>
                        <a:t>Year group, Unit Title and Name</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dirty="0">
                          <a:effectLst/>
                        </a:rPr>
                        <a:t>Substantive concept</a:t>
                      </a:r>
                      <a:endParaRPr lang="en-GB"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Previous Learning</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Big Ideas/Key Questions/Learning Foci</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Tier 2 Vocabulary</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Tier 3 Vocabulary</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extLst>
                  <a:ext uri="{0D108BD9-81ED-4DB2-BD59-A6C34878D82A}">
                    <a16:rowId xmlns:a16="http://schemas.microsoft.com/office/drawing/2014/main" val="3135393274"/>
                  </a:ext>
                </a:extLst>
              </a:tr>
              <a:tr h="3829177">
                <a:tc>
                  <a:txBody>
                    <a:bodyPr/>
                    <a:lstStyle/>
                    <a:p>
                      <a:pPr algn="ctr">
                        <a:spcAft>
                          <a:spcPts val="0"/>
                        </a:spcAft>
                      </a:pPr>
                      <a:r>
                        <a:rPr lang="en-GB" sz="1100">
                          <a:effectLst/>
                        </a:rPr>
                        <a:t>Y4</a:t>
                      </a:r>
                    </a:p>
                    <a:p>
                      <a:pPr algn="ctr">
                        <a:spcAft>
                          <a:spcPts val="0"/>
                        </a:spcAft>
                      </a:pPr>
                      <a:r>
                        <a:rPr lang="en-GB" sz="1100">
                          <a:effectLst/>
                        </a:rPr>
                        <a:t> </a:t>
                      </a:r>
                    </a:p>
                    <a:p>
                      <a:pPr algn="ctr">
                        <a:spcAft>
                          <a:spcPts val="0"/>
                        </a:spcAft>
                      </a:pPr>
                      <a:r>
                        <a:rPr lang="en-GB" sz="1100">
                          <a:effectLst/>
                        </a:rPr>
                        <a:t>Unit 1</a:t>
                      </a:r>
                    </a:p>
                    <a:p>
                      <a:pPr algn="ctr">
                        <a:spcAft>
                          <a:spcPts val="0"/>
                        </a:spcAft>
                      </a:pPr>
                      <a:r>
                        <a:rPr lang="en-GB" sz="1100">
                          <a:effectLst/>
                        </a:rPr>
                        <a:t> </a:t>
                      </a:r>
                    </a:p>
                    <a:p>
                      <a:pPr algn="ctr">
                        <a:spcAft>
                          <a:spcPts val="0"/>
                        </a:spcAft>
                      </a:pPr>
                      <a:r>
                        <a:rPr lang="en-GB" sz="1100">
                          <a:effectLst/>
                        </a:rPr>
                        <a:t>Britain’s settlement by Anglo-Saxons and Scots</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lgn="ctr">
                        <a:spcAft>
                          <a:spcPts val="0"/>
                        </a:spcAft>
                      </a:pPr>
                      <a:r>
                        <a:rPr lang="en-GB" sz="1000">
                          <a:effectLst/>
                        </a:rPr>
                        <a:t>INVASION</a:t>
                      </a:r>
                      <a:endParaRPr lang="en-GB" sz="1100">
                        <a:effectLst/>
                      </a:endParaRPr>
                    </a:p>
                    <a:p>
                      <a:pPr algn="ctr">
                        <a:spcAft>
                          <a:spcPts val="0"/>
                        </a:spcAft>
                      </a:pPr>
                      <a:r>
                        <a:rPr lang="en-GB" sz="1000">
                          <a:effectLst/>
                        </a:rPr>
                        <a:t>POWER</a:t>
                      </a:r>
                      <a:endParaRPr lang="en-GB" sz="1100">
                        <a:effectLst/>
                      </a:endParaRPr>
                    </a:p>
                    <a:p>
                      <a:pPr algn="ctr">
                        <a:spcAft>
                          <a:spcPts val="0"/>
                        </a:spcAft>
                      </a:pPr>
                      <a:r>
                        <a:rPr lang="en-GB" sz="1000">
                          <a:effectLst/>
                        </a:rPr>
                        <a:t/>
                      </a:r>
                      <a:br>
                        <a:rPr lang="en-GB" sz="1000">
                          <a:effectLst/>
                        </a:rPr>
                      </a:br>
                      <a:r>
                        <a:rPr lang="en-GB" sz="1000">
                          <a:effectLst/>
                        </a:rPr>
                        <a:t>Kingdom, Monarchy Trade, Migration, Religion, Settlement, Conflict, King</a:t>
                      </a:r>
                      <a:endParaRPr lang="en-GB" sz="1100">
                        <a:effectLst/>
                      </a:endParaRPr>
                    </a:p>
                    <a:p>
                      <a:pPr algn="ctr">
                        <a:spcAft>
                          <a:spcPts val="0"/>
                        </a:spcAft>
                      </a:pPr>
                      <a:r>
                        <a:rPr lang="en-GB" sz="10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lnSpc>
                          <a:spcPct val="107000"/>
                        </a:lnSpc>
                        <a:spcAft>
                          <a:spcPts val="800"/>
                        </a:spcAft>
                      </a:pPr>
                      <a:r>
                        <a:rPr lang="en-GB" sz="1100">
                          <a:effectLst/>
                        </a:rPr>
                        <a:t>Changes in Britain from the Stone Age to the Iron Age</a:t>
                      </a:r>
                    </a:p>
                    <a:p>
                      <a:pPr>
                        <a:lnSpc>
                          <a:spcPct val="107000"/>
                        </a:lnSpc>
                        <a:spcAft>
                          <a:spcPts val="800"/>
                        </a:spcAft>
                      </a:pPr>
                      <a:r>
                        <a:rPr lang="en-GB" sz="1100">
                          <a:effectLst/>
                        </a:rPr>
                        <a:t>The Roman Empire and its impact on Britain</a:t>
                      </a:r>
                    </a:p>
                    <a:p>
                      <a:pPr>
                        <a:lnSpc>
                          <a:spcPct val="107000"/>
                        </a:lnSpc>
                        <a:spcAft>
                          <a:spcPts val="800"/>
                        </a:spcAft>
                      </a:pPr>
                      <a:r>
                        <a:rPr lang="en-GB" sz="1100">
                          <a:effectLst/>
                        </a:rPr>
                        <a:t> </a:t>
                      </a:r>
                    </a:p>
                    <a:p>
                      <a:pPr>
                        <a:lnSpc>
                          <a:spcPct val="107000"/>
                        </a:lnSpc>
                        <a:spcAft>
                          <a:spcPts val="800"/>
                        </a:spcAft>
                      </a:pPr>
                      <a:r>
                        <a:rPr lang="en-GB" sz="1100">
                          <a:effectLst/>
                        </a:rPr>
                        <a:t> </a:t>
                      </a:r>
                    </a:p>
                    <a:p>
                      <a:pPr>
                        <a:lnSpc>
                          <a:spcPct val="107000"/>
                        </a:lnSpc>
                        <a:spcAft>
                          <a:spcPts val="800"/>
                        </a:spcAft>
                      </a:pPr>
                      <a:r>
                        <a:rPr lang="en-GB" sz="1100">
                          <a:effectLst/>
                        </a:rPr>
                        <a:t> </a:t>
                      </a:r>
                    </a:p>
                    <a:p>
                      <a:pPr>
                        <a:lnSpc>
                          <a:spcPct val="107000"/>
                        </a:lnSpc>
                        <a:spcAft>
                          <a:spcPts val="800"/>
                        </a:spcAft>
                      </a:pPr>
                      <a:r>
                        <a:rPr lang="en-GB" sz="10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spcAft>
                          <a:spcPts val="0"/>
                        </a:spcAft>
                      </a:pPr>
                      <a:r>
                        <a:rPr lang="en-GB" sz="1100">
                          <a:effectLst/>
                        </a:rPr>
                        <a:t>Cause</a:t>
                      </a:r>
                    </a:p>
                    <a:p>
                      <a:pPr>
                        <a:spcAft>
                          <a:spcPts val="0"/>
                        </a:spcAft>
                      </a:pPr>
                      <a:r>
                        <a:rPr lang="en-GB" sz="1100">
                          <a:effectLst/>
                        </a:rPr>
                        <a:t>Why did the Anglo-Saxons come to Britain?</a:t>
                      </a:r>
                    </a:p>
                    <a:p>
                      <a:pPr>
                        <a:spcAft>
                          <a:spcPts val="0"/>
                        </a:spcAft>
                      </a:pPr>
                      <a:r>
                        <a:rPr lang="en-GB" sz="1100">
                          <a:effectLst/>
                        </a:rPr>
                        <a:t> </a:t>
                      </a:r>
                    </a:p>
                    <a:p>
                      <a:pPr>
                        <a:spcAft>
                          <a:spcPts val="0"/>
                        </a:spcAft>
                      </a:pPr>
                      <a:r>
                        <a:rPr lang="en-GB" sz="1100">
                          <a:effectLst/>
                        </a:rPr>
                        <a:t>Where did the Anglo-Saxons come from?</a:t>
                      </a:r>
                    </a:p>
                    <a:p>
                      <a:pPr>
                        <a:spcAft>
                          <a:spcPts val="0"/>
                        </a:spcAft>
                      </a:pPr>
                      <a:r>
                        <a:rPr lang="en-GB" sz="1100">
                          <a:effectLst/>
                        </a:rPr>
                        <a:t> </a:t>
                      </a:r>
                    </a:p>
                    <a:p>
                      <a:pPr>
                        <a:spcAft>
                          <a:spcPts val="0"/>
                        </a:spcAft>
                      </a:pPr>
                      <a:r>
                        <a:rPr lang="en-GB" sz="1100">
                          <a:effectLst/>
                        </a:rPr>
                        <a:t>Anglo-Saxon life in Britain</a:t>
                      </a:r>
                    </a:p>
                    <a:p>
                      <a:pPr>
                        <a:spcAft>
                          <a:spcPts val="0"/>
                        </a:spcAft>
                      </a:pPr>
                      <a:r>
                        <a:rPr lang="en-GB" sz="1100">
                          <a:effectLst/>
                        </a:rPr>
                        <a:t>What was life like for Anglo-Saxons in Britain?</a:t>
                      </a:r>
                    </a:p>
                    <a:p>
                      <a:pPr>
                        <a:spcAft>
                          <a:spcPts val="0"/>
                        </a:spcAft>
                      </a:pPr>
                      <a:r>
                        <a:rPr lang="en-GB" sz="1100">
                          <a:effectLst/>
                        </a:rPr>
                        <a:t> </a:t>
                      </a:r>
                    </a:p>
                    <a:p>
                      <a:pPr>
                        <a:spcAft>
                          <a:spcPts val="0"/>
                        </a:spcAft>
                      </a:pPr>
                      <a:r>
                        <a:rPr lang="en-GB" sz="1100">
                          <a:effectLst/>
                        </a:rPr>
                        <a:t>What kingdoms were formed by the Anglo-Saxons?</a:t>
                      </a:r>
                    </a:p>
                    <a:p>
                      <a:pPr>
                        <a:spcAft>
                          <a:spcPts val="0"/>
                        </a:spcAft>
                      </a:pPr>
                      <a:r>
                        <a:rPr lang="en-GB" sz="1100">
                          <a:effectLst/>
                        </a:rPr>
                        <a:t> </a:t>
                      </a:r>
                    </a:p>
                    <a:p>
                      <a:pPr>
                        <a:spcAft>
                          <a:spcPts val="0"/>
                        </a:spcAft>
                      </a:pPr>
                      <a:r>
                        <a:rPr lang="en-GB" sz="1100">
                          <a:effectLst/>
                        </a:rPr>
                        <a:t>Evidence</a:t>
                      </a:r>
                    </a:p>
                    <a:p>
                      <a:pPr>
                        <a:spcAft>
                          <a:spcPts val="0"/>
                        </a:spcAft>
                      </a:pPr>
                      <a:r>
                        <a:rPr lang="en-GB" sz="1100">
                          <a:effectLst/>
                        </a:rPr>
                        <a:t>How do we know about the Anglo-Saxons?</a:t>
                      </a:r>
                    </a:p>
                    <a:p>
                      <a:pPr>
                        <a:spcAft>
                          <a:spcPts val="0"/>
                        </a:spcAft>
                      </a:pPr>
                      <a:r>
                        <a:rPr lang="en-GB" sz="1100">
                          <a:effectLst/>
                        </a:rPr>
                        <a:t> </a:t>
                      </a:r>
                    </a:p>
                    <a:p>
                      <a:pPr>
                        <a:spcAft>
                          <a:spcPts val="0"/>
                        </a:spcAft>
                      </a:pPr>
                      <a:r>
                        <a:rPr lang="en-GB" sz="1100">
                          <a:effectLst/>
                        </a:rPr>
                        <a:t>Religion</a:t>
                      </a:r>
                    </a:p>
                    <a:p>
                      <a:pPr>
                        <a:spcAft>
                          <a:spcPts val="0"/>
                        </a:spcAft>
                      </a:pPr>
                      <a:r>
                        <a:rPr lang="en-GB" sz="1100">
                          <a:effectLst/>
                        </a:rPr>
                        <a:t>How did religion influence the Anglo-Saxons? How do we know this?</a:t>
                      </a:r>
                    </a:p>
                    <a:p>
                      <a:pPr>
                        <a:spcAft>
                          <a:spcPts val="0"/>
                        </a:spcAft>
                      </a:pPr>
                      <a:r>
                        <a:rPr lang="en-GB" sz="11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spcAft>
                          <a:spcPts val="0"/>
                        </a:spcAft>
                      </a:pPr>
                      <a:r>
                        <a:rPr lang="en-GB" sz="1100">
                          <a:effectLst/>
                        </a:rPr>
                        <a:t>abandoned</a:t>
                      </a:r>
                    </a:p>
                    <a:p>
                      <a:pPr>
                        <a:spcAft>
                          <a:spcPts val="0"/>
                        </a:spcAft>
                      </a:pPr>
                      <a:r>
                        <a:rPr lang="en-GB" sz="1100">
                          <a:effectLst/>
                        </a:rPr>
                        <a:t> </a:t>
                      </a:r>
                    </a:p>
                    <a:p>
                      <a:pPr>
                        <a:spcAft>
                          <a:spcPts val="0"/>
                        </a:spcAft>
                      </a:pPr>
                      <a:r>
                        <a:rPr lang="en-GB" sz="1100">
                          <a:effectLst/>
                        </a:rPr>
                        <a:t>defenceless</a:t>
                      </a:r>
                    </a:p>
                    <a:p>
                      <a:pPr>
                        <a:spcAft>
                          <a:spcPts val="0"/>
                        </a:spcAft>
                      </a:pPr>
                      <a:r>
                        <a:rPr lang="en-GB" sz="1100">
                          <a:effectLst/>
                        </a:rPr>
                        <a:t> </a:t>
                      </a:r>
                    </a:p>
                    <a:p>
                      <a:pPr>
                        <a:spcAft>
                          <a:spcPts val="0"/>
                        </a:spcAft>
                      </a:pPr>
                      <a:r>
                        <a:rPr lang="en-GB" sz="1100">
                          <a:effectLst/>
                        </a:rPr>
                        <a:t>dominant</a:t>
                      </a:r>
                    </a:p>
                    <a:p>
                      <a:pPr>
                        <a:spcAft>
                          <a:spcPts val="0"/>
                        </a:spcAft>
                      </a:pPr>
                      <a:r>
                        <a:rPr lang="en-GB" sz="1100">
                          <a:effectLst/>
                        </a:rPr>
                        <a:t> </a:t>
                      </a:r>
                    </a:p>
                    <a:p>
                      <a:pPr>
                        <a:spcAft>
                          <a:spcPts val="0"/>
                        </a:spcAft>
                      </a:pPr>
                      <a:r>
                        <a:rPr lang="en-GB" sz="1100">
                          <a:effectLst/>
                        </a:rPr>
                        <a:t>missionary</a:t>
                      </a:r>
                    </a:p>
                    <a:p>
                      <a:pPr>
                        <a:spcAft>
                          <a:spcPts val="0"/>
                        </a:spcAft>
                      </a:pPr>
                      <a:r>
                        <a:rPr lang="en-GB" sz="1100">
                          <a:effectLst/>
                        </a:rPr>
                        <a:t> </a:t>
                      </a:r>
                    </a:p>
                    <a:p>
                      <a:pPr>
                        <a:spcAft>
                          <a:spcPts val="0"/>
                        </a:spcAft>
                      </a:pPr>
                      <a:r>
                        <a:rPr lang="en-GB" sz="1100">
                          <a:effectLst/>
                        </a:rPr>
                        <a:t>pagan</a:t>
                      </a:r>
                    </a:p>
                    <a:p>
                      <a:pPr>
                        <a:spcAft>
                          <a:spcPts val="0"/>
                        </a:spcAft>
                      </a:pPr>
                      <a:r>
                        <a:rPr lang="en-GB" sz="1100">
                          <a:effectLst/>
                        </a:rPr>
                        <a:t> </a:t>
                      </a:r>
                    </a:p>
                    <a:p>
                      <a:pPr>
                        <a:spcAft>
                          <a:spcPts val="0"/>
                        </a:spcAft>
                      </a:pPr>
                      <a:r>
                        <a:rPr lang="en-GB" sz="1100">
                          <a:effectLst/>
                        </a:rPr>
                        <a:t>reliant</a:t>
                      </a:r>
                    </a:p>
                    <a:p>
                      <a:pPr>
                        <a:spcAft>
                          <a:spcPts val="0"/>
                        </a:spcAft>
                      </a:pPr>
                      <a:r>
                        <a:rPr lang="en-GB" sz="1100">
                          <a:effectLst/>
                        </a:rPr>
                        <a:t> </a:t>
                      </a:r>
                    </a:p>
                    <a:p>
                      <a:pPr>
                        <a:spcAft>
                          <a:spcPts val="0"/>
                        </a:spcAft>
                      </a:pPr>
                      <a:r>
                        <a:rPr lang="en-GB" sz="11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spcAft>
                          <a:spcPts val="0"/>
                        </a:spcAft>
                      </a:pPr>
                      <a:r>
                        <a:rPr lang="en-GB" sz="1100" dirty="0" err="1">
                          <a:effectLst/>
                        </a:rPr>
                        <a:t>heptarchy</a:t>
                      </a:r>
                      <a:endParaRPr lang="en-GB" sz="1100" dirty="0">
                        <a:effectLst/>
                      </a:endParaRPr>
                    </a:p>
                    <a:p>
                      <a:pPr>
                        <a:spcAft>
                          <a:spcPts val="0"/>
                        </a:spcAft>
                      </a:pPr>
                      <a:r>
                        <a:rPr lang="en-GB" sz="1100" dirty="0">
                          <a:effectLst/>
                        </a:rPr>
                        <a:t> </a:t>
                      </a:r>
                    </a:p>
                    <a:p>
                      <a:pPr>
                        <a:spcAft>
                          <a:spcPts val="0"/>
                        </a:spcAft>
                      </a:pPr>
                      <a:r>
                        <a:rPr lang="en-GB" sz="1100" dirty="0">
                          <a:effectLst/>
                        </a:rPr>
                        <a:t>laden</a:t>
                      </a:r>
                    </a:p>
                    <a:p>
                      <a:pPr>
                        <a:spcAft>
                          <a:spcPts val="0"/>
                        </a:spcAft>
                      </a:pPr>
                      <a:r>
                        <a:rPr lang="en-GB" sz="1100" dirty="0">
                          <a:effectLst/>
                        </a:rPr>
                        <a:t> </a:t>
                      </a:r>
                    </a:p>
                    <a:p>
                      <a:pPr>
                        <a:spcAft>
                          <a:spcPts val="0"/>
                        </a:spcAft>
                      </a:pPr>
                      <a:r>
                        <a:rPr lang="en-GB" sz="1100" dirty="0">
                          <a:effectLst/>
                        </a:rPr>
                        <a:t>sporadic</a:t>
                      </a:r>
                    </a:p>
                    <a:p>
                      <a:pPr>
                        <a:spcAft>
                          <a:spcPts val="0"/>
                        </a:spcAft>
                      </a:pPr>
                      <a:r>
                        <a:rPr lang="en-GB" sz="1100" dirty="0">
                          <a:effectLst/>
                        </a:rPr>
                        <a:t> </a:t>
                      </a:r>
                    </a:p>
                    <a:p>
                      <a:pPr>
                        <a:spcAft>
                          <a:spcPts val="0"/>
                        </a:spcAft>
                      </a:pPr>
                      <a:r>
                        <a:rPr lang="en-GB" sz="1100" dirty="0">
                          <a:effectLst/>
                        </a:rPr>
                        <a:t>vanquish</a:t>
                      </a:r>
                    </a:p>
                    <a:p>
                      <a:pPr>
                        <a:spcAft>
                          <a:spcPts val="0"/>
                        </a:spcAft>
                      </a:pPr>
                      <a:r>
                        <a:rPr lang="en-GB" sz="1100" dirty="0">
                          <a:effectLst/>
                        </a:rPr>
                        <a:t> </a:t>
                      </a:r>
                    </a:p>
                    <a:p>
                      <a:pPr>
                        <a:spcAft>
                          <a:spcPts val="0"/>
                        </a:spcAft>
                      </a:pPr>
                      <a:r>
                        <a:rPr lang="en-GB" sz="1100" dirty="0">
                          <a:effectLst/>
                        </a:rPr>
                        <a:t>viewpoint</a:t>
                      </a:r>
                    </a:p>
                    <a:p>
                      <a:pPr>
                        <a:spcAft>
                          <a:spcPts val="0"/>
                        </a:spcAft>
                      </a:pPr>
                      <a:r>
                        <a:rPr lang="en-GB" sz="1100" dirty="0">
                          <a:effectLst/>
                        </a:rPr>
                        <a:t> </a:t>
                      </a:r>
                    </a:p>
                    <a:p>
                      <a:pPr>
                        <a:spcAft>
                          <a:spcPts val="0"/>
                        </a:spcAft>
                      </a:pPr>
                      <a:r>
                        <a:rPr lang="en-GB" sz="1100" dirty="0">
                          <a:effectLst/>
                        </a:rPr>
                        <a:t>migration</a:t>
                      </a:r>
                    </a:p>
                    <a:p>
                      <a:pPr>
                        <a:spcAft>
                          <a:spcPts val="0"/>
                        </a:spcAft>
                      </a:pPr>
                      <a:r>
                        <a:rPr lang="en-GB" sz="1100" dirty="0">
                          <a:effectLst/>
                        </a:rPr>
                        <a:t> </a:t>
                      </a:r>
                      <a:endParaRPr lang="en-GB"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extLst>
                  <a:ext uri="{0D108BD9-81ED-4DB2-BD59-A6C34878D82A}">
                    <a16:rowId xmlns:a16="http://schemas.microsoft.com/office/drawing/2014/main" val="3027555265"/>
                  </a:ext>
                </a:extLst>
              </a:tr>
            </a:tbl>
          </a:graphicData>
        </a:graphic>
      </p:graphicFrame>
    </p:spTree>
    <p:extLst>
      <p:ext uri="{BB962C8B-B14F-4D97-AF65-F5344CB8AC3E}">
        <p14:creationId xmlns:p14="http://schemas.microsoft.com/office/powerpoint/2010/main" val="102351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3" name="Table 2"/>
          <p:cNvGraphicFramePr>
            <a:graphicFrameLocks noGrp="1"/>
          </p:cNvGraphicFramePr>
          <p:nvPr>
            <p:extLst/>
          </p:nvPr>
        </p:nvGraphicFramePr>
        <p:xfrm>
          <a:off x="2430505" y="1253331"/>
          <a:ext cx="9299777" cy="4351338"/>
        </p:xfrm>
        <a:graphic>
          <a:graphicData uri="http://schemas.openxmlformats.org/drawingml/2006/table">
            <a:tbl>
              <a:tblPr firstRow="1" firstCol="1" bandRow="1"/>
              <a:tblGrid>
                <a:gridCol w="1124096">
                  <a:extLst>
                    <a:ext uri="{9D8B030D-6E8A-4147-A177-3AD203B41FA5}">
                      <a16:colId xmlns:a16="http://schemas.microsoft.com/office/drawing/2014/main" val="4019927033"/>
                    </a:ext>
                  </a:extLst>
                </a:gridCol>
                <a:gridCol w="1579173">
                  <a:extLst>
                    <a:ext uri="{9D8B030D-6E8A-4147-A177-3AD203B41FA5}">
                      <a16:colId xmlns:a16="http://schemas.microsoft.com/office/drawing/2014/main" val="1735983834"/>
                    </a:ext>
                  </a:extLst>
                </a:gridCol>
                <a:gridCol w="1748392">
                  <a:extLst>
                    <a:ext uri="{9D8B030D-6E8A-4147-A177-3AD203B41FA5}">
                      <a16:colId xmlns:a16="http://schemas.microsoft.com/office/drawing/2014/main" val="2700266293"/>
                    </a:ext>
                  </a:extLst>
                </a:gridCol>
                <a:gridCol w="2658547">
                  <a:extLst>
                    <a:ext uri="{9D8B030D-6E8A-4147-A177-3AD203B41FA5}">
                      <a16:colId xmlns:a16="http://schemas.microsoft.com/office/drawing/2014/main" val="471391875"/>
                    </a:ext>
                  </a:extLst>
                </a:gridCol>
                <a:gridCol w="1105965">
                  <a:extLst>
                    <a:ext uri="{9D8B030D-6E8A-4147-A177-3AD203B41FA5}">
                      <a16:colId xmlns:a16="http://schemas.microsoft.com/office/drawing/2014/main" val="3831401215"/>
                    </a:ext>
                  </a:extLst>
                </a:gridCol>
                <a:gridCol w="1083604">
                  <a:extLst>
                    <a:ext uri="{9D8B030D-6E8A-4147-A177-3AD203B41FA5}">
                      <a16:colId xmlns:a16="http://schemas.microsoft.com/office/drawing/2014/main" val="2033858379"/>
                    </a:ext>
                  </a:extLst>
                </a:gridCol>
              </a:tblGrid>
              <a:tr h="522161">
                <a:tc>
                  <a:txBody>
                    <a:bodyPr/>
                    <a:lstStyle/>
                    <a:p>
                      <a:pPr algn="ctr">
                        <a:spcAft>
                          <a:spcPts val="0"/>
                        </a:spcAft>
                      </a:pPr>
                      <a:r>
                        <a:rPr lang="en-GB" sz="1100">
                          <a:effectLst/>
                        </a:rPr>
                        <a:t>Year group, Unit Title and Name</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Substantive concept</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Previous Learning</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Big Ideas/Key Questions/Learning Foci</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Tier 2 Vocabulary</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tc>
                  <a:txBody>
                    <a:bodyPr/>
                    <a:lstStyle/>
                    <a:p>
                      <a:pPr algn="ctr">
                        <a:spcAft>
                          <a:spcPts val="0"/>
                        </a:spcAft>
                      </a:pPr>
                      <a:r>
                        <a:rPr lang="en-GB" sz="1100">
                          <a:effectLst/>
                        </a:rPr>
                        <a:t>Tier 3 Vocabulary</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nchor="ctr"/>
                </a:tc>
                <a:extLst>
                  <a:ext uri="{0D108BD9-81ED-4DB2-BD59-A6C34878D82A}">
                    <a16:rowId xmlns:a16="http://schemas.microsoft.com/office/drawing/2014/main" val="3685643670"/>
                  </a:ext>
                </a:extLst>
              </a:tr>
              <a:tr h="3829177">
                <a:tc>
                  <a:txBody>
                    <a:bodyPr/>
                    <a:lstStyle/>
                    <a:p>
                      <a:pPr algn="ctr">
                        <a:spcAft>
                          <a:spcPts val="0"/>
                        </a:spcAft>
                      </a:pPr>
                      <a:r>
                        <a:rPr lang="en-GB" sz="1100">
                          <a:effectLst/>
                        </a:rPr>
                        <a:t>Y4</a:t>
                      </a:r>
                    </a:p>
                    <a:p>
                      <a:pPr algn="ctr">
                        <a:spcAft>
                          <a:spcPts val="0"/>
                        </a:spcAft>
                      </a:pPr>
                      <a:r>
                        <a:rPr lang="en-GB" sz="1100">
                          <a:effectLst/>
                        </a:rPr>
                        <a:t> </a:t>
                      </a:r>
                    </a:p>
                    <a:p>
                      <a:pPr algn="ctr">
                        <a:spcAft>
                          <a:spcPts val="0"/>
                        </a:spcAft>
                      </a:pPr>
                      <a:r>
                        <a:rPr lang="en-GB" sz="1100">
                          <a:effectLst/>
                        </a:rPr>
                        <a:t>Unit 2</a:t>
                      </a:r>
                    </a:p>
                    <a:p>
                      <a:pPr algn="ctr">
                        <a:spcAft>
                          <a:spcPts val="0"/>
                        </a:spcAft>
                      </a:pPr>
                      <a:r>
                        <a:rPr lang="en-GB" sz="1100">
                          <a:effectLst/>
                        </a:rPr>
                        <a:t> </a:t>
                      </a:r>
                    </a:p>
                    <a:p>
                      <a:pPr algn="ctr">
                        <a:spcAft>
                          <a:spcPts val="0"/>
                        </a:spcAft>
                      </a:pPr>
                      <a:r>
                        <a:rPr lang="en-GB" sz="1100">
                          <a:effectLst/>
                        </a:rPr>
                        <a:t>The Viking and Anglo-Saxon struggle for the Kingdom of England to the time of Edward the Confessor</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lgn="ctr">
                        <a:spcAft>
                          <a:spcPts val="0"/>
                        </a:spcAft>
                      </a:pPr>
                      <a:r>
                        <a:rPr lang="en-GB" sz="1000">
                          <a:effectLst/>
                        </a:rPr>
                        <a:t>INVASION</a:t>
                      </a:r>
                      <a:endParaRPr lang="en-GB" sz="1100">
                        <a:effectLst/>
                      </a:endParaRPr>
                    </a:p>
                    <a:p>
                      <a:pPr algn="ctr">
                        <a:spcAft>
                          <a:spcPts val="0"/>
                        </a:spcAft>
                      </a:pPr>
                      <a:r>
                        <a:rPr lang="en-GB" sz="1000">
                          <a:effectLst/>
                        </a:rPr>
                        <a:t>POWER</a:t>
                      </a:r>
                      <a:endParaRPr lang="en-GB" sz="1100">
                        <a:effectLst/>
                      </a:endParaRPr>
                    </a:p>
                    <a:p>
                      <a:pPr algn="ctr">
                        <a:spcAft>
                          <a:spcPts val="0"/>
                        </a:spcAft>
                      </a:pPr>
                      <a:r>
                        <a:rPr lang="en-GB" sz="1000">
                          <a:effectLst/>
                        </a:rPr>
                        <a:t> </a:t>
                      </a:r>
                      <a:endParaRPr lang="en-GB" sz="1100">
                        <a:effectLst/>
                      </a:endParaRPr>
                    </a:p>
                    <a:p>
                      <a:pPr algn="ctr">
                        <a:spcAft>
                          <a:spcPts val="0"/>
                        </a:spcAft>
                      </a:pPr>
                      <a:r>
                        <a:rPr lang="en-GB" sz="1000">
                          <a:effectLst/>
                        </a:rPr>
                        <a:t>Kingdom, Trade, Migration</a:t>
                      </a:r>
                      <a:endParaRPr lang="en-GB" sz="1100">
                        <a:effectLst/>
                      </a:endParaRPr>
                    </a:p>
                    <a:p>
                      <a:pPr algn="ctr">
                        <a:spcAft>
                          <a:spcPts val="0"/>
                        </a:spcAft>
                      </a:pPr>
                      <a:r>
                        <a:rPr lang="en-GB" sz="1000">
                          <a:effectLst/>
                        </a:rPr>
                        <a:t>Belief, Settlement, Heir, Monarchy, Conflict, King, Religion</a:t>
                      </a:r>
                      <a:endParaRPr lang="en-GB" sz="1100">
                        <a:effectLst/>
                      </a:endParaRPr>
                    </a:p>
                    <a:p>
                      <a:pPr algn="ctr">
                        <a:spcAft>
                          <a:spcPts val="0"/>
                        </a:spcAft>
                      </a:pPr>
                      <a:r>
                        <a:rPr lang="en-GB" sz="10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lnSpc>
                          <a:spcPct val="107000"/>
                        </a:lnSpc>
                        <a:spcAft>
                          <a:spcPts val="800"/>
                        </a:spcAft>
                      </a:pPr>
                      <a:r>
                        <a:rPr lang="en-GB" sz="1100">
                          <a:effectLst/>
                        </a:rPr>
                        <a:t>Changes in Britain from the Stone Age to the Iron Age</a:t>
                      </a:r>
                    </a:p>
                    <a:p>
                      <a:pPr>
                        <a:lnSpc>
                          <a:spcPct val="107000"/>
                        </a:lnSpc>
                        <a:spcAft>
                          <a:spcPts val="800"/>
                        </a:spcAft>
                      </a:pPr>
                      <a:r>
                        <a:rPr lang="en-GB" sz="1100">
                          <a:effectLst/>
                        </a:rPr>
                        <a:t>The Roman Empire and its impact on Britain</a:t>
                      </a:r>
                    </a:p>
                    <a:p>
                      <a:pPr>
                        <a:lnSpc>
                          <a:spcPct val="107000"/>
                        </a:lnSpc>
                        <a:spcAft>
                          <a:spcPts val="800"/>
                        </a:spcAft>
                      </a:pPr>
                      <a:r>
                        <a:rPr lang="en-GB" sz="1100">
                          <a:effectLst/>
                        </a:rPr>
                        <a:t>Britain’s settlement by Anglo-Saxons and Scots</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spcAft>
                          <a:spcPts val="0"/>
                        </a:spcAft>
                      </a:pPr>
                      <a:r>
                        <a:rPr lang="en-GB" sz="1100">
                          <a:effectLst/>
                        </a:rPr>
                        <a:t>Origins</a:t>
                      </a:r>
                    </a:p>
                    <a:p>
                      <a:pPr>
                        <a:spcAft>
                          <a:spcPts val="0"/>
                        </a:spcAft>
                      </a:pPr>
                      <a:r>
                        <a:rPr lang="en-GB" sz="1100">
                          <a:effectLst/>
                        </a:rPr>
                        <a:t>What was life like for Vikings?</a:t>
                      </a:r>
                    </a:p>
                    <a:p>
                      <a:pPr>
                        <a:spcAft>
                          <a:spcPts val="0"/>
                        </a:spcAft>
                      </a:pPr>
                      <a:r>
                        <a:rPr lang="en-GB" sz="1100">
                          <a:effectLst/>
                        </a:rPr>
                        <a:t>When did the Vikings attack Britain?</a:t>
                      </a:r>
                    </a:p>
                    <a:p>
                      <a:pPr>
                        <a:spcAft>
                          <a:spcPts val="0"/>
                        </a:spcAft>
                      </a:pPr>
                      <a:r>
                        <a:rPr lang="en-GB" sz="1100">
                          <a:effectLst/>
                        </a:rPr>
                        <a:t> </a:t>
                      </a:r>
                    </a:p>
                    <a:p>
                      <a:pPr>
                        <a:spcAft>
                          <a:spcPts val="0"/>
                        </a:spcAft>
                      </a:pPr>
                      <a:r>
                        <a:rPr lang="en-GB" sz="1100">
                          <a:effectLst/>
                        </a:rPr>
                        <a:t>Settlement</a:t>
                      </a:r>
                    </a:p>
                    <a:p>
                      <a:pPr>
                        <a:spcAft>
                          <a:spcPts val="0"/>
                        </a:spcAft>
                      </a:pPr>
                      <a:r>
                        <a:rPr lang="en-GB" sz="1100">
                          <a:effectLst/>
                        </a:rPr>
                        <a:t>Where did the Vikings invade and settle?</a:t>
                      </a:r>
                    </a:p>
                    <a:p>
                      <a:pPr>
                        <a:spcAft>
                          <a:spcPts val="0"/>
                        </a:spcAft>
                      </a:pPr>
                      <a:r>
                        <a:rPr lang="en-GB" sz="1100">
                          <a:effectLst/>
                        </a:rPr>
                        <a:t>Why were the Vikings so feared and successful?</a:t>
                      </a:r>
                    </a:p>
                    <a:p>
                      <a:pPr>
                        <a:spcAft>
                          <a:spcPts val="0"/>
                        </a:spcAft>
                      </a:pPr>
                      <a:r>
                        <a:rPr lang="en-GB" sz="1100">
                          <a:effectLst/>
                        </a:rPr>
                        <a:t> </a:t>
                      </a:r>
                    </a:p>
                    <a:p>
                      <a:pPr>
                        <a:spcAft>
                          <a:spcPts val="0"/>
                        </a:spcAft>
                      </a:pPr>
                      <a:r>
                        <a:rPr lang="en-GB" sz="1100">
                          <a:effectLst/>
                        </a:rPr>
                        <a:t>Struggle for power</a:t>
                      </a:r>
                    </a:p>
                    <a:p>
                      <a:pPr>
                        <a:spcAft>
                          <a:spcPts val="0"/>
                        </a:spcAft>
                      </a:pPr>
                      <a:r>
                        <a:rPr lang="en-GB" sz="1100">
                          <a:effectLst/>
                        </a:rPr>
                        <a:t>When were the Vikings most powerful?</a:t>
                      </a:r>
                    </a:p>
                    <a:p>
                      <a:pPr>
                        <a:spcAft>
                          <a:spcPts val="0"/>
                        </a:spcAft>
                      </a:pPr>
                      <a:r>
                        <a:rPr lang="en-GB" sz="1100">
                          <a:effectLst/>
                        </a:rPr>
                        <a:t>What peace was agreed between the Anglo-Saxons and Vikings?</a:t>
                      </a:r>
                    </a:p>
                    <a:p>
                      <a:pPr>
                        <a:spcAft>
                          <a:spcPts val="0"/>
                        </a:spcAft>
                      </a:pPr>
                      <a:r>
                        <a:rPr lang="en-GB" sz="1100">
                          <a:effectLst/>
                        </a:rPr>
                        <a:t> </a:t>
                      </a:r>
                    </a:p>
                    <a:p>
                      <a:pPr>
                        <a:spcAft>
                          <a:spcPts val="0"/>
                        </a:spcAft>
                      </a:pPr>
                      <a:r>
                        <a:rPr lang="en-GB" sz="1100">
                          <a:effectLst/>
                        </a:rPr>
                        <a:t>Consequence</a:t>
                      </a:r>
                    </a:p>
                    <a:p>
                      <a:pPr>
                        <a:spcAft>
                          <a:spcPts val="0"/>
                        </a:spcAft>
                      </a:pPr>
                      <a:r>
                        <a:rPr lang="en-GB" sz="1100">
                          <a:effectLst/>
                        </a:rPr>
                        <a:t>What happened to the Vikings in England?</a:t>
                      </a:r>
                    </a:p>
                    <a:p>
                      <a:pPr>
                        <a:spcAft>
                          <a:spcPts val="0"/>
                        </a:spcAft>
                      </a:pPr>
                      <a:r>
                        <a:rPr lang="en-GB" sz="1100">
                          <a:effectLst/>
                        </a:rPr>
                        <a:t>Why did the Normans and Vikings both think they had the right to the throne of England?</a:t>
                      </a:r>
                    </a:p>
                    <a:p>
                      <a:pPr>
                        <a:spcAft>
                          <a:spcPts val="0"/>
                        </a:spcAft>
                      </a:pPr>
                      <a:r>
                        <a:rPr lang="en-GB" sz="11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spcAft>
                          <a:spcPts val="0"/>
                        </a:spcAft>
                      </a:pPr>
                      <a:r>
                        <a:rPr lang="en-GB" sz="1100">
                          <a:effectLst/>
                        </a:rPr>
                        <a:t>contested</a:t>
                      </a:r>
                    </a:p>
                    <a:p>
                      <a:pPr>
                        <a:spcAft>
                          <a:spcPts val="0"/>
                        </a:spcAft>
                      </a:pPr>
                      <a:r>
                        <a:rPr lang="en-GB" sz="1100">
                          <a:effectLst/>
                        </a:rPr>
                        <a:t> </a:t>
                      </a:r>
                    </a:p>
                    <a:p>
                      <a:pPr>
                        <a:spcAft>
                          <a:spcPts val="0"/>
                        </a:spcAft>
                      </a:pPr>
                      <a:r>
                        <a:rPr lang="en-GB" sz="1100">
                          <a:effectLst/>
                        </a:rPr>
                        <a:t>exile</a:t>
                      </a:r>
                    </a:p>
                    <a:p>
                      <a:pPr>
                        <a:spcAft>
                          <a:spcPts val="0"/>
                        </a:spcAft>
                      </a:pPr>
                      <a:r>
                        <a:rPr lang="en-GB" sz="1100">
                          <a:effectLst/>
                        </a:rPr>
                        <a:t> </a:t>
                      </a:r>
                    </a:p>
                    <a:p>
                      <a:pPr>
                        <a:spcAft>
                          <a:spcPts val="0"/>
                        </a:spcAft>
                      </a:pPr>
                      <a:r>
                        <a:rPr lang="en-GB" sz="1100">
                          <a:effectLst/>
                        </a:rPr>
                        <a:t>descendant</a:t>
                      </a:r>
                    </a:p>
                    <a:p>
                      <a:pPr>
                        <a:spcAft>
                          <a:spcPts val="0"/>
                        </a:spcAft>
                      </a:pPr>
                      <a:r>
                        <a:rPr lang="en-GB" sz="1100">
                          <a:effectLst/>
                        </a:rPr>
                        <a:t> </a:t>
                      </a:r>
                    </a:p>
                    <a:p>
                      <a:pPr>
                        <a:spcAft>
                          <a:spcPts val="0"/>
                        </a:spcAft>
                      </a:pPr>
                      <a:r>
                        <a:rPr lang="en-GB" sz="1100">
                          <a:effectLst/>
                        </a:rPr>
                        <a:t>heir</a:t>
                      </a:r>
                    </a:p>
                    <a:p>
                      <a:pPr>
                        <a:spcAft>
                          <a:spcPts val="0"/>
                        </a:spcAft>
                      </a:pPr>
                      <a:r>
                        <a:rPr lang="en-GB" sz="1100">
                          <a:effectLst/>
                        </a:rPr>
                        <a:t> </a:t>
                      </a:r>
                    </a:p>
                    <a:p>
                      <a:pPr>
                        <a:spcAft>
                          <a:spcPts val="0"/>
                        </a:spcAft>
                      </a:pPr>
                      <a:r>
                        <a:rPr lang="en-GB" sz="1100">
                          <a:effectLst/>
                        </a:rPr>
                        <a:t>plunder</a:t>
                      </a:r>
                    </a:p>
                    <a:p>
                      <a:pPr>
                        <a:spcAft>
                          <a:spcPts val="0"/>
                        </a:spcAft>
                      </a:pPr>
                      <a:r>
                        <a:rPr lang="en-GB" sz="1100">
                          <a:effectLst/>
                        </a:rPr>
                        <a:t> </a:t>
                      </a:r>
                    </a:p>
                    <a:p>
                      <a:pPr>
                        <a:spcAft>
                          <a:spcPts val="0"/>
                        </a:spcAft>
                      </a:pPr>
                      <a:r>
                        <a:rPr lang="en-GB" sz="1100">
                          <a:effectLst/>
                        </a:rPr>
                        <a:t>truce</a:t>
                      </a:r>
                    </a:p>
                    <a:p>
                      <a:pPr>
                        <a:spcAft>
                          <a:spcPts val="0"/>
                        </a:spcAft>
                      </a:pPr>
                      <a:r>
                        <a:rPr lang="en-GB" sz="1100">
                          <a:effectLst/>
                        </a:rPr>
                        <a:t> </a:t>
                      </a:r>
                    </a:p>
                    <a:p>
                      <a:pPr>
                        <a:spcAft>
                          <a:spcPts val="0"/>
                        </a:spcAft>
                      </a:pPr>
                      <a:r>
                        <a:rPr lang="en-GB" sz="1100">
                          <a:effectLst/>
                        </a:rPr>
                        <a:t> </a:t>
                      </a:r>
                      <a:endParaRPr lang="en-GB"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tc>
                  <a:txBody>
                    <a:bodyPr/>
                    <a:lstStyle/>
                    <a:p>
                      <a:pPr>
                        <a:spcAft>
                          <a:spcPts val="0"/>
                        </a:spcAft>
                      </a:pPr>
                      <a:r>
                        <a:rPr lang="en-GB" sz="1100" dirty="0">
                          <a:effectLst/>
                        </a:rPr>
                        <a:t>decimated</a:t>
                      </a:r>
                    </a:p>
                    <a:p>
                      <a:pPr>
                        <a:spcAft>
                          <a:spcPts val="0"/>
                        </a:spcAft>
                      </a:pPr>
                      <a:r>
                        <a:rPr lang="en-GB" sz="1100" dirty="0">
                          <a:effectLst/>
                        </a:rPr>
                        <a:t> </a:t>
                      </a:r>
                    </a:p>
                    <a:p>
                      <a:pPr>
                        <a:spcAft>
                          <a:spcPts val="0"/>
                        </a:spcAft>
                      </a:pPr>
                      <a:r>
                        <a:rPr lang="en-GB" sz="1100" dirty="0">
                          <a:effectLst/>
                        </a:rPr>
                        <a:t>incursion</a:t>
                      </a:r>
                    </a:p>
                    <a:p>
                      <a:pPr>
                        <a:spcAft>
                          <a:spcPts val="0"/>
                        </a:spcAft>
                      </a:pPr>
                      <a:r>
                        <a:rPr lang="en-GB" sz="1100" dirty="0">
                          <a:effectLst/>
                        </a:rPr>
                        <a:t> </a:t>
                      </a:r>
                    </a:p>
                    <a:p>
                      <a:pPr>
                        <a:spcAft>
                          <a:spcPts val="0"/>
                        </a:spcAft>
                      </a:pPr>
                      <a:r>
                        <a:rPr lang="en-GB" sz="1100" dirty="0">
                          <a:effectLst/>
                        </a:rPr>
                        <a:t>ransack</a:t>
                      </a:r>
                    </a:p>
                    <a:p>
                      <a:pPr>
                        <a:spcAft>
                          <a:spcPts val="0"/>
                        </a:spcAft>
                      </a:pPr>
                      <a:r>
                        <a:rPr lang="en-GB" sz="1100" dirty="0">
                          <a:effectLst/>
                        </a:rPr>
                        <a:t> </a:t>
                      </a:r>
                    </a:p>
                    <a:p>
                      <a:pPr>
                        <a:spcAft>
                          <a:spcPts val="0"/>
                        </a:spcAft>
                      </a:pPr>
                      <a:r>
                        <a:rPr lang="en-GB" sz="1100" dirty="0">
                          <a:effectLst/>
                        </a:rPr>
                        <a:t>severed</a:t>
                      </a:r>
                    </a:p>
                    <a:p>
                      <a:pPr>
                        <a:spcAft>
                          <a:spcPts val="0"/>
                        </a:spcAft>
                      </a:pPr>
                      <a:r>
                        <a:rPr lang="en-GB" sz="1100" dirty="0">
                          <a:effectLst/>
                        </a:rPr>
                        <a:t> </a:t>
                      </a:r>
                    </a:p>
                    <a:p>
                      <a:pPr>
                        <a:spcAft>
                          <a:spcPts val="0"/>
                        </a:spcAft>
                      </a:pPr>
                      <a:r>
                        <a:rPr lang="en-GB" sz="1100" dirty="0">
                          <a:effectLst/>
                        </a:rPr>
                        <a:t>martyr</a:t>
                      </a:r>
                    </a:p>
                    <a:p>
                      <a:pPr>
                        <a:spcAft>
                          <a:spcPts val="0"/>
                        </a:spcAft>
                      </a:pPr>
                      <a:r>
                        <a:rPr lang="en-GB" sz="1100" dirty="0">
                          <a:effectLst/>
                        </a:rPr>
                        <a:t> </a:t>
                      </a:r>
                    </a:p>
                    <a:p>
                      <a:pPr>
                        <a:spcAft>
                          <a:spcPts val="0"/>
                        </a:spcAft>
                      </a:pPr>
                      <a:r>
                        <a:rPr lang="en-GB" sz="1100" dirty="0">
                          <a:effectLst/>
                        </a:rPr>
                        <a:t>marauding</a:t>
                      </a:r>
                    </a:p>
                    <a:p>
                      <a:pPr>
                        <a:spcAft>
                          <a:spcPts val="0"/>
                        </a:spcAft>
                      </a:pPr>
                      <a:r>
                        <a:rPr lang="en-GB" sz="1100" dirty="0">
                          <a:effectLst/>
                        </a:rPr>
                        <a:t> </a:t>
                      </a:r>
                    </a:p>
                    <a:p>
                      <a:pPr>
                        <a:spcAft>
                          <a:spcPts val="0"/>
                        </a:spcAft>
                      </a:pPr>
                      <a:r>
                        <a:rPr lang="en-GB" sz="1100" dirty="0">
                          <a:effectLst/>
                        </a:rPr>
                        <a:t> </a:t>
                      </a:r>
                      <a:endParaRPr lang="en-GB"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5270" marR="65270" marT="0" marB="0"/>
                </a:tc>
                <a:extLst>
                  <a:ext uri="{0D108BD9-81ED-4DB2-BD59-A6C34878D82A}">
                    <a16:rowId xmlns:a16="http://schemas.microsoft.com/office/drawing/2014/main" val="1050393794"/>
                  </a:ext>
                </a:extLst>
              </a:tr>
            </a:tbl>
          </a:graphicData>
        </a:graphic>
      </p:graphicFrame>
    </p:spTree>
    <p:extLst>
      <p:ext uri="{BB962C8B-B14F-4D97-AF65-F5344CB8AC3E}">
        <p14:creationId xmlns:p14="http://schemas.microsoft.com/office/powerpoint/2010/main" val="74720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6"/>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t>4 cont.</a:t>
            </a:r>
            <a:endParaRPr sz="4000" dirty="0">
              <a:latin typeface="Calibri"/>
              <a:ea typeface="Calibri"/>
              <a:cs typeface="Calibri"/>
              <a:sym typeface="Calibri"/>
            </a:endParaRPr>
          </a:p>
        </p:txBody>
      </p:sp>
      <p:sp>
        <p:nvSpPr>
          <p:cNvPr id="224" name="Google Shape;224;p26"/>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5" name="Google Shape;225;p26"/>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27" name="Google Shape;227;p26"/>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4" name="Table 3"/>
          <p:cNvGraphicFramePr>
            <a:graphicFrameLocks noGrp="1"/>
          </p:cNvGraphicFramePr>
          <p:nvPr>
            <p:extLst/>
          </p:nvPr>
        </p:nvGraphicFramePr>
        <p:xfrm>
          <a:off x="2713074" y="1021977"/>
          <a:ext cx="8626709" cy="5074304"/>
        </p:xfrm>
        <a:graphic>
          <a:graphicData uri="http://schemas.openxmlformats.org/drawingml/2006/table">
            <a:tbl>
              <a:tblPr firstRow="1" firstCol="1" bandRow="1"/>
              <a:tblGrid>
                <a:gridCol w="1042740">
                  <a:extLst>
                    <a:ext uri="{9D8B030D-6E8A-4147-A177-3AD203B41FA5}">
                      <a16:colId xmlns:a16="http://schemas.microsoft.com/office/drawing/2014/main" val="3525062953"/>
                    </a:ext>
                  </a:extLst>
                </a:gridCol>
                <a:gridCol w="1418350">
                  <a:extLst>
                    <a:ext uri="{9D8B030D-6E8A-4147-A177-3AD203B41FA5}">
                      <a16:colId xmlns:a16="http://schemas.microsoft.com/office/drawing/2014/main" val="2859584317"/>
                    </a:ext>
                  </a:extLst>
                </a:gridCol>
                <a:gridCol w="1589337">
                  <a:extLst>
                    <a:ext uri="{9D8B030D-6E8A-4147-A177-3AD203B41FA5}">
                      <a16:colId xmlns:a16="http://schemas.microsoft.com/office/drawing/2014/main" val="3907382665"/>
                    </a:ext>
                  </a:extLst>
                </a:gridCol>
                <a:gridCol w="2545182">
                  <a:extLst>
                    <a:ext uri="{9D8B030D-6E8A-4147-A177-3AD203B41FA5}">
                      <a16:colId xmlns:a16="http://schemas.microsoft.com/office/drawing/2014/main" val="1575978418"/>
                    </a:ext>
                  </a:extLst>
                </a:gridCol>
                <a:gridCol w="1025921">
                  <a:extLst>
                    <a:ext uri="{9D8B030D-6E8A-4147-A177-3AD203B41FA5}">
                      <a16:colId xmlns:a16="http://schemas.microsoft.com/office/drawing/2014/main" val="552626580"/>
                    </a:ext>
                  </a:extLst>
                </a:gridCol>
                <a:gridCol w="1005179">
                  <a:extLst>
                    <a:ext uri="{9D8B030D-6E8A-4147-A177-3AD203B41FA5}">
                      <a16:colId xmlns:a16="http://schemas.microsoft.com/office/drawing/2014/main" val="2399992722"/>
                    </a:ext>
                  </a:extLst>
                </a:gridCol>
              </a:tblGrid>
              <a:tr h="491061">
                <a:tc>
                  <a:txBody>
                    <a:bodyPr/>
                    <a:lstStyle/>
                    <a:p>
                      <a:pPr algn="ctr">
                        <a:spcAft>
                          <a:spcPts val="0"/>
                        </a:spcAft>
                      </a:pPr>
                      <a:r>
                        <a:rPr lang="en-GB" sz="900">
                          <a:effectLst/>
                        </a:rPr>
                        <a:t>Year group, Unit Title and Name</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Substantive concept</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Previous Learning</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Big Ideas/Key Questions/Learning Foci</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Tier 2 Vocabulary</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tc>
                  <a:txBody>
                    <a:bodyPr/>
                    <a:lstStyle/>
                    <a:p>
                      <a:pPr algn="ctr">
                        <a:spcAft>
                          <a:spcPts val="0"/>
                        </a:spcAft>
                      </a:pPr>
                      <a:r>
                        <a:rPr lang="en-GB" sz="900">
                          <a:effectLst/>
                        </a:rPr>
                        <a:t>Tier 3 Vocabulary</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nchor="ctr"/>
                </a:tc>
                <a:extLst>
                  <a:ext uri="{0D108BD9-81ED-4DB2-BD59-A6C34878D82A}">
                    <a16:rowId xmlns:a16="http://schemas.microsoft.com/office/drawing/2014/main" val="1056375768"/>
                  </a:ext>
                </a:extLst>
              </a:tr>
              <a:tr h="4583243">
                <a:tc>
                  <a:txBody>
                    <a:bodyPr/>
                    <a:lstStyle/>
                    <a:p>
                      <a:pPr algn="ctr">
                        <a:spcAft>
                          <a:spcPts val="0"/>
                        </a:spcAft>
                      </a:pPr>
                      <a:r>
                        <a:rPr lang="en-GB" sz="900">
                          <a:effectLst/>
                        </a:rPr>
                        <a:t>Y4</a:t>
                      </a:r>
                    </a:p>
                    <a:p>
                      <a:pPr algn="ctr">
                        <a:spcAft>
                          <a:spcPts val="0"/>
                        </a:spcAft>
                      </a:pPr>
                      <a:r>
                        <a:rPr lang="en-GB" sz="900">
                          <a:effectLst/>
                        </a:rPr>
                        <a:t> </a:t>
                      </a:r>
                    </a:p>
                    <a:p>
                      <a:pPr algn="ctr">
                        <a:spcAft>
                          <a:spcPts val="0"/>
                        </a:spcAft>
                      </a:pPr>
                      <a:r>
                        <a:rPr lang="en-GB" sz="900">
                          <a:effectLst/>
                        </a:rPr>
                        <a:t>Unit 3</a:t>
                      </a:r>
                    </a:p>
                    <a:p>
                      <a:pPr algn="ctr">
                        <a:spcAft>
                          <a:spcPts val="0"/>
                        </a:spcAft>
                      </a:pPr>
                      <a:r>
                        <a:rPr lang="en-GB" sz="900">
                          <a:effectLst/>
                        </a:rPr>
                        <a:t> </a:t>
                      </a:r>
                    </a:p>
                    <a:p>
                      <a:pPr algn="ctr">
                        <a:spcAft>
                          <a:spcPts val="0"/>
                        </a:spcAft>
                      </a:pPr>
                      <a:r>
                        <a:rPr lang="en-GB" sz="900">
                          <a:effectLst/>
                        </a:rPr>
                        <a:t>The achievements of the earliest civilizations</a:t>
                      </a:r>
                    </a:p>
                    <a:p>
                      <a:pPr algn="ctr">
                        <a:spcAft>
                          <a:spcPts val="0"/>
                        </a:spcAft>
                      </a:pPr>
                      <a:r>
                        <a:rPr lang="en-GB" sz="900">
                          <a:effectLst/>
                        </a:rPr>
                        <a:t>|</a:t>
                      </a:r>
                      <a:br>
                        <a:rPr lang="en-GB" sz="900">
                          <a:effectLst/>
                        </a:rPr>
                      </a:br>
                      <a:r>
                        <a:rPr lang="en-GB" sz="900">
                          <a:effectLst/>
                        </a:rPr>
                        <a:t>Ancient Egypt</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lgn="ctr">
                        <a:spcAft>
                          <a:spcPts val="0"/>
                        </a:spcAft>
                      </a:pPr>
                      <a:r>
                        <a:rPr lang="en-GB" sz="800">
                          <a:effectLst/>
                        </a:rPr>
                        <a:t>CIVILISATION | POWER</a:t>
                      </a:r>
                      <a:endParaRPr lang="en-GB" sz="900">
                        <a:effectLst/>
                      </a:endParaRPr>
                    </a:p>
                    <a:p>
                      <a:pPr algn="ctr">
                        <a:spcAft>
                          <a:spcPts val="0"/>
                        </a:spcAft>
                      </a:pPr>
                      <a:r>
                        <a:rPr lang="en-GB" sz="800">
                          <a:effectLst/>
                        </a:rPr>
                        <a:t> </a:t>
                      </a:r>
                      <a:endParaRPr lang="en-GB" sz="900">
                        <a:effectLst/>
                      </a:endParaRPr>
                    </a:p>
                    <a:p>
                      <a:pPr algn="ctr">
                        <a:spcAft>
                          <a:spcPts val="0"/>
                        </a:spcAft>
                      </a:pPr>
                      <a:r>
                        <a:rPr lang="en-GB" sz="800">
                          <a:effectLst/>
                        </a:rPr>
                        <a:t>Empire, Kingdom, Settlement, Society, King, Nobility, Power, Queen, Beliefs, Trade, War, Hierarchy, Slave</a:t>
                      </a:r>
                      <a:endParaRPr lang="en-GB" sz="900">
                        <a:effectLst/>
                      </a:endParaRPr>
                    </a:p>
                    <a:p>
                      <a:pPr algn="ctr">
                        <a:spcAft>
                          <a:spcPts val="0"/>
                        </a:spcAft>
                      </a:pPr>
                      <a:r>
                        <a:rPr lang="en-GB" sz="800">
                          <a:effectLst/>
                        </a:rPr>
                        <a:t> </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lnSpc>
                          <a:spcPct val="107000"/>
                        </a:lnSpc>
                        <a:spcAft>
                          <a:spcPts val="800"/>
                        </a:spcAft>
                      </a:pPr>
                      <a:r>
                        <a:rPr lang="en-GB" sz="900">
                          <a:effectLst/>
                        </a:rPr>
                        <a:t>Changes in Britain from the Stone Age to the Iron Age</a:t>
                      </a:r>
                    </a:p>
                    <a:p>
                      <a:pPr>
                        <a:lnSpc>
                          <a:spcPct val="107000"/>
                        </a:lnSpc>
                        <a:spcAft>
                          <a:spcPts val="800"/>
                        </a:spcAft>
                      </a:pPr>
                      <a:r>
                        <a:rPr lang="en-GB" sz="900">
                          <a:effectLst/>
                        </a:rPr>
                        <a:t>The Roman Empire and its impact on Britain</a:t>
                      </a:r>
                    </a:p>
                    <a:p>
                      <a:pPr>
                        <a:lnSpc>
                          <a:spcPct val="107000"/>
                        </a:lnSpc>
                        <a:spcAft>
                          <a:spcPts val="800"/>
                        </a:spcAft>
                      </a:pPr>
                      <a:r>
                        <a:rPr lang="en-GB" sz="900">
                          <a:effectLst/>
                        </a:rPr>
                        <a:t>Britain’s settlement by Anglo-Saxons and Scots</a:t>
                      </a:r>
                    </a:p>
                    <a:p>
                      <a:pPr>
                        <a:lnSpc>
                          <a:spcPct val="107000"/>
                        </a:lnSpc>
                        <a:spcAft>
                          <a:spcPts val="800"/>
                        </a:spcAft>
                      </a:pPr>
                      <a:r>
                        <a:rPr lang="en-GB" sz="900">
                          <a:effectLst/>
                        </a:rPr>
                        <a:t>The Viking and Anglo-Saxon struggle for the Kingdom of England to the time of Edward the Confessor</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spcAft>
                          <a:spcPts val="0"/>
                        </a:spcAft>
                      </a:pPr>
                      <a:r>
                        <a:rPr lang="en-GB" sz="900">
                          <a:effectLst/>
                        </a:rPr>
                        <a:t>People and place</a:t>
                      </a:r>
                    </a:p>
                    <a:p>
                      <a:pPr>
                        <a:spcAft>
                          <a:spcPts val="0"/>
                        </a:spcAft>
                      </a:pPr>
                      <a:r>
                        <a:rPr lang="en-GB" sz="900">
                          <a:effectLst/>
                        </a:rPr>
                        <a:t>Who were a few of the earliest civilisations and what did they achieve?</a:t>
                      </a:r>
                    </a:p>
                    <a:p>
                      <a:pPr>
                        <a:spcAft>
                          <a:spcPts val="0"/>
                        </a:spcAft>
                      </a:pPr>
                      <a:r>
                        <a:rPr lang="en-GB" sz="900">
                          <a:effectLst/>
                        </a:rPr>
                        <a:t> </a:t>
                      </a:r>
                    </a:p>
                    <a:p>
                      <a:pPr>
                        <a:spcAft>
                          <a:spcPts val="0"/>
                        </a:spcAft>
                      </a:pPr>
                      <a:r>
                        <a:rPr lang="en-GB" sz="900">
                          <a:effectLst/>
                        </a:rPr>
                        <a:t>Who were the ancient Egyptians and where did they live?</a:t>
                      </a:r>
                    </a:p>
                    <a:p>
                      <a:pPr>
                        <a:spcAft>
                          <a:spcPts val="0"/>
                        </a:spcAft>
                      </a:pPr>
                      <a:r>
                        <a:rPr lang="en-GB" sz="900">
                          <a:effectLst/>
                        </a:rPr>
                        <a:t> </a:t>
                      </a:r>
                    </a:p>
                    <a:p>
                      <a:pPr>
                        <a:spcAft>
                          <a:spcPts val="0"/>
                        </a:spcAft>
                      </a:pPr>
                      <a:r>
                        <a:rPr lang="en-GB" sz="900">
                          <a:effectLst/>
                        </a:rPr>
                        <a:t>Ancient Egyptian kingdoms</a:t>
                      </a:r>
                    </a:p>
                    <a:p>
                      <a:pPr>
                        <a:spcAft>
                          <a:spcPts val="0"/>
                        </a:spcAft>
                      </a:pPr>
                      <a:r>
                        <a:rPr lang="en-GB" sz="900">
                          <a:effectLst/>
                        </a:rPr>
                        <a:t>The Old Kingdom: who was significant and what did they achieve?</a:t>
                      </a:r>
                    </a:p>
                    <a:p>
                      <a:pPr>
                        <a:spcAft>
                          <a:spcPts val="0"/>
                        </a:spcAft>
                      </a:pPr>
                      <a:r>
                        <a:rPr lang="en-GB" sz="900">
                          <a:effectLst/>
                        </a:rPr>
                        <a:t> </a:t>
                      </a:r>
                    </a:p>
                    <a:p>
                      <a:pPr>
                        <a:spcAft>
                          <a:spcPts val="0"/>
                        </a:spcAft>
                      </a:pPr>
                      <a:r>
                        <a:rPr lang="en-GB" sz="900">
                          <a:effectLst/>
                        </a:rPr>
                        <a:t>The Middle Kingdom: who was significant and what did they achieve?</a:t>
                      </a:r>
                    </a:p>
                    <a:p>
                      <a:pPr>
                        <a:spcAft>
                          <a:spcPts val="0"/>
                        </a:spcAft>
                      </a:pPr>
                      <a:r>
                        <a:rPr lang="en-GB" sz="900">
                          <a:effectLst/>
                        </a:rPr>
                        <a:t> </a:t>
                      </a:r>
                    </a:p>
                    <a:p>
                      <a:pPr>
                        <a:spcAft>
                          <a:spcPts val="0"/>
                        </a:spcAft>
                      </a:pPr>
                      <a:r>
                        <a:rPr lang="en-GB" sz="900">
                          <a:effectLst/>
                        </a:rPr>
                        <a:t>The New Kingdom: who was significant and what did they achieve?</a:t>
                      </a:r>
                    </a:p>
                    <a:p>
                      <a:pPr>
                        <a:spcAft>
                          <a:spcPts val="0"/>
                        </a:spcAft>
                      </a:pPr>
                      <a:r>
                        <a:rPr lang="en-GB" sz="900">
                          <a:effectLst/>
                        </a:rPr>
                        <a:t> </a:t>
                      </a:r>
                    </a:p>
                    <a:p>
                      <a:pPr>
                        <a:spcAft>
                          <a:spcPts val="0"/>
                        </a:spcAft>
                      </a:pPr>
                      <a:r>
                        <a:rPr lang="en-GB" sz="900">
                          <a:effectLst/>
                        </a:rPr>
                        <a:t>Achievements and beliefs</a:t>
                      </a:r>
                    </a:p>
                    <a:p>
                      <a:pPr>
                        <a:spcAft>
                          <a:spcPts val="0"/>
                        </a:spcAft>
                      </a:pPr>
                      <a:r>
                        <a:rPr lang="en-GB" sz="900">
                          <a:effectLst/>
                        </a:rPr>
                        <a:t>Achievements: how and what did the ancient Egyptians write?</a:t>
                      </a:r>
                    </a:p>
                    <a:p>
                      <a:pPr>
                        <a:spcAft>
                          <a:spcPts val="0"/>
                        </a:spcAft>
                      </a:pPr>
                      <a:r>
                        <a:rPr lang="en-GB" sz="900">
                          <a:effectLst/>
                        </a:rPr>
                        <a:t> </a:t>
                      </a:r>
                    </a:p>
                    <a:p>
                      <a:pPr>
                        <a:spcAft>
                          <a:spcPts val="0"/>
                        </a:spcAft>
                      </a:pPr>
                      <a:r>
                        <a:rPr lang="en-GB" sz="900">
                          <a:effectLst/>
                        </a:rPr>
                        <a:t>Achievements: How did the ancient Egyptians use the River Nile?</a:t>
                      </a:r>
                    </a:p>
                    <a:p>
                      <a:pPr>
                        <a:spcAft>
                          <a:spcPts val="0"/>
                        </a:spcAft>
                      </a:pPr>
                      <a:r>
                        <a:rPr lang="en-GB" sz="900">
                          <a:effectLst/>
                        </a:rPr>
                        <a:t> </a:t>
                      </a:r>
                    </a:p>
                    <a:p>
                      <a:pPr>
                        <a:spcAft>
                          <a:spcPts val="0"/>
                        </a:spcAft>
                      </a:pPr>
                      <a:r>
                        <a:rPr lang="en-GB" sz="900">
                          <a:effectLst/>
                        </a:rPr>
                        <a:t>Gods: what did the ancient Egyptians believe in?</a:t>
                      </a:r>
                    </a:p>
                    <a:p>
                      <a:pPr>
                        <a:spcAft>
                          <a:spcPts val="0"/>
                        </a:spcAft>
                      </a:pPr>
                      <a:r>
                        <a:rPr lang="en-GB" sz="900">
                          <a:effectLst/>
                        </a:rPr>
                        <a:t>Evidence: what do we know about Tutankhamun?</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spcAft>
                          <a:spcPts val="0"/>
                        </a:spcAft>
                      </a:pPr>
                      <a:r>
                        <a:rPr lang="en-GB" sz="900">
                          <a:effectLst/>
                        </a:rPr>
                        <a:t>colossal</a:t>
                      </a:r>
                    </a:p>
                    <a:p>
                      <a:pPr>
                        <a:spcAft>
                          <a:spcPts val="0"/>
                        </a:spcAft>
                      </a:pPr>
                      <a:r>
                        <a:rPr lang="en-GB" sz="900">
                          <a:effectLst/>
                        </a:rPr>
                        <a:t> </a:t>
                      </a:r>
                    </a:p>
                    <a:p>
                      <a:pPr>
                        <a:spcAft>
                          <a:spcPts val="0"/>
                        </a:spcAft>
                      </a:pPr>
                      <a:r>
                        <a:rPr lang="en-GB" sz="900">
                          <a:effectLst/>
                        </a:rPr>
                        <a:t>stability</a:t>
                      </a:r>
                    </a:p>
                    <a:p>
                      <a:pPr>
                        <a:spcAft>
                          <a:spcPts val="0"/>
                        </a:spcAft>
                      </a:pPr>
                      <a:r>
                        <a:rPr lang="en-GB" sz="900">
                          <a:effectLst/>
                        </a:rPr>
                        <a:t> </a:t>
                      </a:r>
                    </a:p>
                    <a:p>
                      <a:pPr>
                        <a:spcAft>
                          <a:spcPts val="0"/>
                        </a:spcAft>
                      </a:pPr>
                      <a:r>
                        <a:rPr lang="en-GB" sz="900">
                          <a:effectLst/>
                        </a:rPr>
                        <a:t>society</a:t>
                      </a:r>
                    </a:p>
                    <a:p>
                      <a:pPr>
                        <a:spcAft>
                          <a:spcPts val="0"/>
                        </a:spcAft>
                      </a:pPr>
                      <a:r>
                        <a:rPr lang="en-GB" sz="900">
                          <a:effectLst/>
                        </a:rPr>
                        <a:t> </a:t>
                      </a:r>
                    </a:p>
                    <a:p>
                      <a:pPr>
                        <a:spcAft>
                          <a:spcPts val="0"/>
                        </a:spcAft>
                      </a:pPr>
                      <a:r>
                        <a:rPr lang="en-GB" sz="900">
                          <a:effectLst/>
                        </a:rPr>
                        <a:t>civilisation</a:t>
                      </a:r>
                    </a:p>
                    <a:p>
                      <a:pPr>
                        <a:spcAft>
                          <a:spcPts val="0"/>
                        </a:spcAft>
                      </a:pPr>
                      <a:r>
                        <a:rPr lang="en-GB" sz="900">
                          <a:effectLst/>
                        </a:rPr>
                        <a:t> </a:t>
                      </a:r>
                    </a:p>
                    <a:p>
                      <a:pPr>
                        <a:spcAft>
                          <a:spcPts val="0"/>
                        </a:spcAft>
                      </a:pPr>
                      <a:r>
                        <a:rPr lang="en-GB" sz="900">
                          <a:effectLst/>
                        </a:rPr>
                        <a:t>irrigation</a:t>
                      </a:r>
                    </a:p>
                    <a:p>
                      <a:pPr>
                        <a:spcAft>
                          <a:spcPts val="0"/>
                        </a:spcAft>
                      </a:pPr>
                      <a:r>
                        <a:rPr lang="en-GB" sz="900">
                          <a:effectLst/>
                        </a:rPr>
                        <a:t> </a:t>
                      </a:r>
                    </a:p>
                    <a:p>
                      <a:pPr>
                        <a:spcAft>
                          <a:spcPts val="0"/>
                        </a:spcAft>
                      </a:pPr>
                      <a:r>
                        <a:rPr lang="en-GB" sz="900">
                          <a:effectLst/>
                        </a:rPr>
                        <a:t>mysteriously</a:t>
                      </a:r>
                    </a:p>
                    <a:p>
                      <a:pPr>
                        <a:spcAft>
                          <a:spcPts val="0"/>
                        </a:spcAft>
                      </a:pPr>
                      <a:r>
                        <a:rPr lang="en-GB" sz="900">
                          <a:effectLst/>
                        </a:rPr>
                        <a:t> </a:t>
                      </a:r>
                    </a:p>
                    <a:p>
                      <a:pPr>
                        <a:spcAft>
                          <a:spcPts val="0"/>
                        </a:spcAft>
                      </a:pPr>
                      <a:r>
                        <a:rPr lang="en-GB" sz="900">
                          <a:effectLst/>
                        </a:rPr>
                        <a:t> </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tc>
                  <a:txBody>
                    <a:bodyPr/>
                    <a:lstStyle/>
                    <a:p>
                      <a:pPr>
                        <a:spcAft>
                          <a:spcPts val="0"/>
                        </a:spcAft>
                      </a:pPr>
                      <a:r>
                        <a:rPr lang="en-GB" sz="900" dirty="0">
                          <a:effectLst/>
                        </a:rPr>
                        <a:t>funerary</a:t>
                      </a:r>
                    </a:p>
                    <a:p>
                      <a:pPr>
                        <a:spcAft>
                          <a:spcPts val="0"/>
                        </a:spcAft>
                      </a:pPr>
                      <a:r>
                        <a:rPr lang="en-GB" sz="900" dirty="0">
                          <a:effectLst/>
                        </a:rPr>
                        <a:t> </a:t>
                      </a:r>
                    </a:p>
                    <a:p>
                      <a:pPr>
                        <a:spcAft>
                          <a:spcPts val="0"/>
                        </a:spcAft>
                      </a:pPr>
                      <a:r>
                        <a:rPr lang="en-GB" sz="900" dirty="0">
                          <a:effectLst/>
                        </a:rPr>
                        <a:t>hieroglyphs</a:t>
                      </a:r>
                    </a:p>
                    <a:p>
                      <a:pPr>
                        <a:spcAft>
                          <a:spcPts val="0"/>
                        </a:spcAft>
                      </a:pPr>
                      <a:r>
                        <a:rPr lang="en-GB" sz="900" dirty="0">
                          <a:effectLst/>
                        </a:rPr>
                        <a:t> </a:t>
                      </a:r>
                    </a:p>
                    <a:p>
                      <a:pPr>
                        <a:spcAft>
                          <a:spcPts val="0"/>
                        </a:spcAft>
                      </a:pPr>
                      <a:r>
                        <a:rPr lang="en-GB" sz="900" dirty="0">
                          <a:effectLst/>
                        </a:rPr>
                        <a:t>artefact</a:t>
                      </a:r>
                    </a:p>
                    <a:p>
                      <a:pPr>
                        <a:spcAft>
                          <a:spcPts val="0"/>
                        </a:spcAft>
                      </a:pPr>
                      <a:r>
                        <a:rPr lang="en-GB" sz="900" dirty="0">
                          <a:effectLst/>
                        </a:rPr>
                        <a:t> </a:t>
                      </a:r>
                    </a:p>
                    <a:p>
                      <a:pPr>
                        <a:spcAft>
                          <a:spcPts val="0"/>
                        </a:spcAft>
                      </a:pPr>
                      <a:r>
                        <a:rPr lang="en-GB" sz="900" dirty="0">
                          <a:effectLst/>
                        </a:rPr>
                        <a:t>pillaged</a:t>
                      </a:r>
                    </a:p>
                    <a:p>
                      <a:pPr>
                        <a:spcAft>
                          <a:spcPts val="0"/>
                        </a:spcAft>
                      </a:pPr>
                      <a:r>
                        <a:rPr lang="en-GB" sz="900" dirty="0">
                          <a:effectLst/>
                        </a:rPr>
                        <a:t> </a:t>
                      </a:r>
                    </a:p>
                    <a:p>
                      <a:pPr>
                        <a:spcAft>
                          <a:spcPts val="0"/>
                        </a:spcAft>
                      </a:pPr>
                      <a:r>
                        <a:rPr lang="en-GB" sz="900" dirty="0">
                          <a:effectLst/>
                        </a:rPr>
                        <a:t>obelisk</a:t>
                      </a:r>
                    </a:p>
                    <a:p>
                      <a:pPr>
                        <a:spcAft>
                          <a:spcPts val="0"/>
                        </a:spcAft>
                      </a:pPr>
                      <a:r>
                        <a:rPr lang="en-GB" sz="900" dirty="0">
                          <a:effectLst/>
                        </a:rPr>
                        <a:t> </a:t>
                      </a:r>
                    </a:p>
                    <a:p>
                      <a:pPr>
                        <a:spcAft>
                          <a:spcPts val="0"/>
                        </a:spcAft>
                      </a:pPr>
                      <a:r>
                        <a:rPr lang="en-GB" sz="900" dirty="0">
                          <a:effectLst/>
                        </a:rPr>
                        <a:t>pharaoh</a:t>
                      </a:r>
                    </a:p>
                    <a:p>
                      <a:pPr>
                        <a:spcAft>
                          <a:spcPts val="0"/>
                        </a:spcAft>
                      </a:pPr>
                      <a:r>
                        <a:rPr lang="en-GB" sz="900" dirty="0">
                          <a:effectLst/>
                        </a:rPr>
                        <a:t> </a:t>
                      </a:r>
                    </a:p>
                    <a:p>
                      <a:pPr>
                        <a:spcAft>
                          <a:spcPts val="0"/>
                        </a:spcAft>
                      </a:pPr>
                      <a:r>
                        <a:rPr lang="en-GB" sz="900" dirty="0">
                          <a:effectLst/>
                        </a:rPr>
                        <a:t> </a:t>
                      </a:r>
                      <a:endParaRPr lang="en-GB"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2637" marR="52637" marT="0" marB="0"/>
                </a:tc>
                <a:extLst>
                  <a:ext uri="{0D108BD9-81ED-4DB2-BD59-A6C34878D82A}">
                    <a16:rowId xmlns:a16="http://schemas.microsoft.com/office/drawing/2014/main" val="1512679719"/>
                  </a:ext>
                </a:extLst>
              </a:tr>
            </a:tbl>
          </a:graphicData>
        </a:graphic>
      </p:graphicFrame>
    </p:spTree>
    <p:extLst>
      <p:ext uri="{BB962C8B-B14F-4D97-AF65-F5344CB8AC3E}">
        <p14:creationId xmlns:p14="http://schemas.microsoft.com/office/powerpoint/2010/main" val="3114346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5</a:t>
            </a:r>
            <a:endParaRPr sz="400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2" name="Table 1"/>
          <p:cNvGraphicFramePr>
            <a:graphicFrameLocks noGrp="1"/>
          </p:cNvGraphicFramePr>
          <p:nvPr>
            <p:extLst/>
          </p:nvPr>
        </p:nvGraphicFramePr>
        <p:xfrm>
          <a:off x="2228553" y="1159008"/>
          <a:ext cx="9706222" cy="4376890"/>
        </p:xfrm>
        <a:graphic>
          <a:graphicData uri="http://schemas.openxmlformats.org/drawingml/2006/table">
            <a:tbl>
              <a:tblPr firstRow="1" firstCol="1" bandRow="1"/>
              <a:tblGrid>
                <a:gridCol w="1173224">
                  <a:extLst>
                    <a:ext uri="{9D8B030D-6E8A-4147-A177-3AD203B41FA5}">
                      <a16:colId xmlns:a16="http://schemas.microsoft.com/office/drawing/2014/main" val="2903288309"/>
                    </a:ext>
                  </a:extLst>
                </a:gridCol>
                <a:gridCol w="1648191">
                  <a:extLst>
                    <a:ext uri="{9D8B030D-6E8A-4147-A177-3AD203B41FA5}">
                      <a16:colId xmlns:a16="http://schemas.microsoft.com/office/drawing/2014/main" val="3389223389"/>
                    </a:ext>
                  </a:extLst>
                </a:gridCol>
                <a:gridCol w="1824805">
                  <a:extLst>
                    <a:ext uri="{9D8B030D-6E8A-4147-A177-3AD203B41FA5}">
                      <a16:colId xmlns:a16="http://schemas.microsoft.com/office/drawing/2014/main" val="1502573794"/>
                    </a:ext>
                  </a:extLst>
                </a:gridCol>
                <a:gridCol w="2774738">
                  <a:extLst>
                    <a:ext uri="{9D8B030D-6E8A-4147-A177-3AD203B41FA5}">
                      <a16:colId xmlns:a16="http://schemas.microsoft.com/office/drawing/2014/main" val="2925414061"/>
                    </a:ext>
                  </a:extLst>
                </a:gridCol>
                <a:gridCol w="1154301">
                  <a:extLst>
                    <a:ext uri="{9D8B030D-6E8A-4147-A177-3AD203B41FA5}">
                      <a16:colId xmlns:a16="http://schemas.microsoft.com/office/drawing/2014/main" val="3579923136"/>
                    </a:ext>
                  </a:extLst>
                </a:gridCol>
                <a:gridCol w="1130963">
                  <a:extLst>
                    <a:ext uri="{9D8B030D-6E8A-4147-A177-3AD203B41FA5}">
                      <a16:colId xmlns:a16="http://schemas.microsoft.com/office/drawing/2014/main" val="3236644267"/>
                    </a:ext>
                  </a:extLst>
                </a:gridCol>
              </a:tblGrid>
              <a:tr h="544982">
                <a:tc>
                  <a:txBody>
                    <a:bodyPr/>
                    <a:lstStyle/>
                    <a:p>
                      <a:pPr algn="ctr">
                        <a:spcAft>
                          <a:spcPts val="0"/>
                        </a:spcAft>
                      </a:pPr>
                      <a:r>
                        <a:rPr lang="en-GB" sz="1200">
                          <a:effectLst/>
                        </a:rPr>
                        <a:t>Year group, Unit Title and Name</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nchor="ctr"/>
                </a:tc>
                <a:tc>
                  <a:txBody>
                    <a:bodyPr/>
                    <a:lstStyle/>
                    <a:p>
                      <a:pPr algn="ctr">
                        <a:spcAft>
                          <a:spcPts val="0"/>
                        </a:spcAft>
                      </a:pPr>
                      <a:r>
                        <a:rPr lang="en-GB" sz="1200">
                          <a:effectLst/>
                        </a:rPr>
                        <a:t>Substantive concept</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nchor="ctr"/>
                </a:tc>
                <a:tc>
                  <a:txBody>
                    <a:bodyPr/>
                    <a:lstStyle/>
                    <a:p>
                      <a:pPr algn="ctr">
                        <a:spcAft>
                          <a:spcPts val="0"/>
                        </a:spcAft>
                      </a:pPr>
                      <a:r>
                        <a:rPr lang="en-GB" sz="1200">
                          <a:effectLst/>
                        </a:rPr>
                        <a:t>Previous Learning</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nchor="ctr"/>
                </a:tc>
                <a:tc>
                  <a:txBody>
                    <a:bodyPr/>
                    <a:lstStyle/>
                    <a:p>
                      <a:pPr algn="ctr">
                        <a:spcAft>
                          <a:spcPts val="0"/>
                        </a:spcAft>
                      </a:pPr>
                      <a:r>
                        <a:rPr lang="en-GB" sz="1200">
                          <a:effectLst/>
                        </a:rPr>
                        <a:t>Big Ideas/Key Questions/Learning Foci</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nchor="ctr"/>
                </a:tc>
                <a:tc>
                  <a:txBody>
                    <a:bodyPr/>
                    <a:lstStyle/>
                    <a:p>
                      <a:pPr algn="ctr">
                        <a:spcAft>
                          <a:spcPts val="0"/>
                        </a:spcAft>
                      </a:pPr>
                      <a:r>
                        <a:rPr lang="en-GB" sz="1200">
                          <a:effectLst/>
                        </a:rPr>
                        <a:t>Tier 2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nchor="ctr"/>
                </a:tc>
                <a:tc>
                  <a:txBody>
                    <a:bodyPr/>
                    <a:lstStyle/>
                    <a:p>
                      <a:pPr algn="ctr">
                        <a:spcAft>
                          <a:spcPts val="0"/>
                        </a:spcAft>
                      </a:pPr>
                      <a:r>
                        <a:rPr lang="en-GB" sz="1200">
                          <a:effectLst/>
                        </a:rPr>
                        <a:t>Tier 3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nchor="ctr"/>
                </a:tc>
                <a:extLst>
                  <a:ext uri="{0D108BD9-81ED-4DB2-BD59-A6C34878D82A}">
                    <a16:rowId xmlns:a16="http://schemas.microsoft.com/office/drawing/2014/main" val="1523291733"/>
                  </a:ext>
                </a:extLst>
              </a:tr>
              <a:tr h="3806356">
                <a:tc>
                  <a:txBody>
                    <a:bodyPr/>
                    <a:lstStyle/>
                    <a:p>
                      <a:pPr algn="ctr">
                        <a:spcAft>
                          <a:spcPts val="0"/>
                        </a:spcAft>
                      </a:pPr>
                      <a:r>
                        <a:rPr lang="en-GB" sz="1200">
                          <a:effectLst/>
                        </a:rPr>
                        <a:t>Y5</a:t>
                      </a:r>
                    </a:p>
                    <a:p>
                      <a:pPr algn="ctr">
                        <a:spcAft>
                          <a:spcPts val="0"/>
                        </a:spcAft>
                      </a:pPr>
                      <a:r>
                        <a:rPr lang="en-GB" sz="1200">
                          <a:effectLst/>
                        </a:rPr>
                        <a:t> </a:t>
                      </a:r>
                    </a:p>
                    <a:p>
                      <a:pPr algn="ctr">
                        <a:spcAft>
                          <a:spcPts val="0"/>
                        </a:spcAft>
                      </a:pPr>
                      <a:r>
                        <a:rPr lang="en-GB" sz="1200">
                          <a:effectLst/>
                        </a:rPr>
                        <a:t>Unit 1</a:t>
                      </a:r>
                    </a:p>
                    <a:p>
                      <a:pPr algn="ctr">
                        <a:spcAft>
                          <a:spcPts val="0"/>
                        </a:spcAft>
                      </a:pPr>
                      <a:r>
                        <a:rPr lang="en-GB" sz="1200">
                          <a:effectLst/>
                        </a:rPr>
                        <a:t> </a:t>
                      </a:r>
                    </a:p>
                    <a:p>
                      <a:pPr algn="ctr">
                        <a:spcAft>
                          <a:spcPts val="0"/>
                        </a:spcAft>
                      </a:pPr>
                      <a:r>
                        <a:rPr lang="en-GB" sz="1200">
                          <a:effectLst/>
                        </a:rPr>
                        <a:t>A non-European society that provides contrasts with British history </a:t>
                      </a:r>
                    </a:p>
                    <a:p>
                      <a:pPr algn="ctr">
                        <a:spcAft>
                          <a:spcPts val="0"/>
                        </a:spcAft>
                      </a:pPr>
                      <a:r>
                        <a:rPr lang="en-GB" sz="1200">
                          <a:effectLst/>
                        </a:rPr>
                        <a:t>|</a:t>
                      </a:r>
                      <a:br>
                        <a:rPr lang="en-GB" sz="1200">
                          <a:effectLst/>
                        </a:rPr>
                      </a:br>
                      <a:r>
                        <a:rPr lang="en-GB" sz="1200">
                          <a:effectLst/>
                        </a:rPr>
                        <a:t>Maya c.AD 900</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tc>
                <a:tc>
                  <a:txBody>
                    <a:bodyPr/>
                    <a:lstStyle/>
                    <a:p>
                      <a:pPr algn="ctr">
                        <a:spcAft>
                          <a:spcPts val="0"/>
                        </a:spcAft>
                      </a:pPr>
                      <a:r>
                        <a:rPr lang="en-GB" sz="1000">
                          <a:effectLst/>
                        </a:rPr>
                        <a:t>CIVILISATION</a:t>
                      </a:r>
                      <a:endParaRPr lang="en-GB" sz="1200">
                        <a:effectLst/>
                      </a:endParaRPr>
                    </a:p>
                    <a:p>
                      <a:pPr algn="ctr">
                        <a:spcAft>
                          <a:spcPts val="0"/>
                        </a:spcAft>
                      </a:pPr>
                      <a:r>
                        <a:rPr lang="en-GB" sz="1000">
                          <a:effectLst/>
                        </a:rPr>
                        <a:t>KNOWLEDGE</a:t>
                      </a:r>
                      <a:endParaRPr lang="en-GB" sz="1200">
                        <a:effectLst/>
                      </a:endParaRPr>
                    </a:p>
                    <a:p>
                      <a:pPr algn="ctr">
                        <a:spcAft>
                          <a:spcPts val="0"/>
                        </a:spcAft>
                      </a:pPr>
                      <a:r>
                        <a:rPr lang="en-GB" sz="1000">
                          <a:effectLst/>
                        </a:rPr>
                        <a:t>POWER</a:t>
                      </a:r>
                      <a:endParaRPr lang="en-GB" sz="1200">
                        <a:effectLst/>
                      </a:endParaRPr>
                    </a:p>
                    <a:p>
                      <a:pPr algn="ctr">
                        <a:spcAft>
                          <a:spcPts val="0"/>
                        </a:spcAft>
                      </a:pPr>
                      <a:r>
                        <a:rPr lang="en-GB" sz="1000">
                          <a:effectLst/>
                        </a:rPr>
                        <a:t> </a:t>
                      </a:r>
                      <a:endParaRPr lang="en-GB" sz="1200">
                        <a:effectLst/>
                      </a:endParaRPr>
                    </a:p>
                    <a:p>
                      <a:pPr algn="ctr">
                        <a:spcAft>
                          <a:spcPts val="0"/>
                        </a:spcAft>
                      </a:pPr>
                      <a:r>
                        <a:rPr lang="en-GB" sz="1000">
                          <a:effectLst/>
                        </a:rPr>
                        <a:t>City-State, Conflict, Enemy, Famine, King, Nobility, Queen, Belief, Ruler, Rules and law, Settlement, Trade, War</a:t>
                      </a:r>
                      <a:endParaRPr lang="en-GB" sz="1200">
                        <a:effectLst/>
                      </a:endParaRPr>
                    </a:p>
                    <a:p>
                      <a:pPr algn="ctr">
                        <a:spcAft>
                          <a:spcPts val="0"/>
                        </a:spcAft>
                      </a:pPr>
                      <a:r>
                        <a:rPr lang="en-GB" sz="10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tc>
                <a:tc>
                  <a:txBody>
                    <a:bodyPr/>
                    <a:lstStyle/>
                    <a:p>
                      <a:pPr>
                        <a:lnSpc>
                          <a:spcPct val="107000"/>
                        </a:lnSpc>
                        <a:spcAft>
                          <a:spcPts val="800"/>
                        </a:spcAft>
                      </a:pPr>
                      <a:r>
                        <a:rPr lang="en-GB" sz="1200">
                          <a:effectLst/>
                        </a:rPr>
                        <a:t>Changes in Britain from the Stone Age to the Iron Age</a:t>
                      </a:r>
                    </a:p>
                    <a:p>
                      <a:pPr>
                        <a:lnSpc>
                          <a:spcPct val="107000"/>
                        </a:lnSpc>
                        <a:spcAft>
                          <a:spcPts val="800"/>
                        </a:spcAft>
                      </a:pPr>
                      <a:r>
                        <a:rPr lang="en-GB" sz="1200">
                          <a:effectLst/>
                        </a:rPr>
                        <a:t>The Roman Empire and its impact on Britain</a:t>
                      </a:r>
                    </a:p>
                    <a:p>
                      <a:pPr>
                        <a:lnSpc>
                          <a:spcPct val="107000"/>
                        </a:lnSpc>
                        <a:spcAft>
                          <a:spcPts val="800"/>
                        </a:spcAft>
                      </a:pPr>
                      <a:r>
                        <a:rPr lang="en-GB" sz="1200">
                          <a:effectLst/>
                        </a:rPr>
                        <a:t>Britain’s settlement by Anglo-Saxons and Scots</a:t>
                      </a:r>
                    </a:p>
                    <a:p>
                      <a:pPr>
                        <a:lnSpc>
                          <a:spcPct val="107000"/>
                        </a:lnSpc>
                        <a:spcAft>
                          <a:spcPts val="800"/>
                        </a:spcAft>
                      </a:pPr>
                      <a:r>
                        <a:rPr lang="en-GB" sz="1200">
                          <a:effectLst/>
                        </a:rPr>
                        <a:t>The Viking and Anglo-Saxon struggle for the Kingdom of England to the time of Edward the Confessor</a:t>
                      </a:r>
                    </a:p>
                    <a:p>
                      <a:pPr>
                        <a:lnSpc>
                          <a:spcPct val="107000"/>
                        </a:lnSpc>
                        <a:spcAft>
                          <a:spcPts val="800"/>
                        </a:spcAft>
                      </a:pPr>
                      <a:r>
                        <a:rPr lang="en-GB" sz="1200">
                          <a:effectLst/>
                        </a:rPr>
                        <a:t>The achievements of the earliest civilizations</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tc>
                <a:tc>
                  <a:txBody>
                    <a:bodyPr/>
                    <a:lstStyle/>
                    <a:p>
                      <a:pPr>
                        <a:spcAft>
                          <a:spcPts val="0"/>
                        </a:spcAft>
                      </a:pPr>
                      <a:r>
                        <a:rPr lang="en-GB" sz="1100">
                          <a:effectLst/>
                        </a:rPr>
                        <a:t>People and place</a:t>
                      </a:r>
                      <a:endParaRPr lang="en-GB" sz="1200">
                        <a:effectLst/>
                      </a:endParaRPr>
                    </a:p>
                    <a:p>
                      <a:pPr>
                        <a:spcAft>
                          <a:spcPts val="0"/>
                        </a:spcAft>
                      </a:pPr>
                      <a:r>
                        <a:rPr lang="en-GB" sz="1100">
                          <a:effectLst/>
                        </a:rPr>
                        <a:t>Where did the Maya live?</a:t>
                      </a:r>
                      <a:endParaRPr lang="en-GB" sz="1200">
                        <a:effectLst/>
                      </a:endParaRPr>
                    </a:p>
                    <a:p>
                      <a:pPr>
                        <a:spcAft>
                          <a:spcPts val="0"/>
                        </a:spcAft>
                      </a:pPr>
                      <a:r>
                        <a:rPr lang="en-GB" sz="1100">
                          <a:effectLst/>
                        </a:rPr>
                        <a:t>What were the significant events in the Maya’s history?</a:t>
                      </a:r>
                      <a:endParaRPr lang="en-GB" sz="1200">
                        <a:effectLst/>
                      </a:endParaRPr>
                    </a:p>
                    <a:p>
                      <a:pPr>
                        <a:spcAft>
                          <a:spcPts val="0"/>
                        </a:spcAft>
                      </a:pPr>
                      <a:r>
                        <a:rPr lang="en-GB" sz="1100">
                          <a:effectLst/>
                        </a:rPr>
                        <a:t> </a:t>
                      </a:r>
                      <a:endParaRPr lang="en-GB" sz="1200">
                        <a:effectLst/>
                      </a:endParaRPr>
                    </a:p>
                    <a:p>
                      <a:pPr>
                        <a:spcAft>
                          <a:spcPts val="0"/>
                        </a:spcAft>
                      </a:pPr>
                      <a:r>
                        <a:rPr lang="en-GB" sz="1100">
                          <a:effectLst/>
                        </a:rPr>
                        <a:t>City-states</a:t>
                      </a:r>
                      <a:endParaRPr lang="en-GB" sz="1200">
                        <a:effectLst/>
                      </a:endParaRPr>
                    </a:p>
                    <a:p>
                      <a:pPr>
                        <a:lnSpc>
                          <a:spcPct val="107000"/>
                        </a:lnSpc>
                        <a:spcAft>
                          <a:spcPts val="800"/>
                        </a:spcAft>
                      </a:pPr>
                      <a:r>
                        <a:rPr lang="en-GB" sz="1100">
                          <a:effectLst/>
                        </a:rPr>
                        <a:t>What were Maya city-states like?</a:t>
                      </a:r>
                      <a:endParaRPr lang="en-GB" sz="1200">
                        <a:effectLst/>
                      </a:endParaRPr>
                    </a:p>
                    <a:p>
                      <a:pPr>
                        <a:spcAft>
                          <a:spcPts val="0"/>
                        </a:spcAft>
                      </a:pPr>
                      <a:r>
                        <a:rPr lang="en-GB" sz="1100">
                          <a:effectLst/>
                        </a:rPr>
                        <a:t>City-state study – Tikal, Palenque or Chichen Itza</a:t>
                      </a:r>
                      <a:endParaRPr lang="en-GB" sz="1200">
                        <a:effectLst/>
                      </a:endParaRPr>
                    </a:p>
                    <a:p>
                      <a:pPr>
                        <a:spcAft>
                          <a:spcPts val="0"/>
                        </a:spcAft>
                      </a:pPr>
                      <a:r>
                        <a:rPr lang="en-GB" sz="1200">
                          <a:effectLst/>
                        </a:rPr>
                        <a:t> </a:t>
                      </a:r>
                    </a:p>
                    <a:p>
                      <a:pPr>
                        <a:spcAft>
                          <a:spcPts val="0"/>
                        </a:spcAft>
                      </a:pPr>
                      <a:r>
                        <a:rPr lang="en-GB" sz="1200">
                          <a:effectLst/>
                        </a:rPr>
                        <a:t>Inventions</a:t>
                      </a:r>
                    </a:p>
                    <a:p>
                      <a:pPr>
                        <a:spcAft>
                          <a:spcPts val="0"/>
                        </a:spcAft>
                      </a:pPr>
                      <a:r>
                        <a:rPr lang="en-GB" sz="1100">
                          <a:effectLst/>
                        </a:rPr>
                        <a:t>What did the Maya invent?</a:t>
                      </a:r>
                      <a:endParaRPr lang="en-GB" sz="1200">
                        <a:effectLst/>
                      </a:endParaRPr>
                    </a:p>
                    <a:p>
                      <a:pPr>
                        <a:spcAft>
                          <a:spcPts val="0"/>
                        </a:spcAft>
                      </a:pPr>
                      <a:r>
                        <a:rPr lang="en-GB" sz="1100">
                          <a:effectLst/>
                        </a:rPr>
                        <a:t> </a:t>
                      </a:r>
                      <a:endParaRPr lang="en-GB" sz="1200">
                        <a:effectLst/>
                      </a:endParaRPr>
                    </a:p>
                    <a:p>
                      <a:pPr>
                        <a:spcAft>
                          <a:spcPts val="0"/>
                        </a:spcAft>
                      </a:pPr>
                      <a:r>
                        <a:rPr lang="en-GB" sz="1100">
                          <a:effectLst/>
                        </a:rPr>
                        <a:t>Consequences</a:t>
                      </a:r>
                      <a:endParaRPr lang="en-GB" sz="1200">
                        <a:effectLst/>
                      </a:endParaRPr>
                    </a:p>
                    <a:p>
                      <a:pPr>
                        <a:spcAft>
                          <a:spcPts val="0"/>
                        </a:spcAft>
                      </a:pPr>
                      <a:r>
                        <a:rPr lang="en-GB" sz="1100">
                          <a:effectLst/>
                        </a:rPr>
                        <a:t>What happened to the Maya city-states?</a:t>
                      </a:r>
                      <a:endParaRPr lang="en-GB" sz="1200">
                        <a:effectLst/>
                      </a:endParaRPr>
                    </a:p>
                    <a:p>
                      <a:pPr>
                        <a:spcAft>
                          <a:spcPts val="0"/>
                        </a:spcAft>
                      </a:pPr>
                      <a:r>
                        <a:rPr lang="en-GB" sz="1100">
                          <a:effectLst/>
                        </a:rPr>
                        <a:t> </a:t>
                      </a:r>
                      <a:endParaRPr lang="en-GB" sz="1200">
                        <a:effectLst/>
                      </a:endParaRPr>
                    </a:p>
                    <a:p>
                      <a:pPr>
                        <a:spcAft>
                          <a:spcPts val="0"/>
                        </a:spcAft>
                      </a:pPr>
                      <a:r>
                        <a:rPr lang="en-GB" sz="1100">
                          <a:effectLst/>
                        </a:rPr>
                        <a:t>Comparisons</a:t>
                      </a:r>
                      <a:endParaRPr lang="en-GB" sz="1200">
                        <a:effectLst/>
                      </a:endParaRPr>
                    </a:p>
                    <a:p>
                      <a:pPr>
                        <a:spcAft>
                          <a:spcPts val="0"/>
                        </a:spcAft>
                      </a:pPr>
                      <a:r>
                        <a:rPr lang="en-GB" sz="1100">
                          <a:effectLst/>
                        </a:rPr>
                        <a:t>Remember Britain and the Anglo-Saxons</a:t>
                      </a:r>
                      <a:endParaRPr lang="en-GB" sz="1200">
                        <a:effectLst/>
                      </a:endParaRPr>
                    </a:p>
                    <a:p>
                      <a:pPr>
                        <a:spcAft>
                          <a:spcPts val="0"/>
                        </a:spcAft>
                      </a:pPr>
                      <a:r>
                        <a:rPr lang="en-GB" sz="1100">
                          <a:effectLst/>
                        </a:rPr>
                        <a:t> </a:t>
                      </a:r>
                      <a:endParaRPr lang="en-GB" sz="1200">
                        <a:effectLst/>
                      </a:endParaRPr>
                    </a:p>
                    <a:p>
                      <a:pPr>
                        <a:spcAft>
                          <a:spcPts val="0"/>
                        </a:spcAft>
                      </a:pPr>
                      <a:r>
                        <a:rPr lang="en-GB" sz="1100">
                          <a:effectLst/>
                        </a:rPr>
                        <a:t>Compare location, settlement, people, culture and invention between Anglo-Saxons and Maya c. AD 900</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tc>
                <a:tc>
                  <a:txBody>
                    <a:bodyPr/>
                    <a:lstStyle/>
                    <a:p>
                      <a:pPr>
                        <a:spcAft>
                          <a:spcPts val="0"/>
                        </a:spcAft>
                      </a:pPr>
                      <a:r>
                        <a:rPr lang="en-GB" sz="1200">
                          <a:effectLst/>
                        </a:rPr>
                        <a:t>population</a:t>
                      </a:r>
                    </a:p>
                    <a:p>
                      <a:pPr>
                        <a:spcAft>
                          <a:spcPts val="0"/>
                        </a:spcAft>
                      </a:pPr>
                      <a:r>
                        <a:rPr lang="en-GB" sz="1200">
                          <a:effectLst/>
                        </a:rPr>
                        <a:t> </a:t>
                      </a:r>
                    </a:p>
                    <a:p>
                      <a:pPr>
                        <a:spcAft>
                          <a:spcPts val="0"/>
                        </a:spcAft>
                      </a:pPr>
                      <a:r>
                        <a:rPr lang="en-GB" sz="1200">
                          <a:effectLst/>
                        </a:rPr>
                        <a:t>famine</a:t>
                      </a:r>
                    </a:p>
                    <a:p>
                      <a:pPr>
                        <a:spcAft>
                          <a:spcPts val="0"/>
                        </a:spcAft>
                      </a:pPr>
                      <a:r>
                        <a:rPr lang="en-GB" sz="1200">
                          <a:effectLst/>
                        </a:rPr>
                        <a:t> </a:t>
                      </a:r>
                    </a:p>
                    <a:p>
                      <a:pPr>
                        <a:spcAft>
                          <a:spcPts val="0"/>
                        </a:spcAft>
                      </a:pPr>
                      <a:r>
                        <a:rPr lang="en-GB" sz="1200">
                          <a:effectLst/>
                        </a:rPr>
                        <a:t>descendant</a:t>
                      </a:r>
                    </a:p>
                    <a:p>
                      <a:pPr>
                        <a:spcAft>
                          <a:spcPts val="0"/>
                        </a:spcAft>
                      </a:pPr>
                      <a:r>
                        <a:rPr lang="en-GB" sz="1200">
                          <a:effectLst/>
                        </a:rPr>
                        <a:t> </a:t>
                      </a:r>
                    </a:p>
                    <a:p>
                      <a:pPr>
                        <a:spcAft>
                          <a:spcPts val="0"/>
                        </a:spcAft>
                      </a:pPr>
                      <a:r>
                        <a:rPr lang="en-GB" sz="1200">
                          <a:effectLst/>
                        </a:rPr>
                        <a:t>declining</a:t>
                      </a:r>
                    </a:p>
                    <a:p>
                      <a:pPr>
                        <a:spcAft>
                          <a:spcPts val="0"/>
                        </a:spcAft>
                      </a:pPr>
                      <a:r>
                        <a:rPr lang="en-GB" sz="1200">
                          <a:effectLst/>
                        </a:rPr>
                        <a:t> </a:t>
                      </a:r>
                    </a:p>
                    <a:p>
                      <a:pPr>
                        <a:spcAft>
                          <a:spcPts val="0"/>
                        </a:spcAft>
                      </a:pPr>
                      <a:r>
                        <a:rPr lang="en-GB" sz="1200">
                          <a:effectLst/>
                        </a:rPr>
                        <a:t>citizen</a:t>
                      </a:r>
                    </a:p>
                    <a:p>
                      <a:pPr>
                        <a:spcAft>
                          <a:spcPts val="0"/>
                        </a:spcAft>
                      </a:pPr>
                      <a:r>
                        <a:rPr lang="en-GB" sz="1200">
                          <a:effectLst/>
                        </a:rPr>
                        <a:t> </a:t>
                      </a:r>
                    </a:p>
                    <a:p>
                      <a:pPr>
                        <a:spcAft>
                          <a:spcPts val="0"/>
                        </a:spcAft>
                      </a:pPr>
                      <a:r>
                        <a:rPr lang="en-GB" sz="1200">
                          <a:effectLst/>
                        </a:rPr>
                        <a:t>native</a:t>
                      </a:r>
                    </a:p>
                    <a:p>
                      <a:pPr>
                        <a:spcAft>
                          <a:spcPts val="0"/>
                        </a:spcAft>
                      </a:pPr>
                      <a:r>
                        <a:rPr lang="en-GB" sz="1200">
                          <a:effectLst/>
                        </a:rPr>
                        <a:t> </a:t>
                      </a:r>
                    </a:p>
                    <a:p>
                      <a:pPr>
                        <a:spcAft>
                          <a:spcPts val="0"/>
                        </a:spcAft>
                      </a:pPr>
                      <a:r>
                        <a:rPr lang="en-GB" sz="12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tc>
                <a:tc>
                  <a:txBody>
                    <a:bodyPr/>
                    <a:lstStyle/>
                    <a:p>
                      <a:pPr>
                        <a:spcAft>
                          <a:spcPts val="0"/>
                        </a:spcAft>
                      </a:pPr>
                      <a:r>
                        <a:rPr lang="en-GB" sz="1200" dirty="0">
                          <a:effectLst/>
                        </a:rPr>
                        <a:t>deforestation</a:t>
                      </a:r>
                    </a:p>
                    <a:p>
                      <a:pPr>
                        <a:spcAft>
                          <a:spcPts val="0"/>
                        </a:spcAft>
                      </a:pPr>
                      <a:r>
                        <a:rPr lang="en-GB" sz="1200" dirty="0">
                          <a:effectLst/>
                        </a:rPr>
                        <a:t> </a:t>
                      </a:r>
                    </a:p>
                    <a:p>
                      <a:pPr>
                        <a:spcAft>
                          <a:spcPts val="0"/>
                        </a:spcAft>
                      </a:pPr>
                      <a:r>
                        <a:rPr lang="en-GB" sz="1200" dirty="0">
                          <a:effectLst/>
                        </a:rPr>
                        <a:t>codex</a:t>
                      </a:r>
                    </a:p>
                    <a:p>
                      <a:pPr>
                        <a:spcAft>
                          <a:spcPts val="0"/>
                        </a:spcAft>
                      </a:pPr>
                      <a:r>
                        <a:rPr lang="en-GB" sz="1200" dirty="0">
                          <a:effectLst/>
                        </a:rPr>
                        <a:t> </a:t>
                      </a:r>
                    </a:p>
                    <a:p>
                      <a:pPr>
                        <a:spcAft>
                          <a:spcPts val="0"/>
                        </a:spcAft>
                      </a:pPr>
                      <a:r>
                        <a:rPr lang="en-GB" sz="1200" dirty="0">
                          <a:effectLst/>
                        </a:rPr>
                        <a:t>sacrifice</a:t>
                      </a:r>
                    </a:p>
                    <a:p>
                      <a:pPr>
                        <a:spcAft>
                          <a:spcPts val="0"/>
                        </a:spcAft>
                      </a:pPr>
                      <a:r>
                        <a:rPr lang="en-GB" sz="1200" dirty="0">
                          <a:effectLst/>
                        </a:rPr>
                        <a:t> </a:t>
                      </a:r>
                    </a:p>
                    <a:p>
                      <a:pPr>
                        <a:spcAft>
                          <a:spcPts val="0"/>
                        </a:spcAft>
                      </a:pPr>
                      <a:r>
                        <a:rPr lang="en-GB" sz="1200" dirty="0">
                          <a:effectLst/>
                        </a:rPr>
                        <a:t>astronomy</a:t>
                      </a:r>
                    </a:p>
                    <a:p>
                      <a:pPr>
                        <a:spcAft>
                          <a:spcPts val="0"/>
                        </a:spcAft>
                      </a:pPr>
                      <a:r>
                        <a:rPr lang="en-GB" sz="1200" dirty="0">
                          <a:effectLst/>
                        </a:rPr>
                        <a:t> </a:t>
                      </a:r>
                    </a:p>
                    <a:p>
                      <a:pPr>
                        <a:spcAft>
                          <a:spcPts val="0"/>
                        </a:spcAft>
                      </a:pPr>
                      <a:r>
                        <a:rPr lang="en-GB" sz="1200" dirty="0">
                          <a:effectLst/>
                        </a:rPr>
                        <a:t>warrior</a:t>
                      </a:r>
                    </a:p>
                    <a:p>
                      <a:pPr>
                        <a:spcAft>
                          <a:spcPts val="0"/>
                        </a:spcAft>
                      </a:pPr>
                      <a:r>
                        <a:rPr lang="en-GB" sz="1200" dirty="0">
                          <a:effectLst/>
                        </a:rPr>
                        <a:t> </a:t>
                      </a:r>
                    </a:p>
                    <a:p>
                      <a:pPr>
                        <a:spcAft>
                          <a:spcPts val="0"/>
                        </a:spcAft>
                      </a:pPr>
                      <a:r>
                        <a:rPr lang="en-GB" sz="1200" dirty="0">
                          <a:effectLst/>
                        </a:rPr>
                        <a:t>polytheistic</a:t>
                      </a:r>
                    </a:p>
                    <a:p>
                      <a:pPr>
                        <a:spcAft>
                          <a:spcPts val="0"/>
                        </a:spcAft>
                      </a:pPr>
                      <a:r>
                        <a:rPr lang="en-GB" sz="1200" dirty="0">
                          <a:effectLst/>
                        </a:rPr>
                        <a:t> </a:t>
                      </a:r>
                    </a:p>
                    <a:p>
                      <a:pPr>
                        <a:spcAft>
                          <a:spcPts val="0"/>
                        </a:spcAft>
                      </a:pPr>
                      <a:r>
                        <a:rPr lang="en-GB" sz="1200" dirty="0">
                          <a:effectLst/>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123" marR="68123" marT="0" marB="0"/>
                </a:tc>
                <a:extLst>
                  <a:ext uri="{0D108BD9-81ED-4DB2-BD59-A6C34878D82A}">
                    <a16:rowId xmlns:a16="http://schemas.microsoft.com/office/drawing/2014/main" val="1781770864"/>
                  </a:ext>
                </a:extLst>
              </a:tr>
            </a:tbl>
          </a:graphicData>
        </a:graphic>
      </p:graphicFrame>
    </p:spTree>
    <p:extLst>
      <p:ext uri="{BB962C8B-B14F-4D97-AF65-F5344CB8AC3E}">
        <p14:creationId xmlns:p14="http://schemas.microsoft.com/office/powerpoint/2010/main" val="1649896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dirty="0">
                <a:latin typeface="Calibri"/>
                <a:ea typeface="Calibri"/>
                <a:cs typeface="Calibri"/>
                <a:sym typeface="Calibri"/>
              </a:rPr>
              <a:t>Content and Sequence: Year </a:t>
            </a:r>
            <a:r>
              <a:rPr lang="en-US" sz="4000" b="1" dirty="0" smtClean="0">
                <a:latin typeface="Calibri"/>
                <a:ea typeface="Calibri"/>
                <a:cs typeface="Calibri"/>
                <a:sym typeface="Calibri"/>
              </a:rPr>
              <a:t>5 cont.</a:t>
            </a:r>
            <a:endParaRPr sz="4000" dirty="0">
              <a:latin typeface="Calibri"/>
              <a:ea typeface="Calibri"/>
              <a:cs typeface="Calibri"/>
              <a:sym typeface="Calibri"/>
            </a:endParaRPr>
          </a:p>
        </p:txBody>
      </p:sp>
      <p:sp>
        <p:nvSpPr>
          <p:cNvPr id="244" name="Google Shape;244;p28"/>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45" name="Google Shape;245;p28"/>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47" name="Google Shape;247;p28"/>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3" name="Table 2"/>
          <p:cNvGraphicFramePr>
            <a:graphicFrameLocks noGrp="1"/>
          </p:cNvGraphicFramePr>
          <p:nvPr>
            <p:extLst/>
          </p:nvPr>
        </p:nvGraphicFramePr>
        <p:xfrm>
          <a:off x="2511123" y="1087625"/>
          <a:ext cx="9025948" cy="5044234"/>
        </p:xfrm>
        <a:graphic>
          <a:graphicData uri="http://schemas.openxmlformats.org/drawingml/2006/table">
            <a:tbl>
              <a:tblPr firstRow="1" firstCol="1" bandRow="1"/>
              <a:tblGrid>
                <a:gridCol w="1090410">
                  <a:extLst>
                    <a:ext uri="{9D8B030D-6E8A-4147-A177-3AD203B41FA5}">
                      <a16:colId xmlns:a16="http://schemas.microsoft.com/office/drawing/2014/main" val="1296760283"/>
                    </a:ext>
                  </a:extLst>
                </a:gridCol>
                <a:gridCol w="1315062">
                  <a:extLst>
                    <a:ext uri="{9D8B030D-6E8A-4147-A177-3AD203B41FA5}">
                      <a16:colId xmlns:a16="http://schemas.microsoft.com/office/drawing/2014/main" val="1584175153"/>
                    </a:ext>
                  </a:extLst>
                </a:gridCol>
                <a:gridCol w="1575494">
                  <a:extLst>
                    <a:ext uri="{9D8B030D-6E8A-4147-A177-3AD203B41FA5}">
                      <a16:colId xmlns:a16="http://schemas.microsoft.com/office/drawing/2014/main" val="2884385514"/>
                    </a:ext>
                  </a:extLst>
                </a:gridCol>
                <a:gridCol w="3065351">
                  <a:extLst>
                    <a:ext uri="{9D8B030D-6E8A-4147-A177-3AD203B41FA5}">
                      <a16:colId xmlns:a16="http://schemas.microsoft.com/office/drawing/2014/main" val="406084598"/>
                    </a:ext>
                  </a:extLst>
                </a:gridCol>
                <a:gridCol w="929107">
                  <a:extLst>
                    <a:ext uri="{9D8B030D-6E8A-4147-A177-3AD203B41FA5}">
                      <a16:colId xmlns:a16="http://schemas.microsoft.com/office/drawing/2014/main" val="2826405324"/>
                    </a:ext>
                  </a:extLst>
                </a:gridCol>
                <a:gridCol w="1050524">
                  <a:extLst>
                    <a:ext uri="{9D8B030D-6E8A-4147-A177-3AD203B41FA5}">
                      <a16:colId xmlns:a16="http://schemas.microsoft.com/office/drawing/2014/main" val="3709667934"/>
                    </a:ext>
                  </a:extLst>
                </a:gridCol>
              </a:tblGrid>
              <a:tr h="540453">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extLst>
                  <a:ext uri="{0D108BD9-81ED-4DB2-BD59-A6C34878D82A}">
                    <a16:rowId xmlns:a16="http://schemas.microsoft.com/office/drawing/2014/main" val="3053038145"/>
                  </a:ext>
                </a:extLst>
              </a:tr>
              <a:tr h="4503781">
                <a:tc>
                  <a:txBody>
                    <a:bodyPr/>
                    <a:lstStyle/>
                    <a:p>
                      <a:pPr algn="ctr">
                        <a:spcAft>
                          <a:spcPts val="0"/>
                        </a:spcAft>
                      </a:pPr>
                      <a:r>
                        <a:rPr lang="en-GB" sz="1000">
                          <a:effectLst/>
                        </a:rPr>
                        <a:t>Y5</a:t>
                      </a:r>
                    </a:p>
                    <a:p>
                      <a:pPr algn="ctr">
                        <a:spcAft>
                          <a:spcPts val="0"/>
                        </a:spcAft>
                      </a:pPr>
                      <a:r>
                        <a:rPr lang="en-GB" sz="1000">
                          <a:effectLst/>
                        </a:rPr>
                        <a:t> </a:t>
                      </a:r>
                    </a:p>
                    <a:p>
                      <a:pPr algn="ctr">
                        <a:spcAft>
                          <a:spcPts val="0"/>
                        </a:spcAft>
                      </a:pPr>
                      <a:r>
                        <a:rPr lang="en-GB" sz="1000">
                          <a:effectLst/>
                        </a:rPr>
                        <a:t>Unit 2</a:t>
                      </a:r>
                    </a:p>
                    <a:p>
                      <a:pPr algn="ctr">
                        <a:spcAft>
                          <a:spcPts val="0"/>
                        </a:spcAft>
                      </a:pPr>
                      <a:r>
                        <a:rPr lang="en-GB" sz="1000">
                          <a:effectLst/>
                        </a:rPr>
                        <a:t/>
                      </a:r>
                      <a:br>
                        <a:rPr lang="en-GB" sz="1000">
                          <a:effectLst/>
                        </a:rPr>
                      </a:br>
                      <a:r>
                        <a:rPr lang="en-GB" sz="1000">
                          <a:effectLst/>
                        </a:rPr>
                        <a:t>Ancient Greece – a study of Greek life and achievements and their influence on the western world</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lgn="ctr">
                        <a:spcAft>
                          <a:spcPts val="0"/>
                        </a:spcAft>
                      </a:pPr>
                      <a:r>
                        <a:rPr lang="en-GB" sz="800">
                          <a:effectLst/>
                        </a:rPr>
                        <a:t>POWER</a:t>
                      </a:r>
                      <a:endParaRPr lang="en-GB" sz="1000">
                        <a:effectLst/>
                      </a:endParaRPr>
                    </a:p>
                    <a:p>
                      <a:pPr algn="ctr">
                        <a:spcAft>
                          <a:spcPts val="0"/>
                        </a:spcAft>
                      </a:pPr>
                      <a:r>
                        <a:rPr lang="en-GB" sz="800">
                          <a:effectLst/>
                        </a:rPr>
                        <a:t>DEMOCRACY</a:t>
                      </a:r>
                      <a:endParaRPr lang="en-GB" sz="1000">
                        <a:effectLst/>
                      </a:endParaRPr>
                    </a:p>
                    <a:p>
                      <a:pPr algn="ctr">
                        <a:spcAft>
                          <a:spcPts val="0"/>
                        </a:spcAft>
                      </a:pPr>
                      <a:r>
                        <a:rPr lang="en-GB" sz="800">
                          <a:effectLst/>
                        </a:rPr>
                        <a:t>KNOWLEDGE</a:t>
                      </a:r>
                      <a:endParaRPr lang="en-GB" sz="1000">
                        <a:effectLst/>
                      </a:endParaRPr>
                    </a:p>
                    <a:p>
                      <a:pPr algn="ctr">
                        <a:spcAft>
                          <a:spcPts val="0"/>
                        </a:spcAft>
                      </a:pPr>
                      <a:r>
                        <a:rPr lang="en-GB" sz="800">
                          <a:effectLst/>
                        </a:rPr>
                        <a:t/>
                      </a:r>
                      <a:br>
                        <a:rPr lang="en-GB" sz="800">
                          <a:effectLst/>
                        </a:rPr>
                      </a:br>
                      <a:r>
                        <a:rPr lang="en-GB" sz="800">
                          <a:effectLst/>
                        </a:rPr>
                        <a:t>Army, City-State, Conflict, Democracy, Empire, Enemy, Military, Belief, Navy, Rights, Ruler, Settlement, Slave, Society, Trade, Voyage and War</a:t>
                      </a:r>
                      <a:endParaRPr lang="en-GB" sz="1000">
                        <a:effectLst/>
                      </a:endParaRPr>
                    </a:p>
                    <a:p>
                      <a:pPr algn="ctr">
                        <a:spcAft>
                          <a:spcPts val="0"/>
                        </a:spcAft>
                      </a:pPr>
                      <a:r>
                        <a:rPr lang="en-GB" sz="8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lnSpc>
                          <a:spcPct val="107000"/>
                        </a:lnSpc>
                        <a:spcAft>
                          <a:spcPts val="800"/>
                        </a:spcAft>
                      </a:pPr>
                      <a:r>
                        <a:rPr lang="en-GB" sz="1000">
                          <a:effectLst/>
                        </a:rPr>
                        <a:t>Changes in Britain from the Stone Age to the Iron Age</a:t>
                      </a:r>
                    </a:p>
                    <a:p>
                      <a:pPr>
                        <a:lnSpc>
                          <a:spcPct val="107000"/>
                        </a:lnSpc>
                        <a:spcAft>
                          <a:spcPts val="800"/>
                        </a:spcAft>
                      </a:pPr>
                      <a:r>
                        <a:rPr lang="en-GB" sz="1000">
                          <a:effectLst/>
                        </a:rPr>
                        <a:t>The Roman Empire and its impact on Britain</a:t>
                      </a:r>
                    </a:p>
                    <a:p>
                      <a:pPr>
                        <a:lnSpc>
                          <a:spcPct val="107000"/>
                        </a:lnSpc>
                        <a:spcAft>
                          <a:spcPts val="800"/>
                        </a:spcAft>
                      </a:pPr>
                      <a:r>
                        <a:rPr lang="en-GB" sz="1000">
                          <a:effectLst/>
                        </a:rPr>
                        <a:t>Britain’s settlement by Anglo-Saxons and Scots</a:t>
                      </a:r>
                    </a:p>
                    <a:p>
                      <a:pPr>
                        <a:lnSpc>
                          <a:spcPct val="107000"/>
                        </a:lnSpc>
                        <a:spcAft>
                          <a:spcPts val="800"/>
                        </a:spcAft>
                      </a:pPr>
                      <a:r>
                        <a:rPr lang="en-GB" sz="1000">
                          <a:effectLst/>
                        </a:rPr>
                        <a:t>The Viking and Anglo-Saxon struggle for the Kingdom of England to the time of Edward the Confessor</a:t>
                      </a:r>
                    </a:p>
                    <a:p>
                      <a:pPr>
                        <a:lnSpc>
                          <a:spcPct val="107000"/>
                        </a:lnSpc>
                        <a:spcAft>
                          <a:spcPts val="800"/>
                        </a:spcAft>
                      </a:pPr>
                      <a:r>
                        <a:rPr lang="en-GB" sz="1000">
                          <a:effectLst/>
                        </a:rPr>
                        <a:t>The achievements of the earliest civilizations</a:t>
                      </a:r>
                    </a:p>
                    <a:p>
                      <a:pPr>
                        <a:lnSpc>
                          <a:spcPct val="107000"/>
                        </a:lnSpc>
                        <a:spcAft>
                          <a:spcPts val="800"/>
                        </a:spcAft>
                      </a:pPr>
                      <a:r>
                        <a:rPr lang="en-GB" sz="900">
                          <a:effectLst/>
                        </a:rPr>
                        <a:t>A non-European society that provides contrasts with British history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a:effectLst/>
                        </a:rPr>
                        <a:t>People and belief</a:t>
                      </a:r>
                    </a:p>
                    <a:p>
                      <a:pPr>
                        <a:spcAft>
                          <a:spcPts val="0"/>
                        </a:spcAft>
                      </a:pPr>
                      <a:r>
                        <a:rPr lang="en-GB" sz="1000">
                          <a:effectLst/>
                        </a:rPr>
                        <a:t>Who were the Ancient Greeks and when did they rule?</a:t>
                      </a:r>
                    </a:p>
                    <a:p>
                      <a:pPr>
                        <a:spcAft>
                          <a:spcPts val="0"/>
                        </a:spcAft>
                      </a:pPr>
                      <a:r>
                        <a:rPr lang="en-GB" sz="1000">
                          <a:effectLst/>
                        </a:rPr>
                        <a:t>What beliefs did the Ancient Greeks hold?</a:t>
                      </a:r>
                    </a:p>
                    <a:p>
                      <a:pPr>
                        <a:spcAft>
                          <a:spcPts val="0"/>
                        </a:spcAft>
                      </a:pPr>
                      <a:r>
                        <a:rPr lang="en-GB" sz="1000">
                          <a:effectLst/>
                        </a:rPr>
                        <a:t> </a:t>
                      </a:r>
                    </a:p>
                    <a:p>
                      <a:pPr>
                        <a:spcAft>
                          <a:spcPts val="0"/>
                        </a:spcAft>
                      </a:pPr>
                      <a:r>
                        <a:rPr lang="en-GB" sz="1000">
                          <a:effectLst/>
                        </a:rPr>
                        <a:t>Powerful city-states</a:t>
                      </a:r>
                    </a:p>
                    <a:p>
                      <a:pPr>
                        <a:spcAft>
                          <a:spcPts val="0"/>
                        </a:spcAft>
                      </a:pPr>
                      <a:r>
                        <a:rPr lang="en-GB" sz="1000">
                          <a:effectLst/>
                        </a:rPr>
                        <a:t>City-states: what was the difference between Athens and Sparta?</a:t>
                      </a:r>
                    </a:p>
                    <a:p>
                      <a:pPr>
                        <a:spcAft>
                          <a:spcPts val="0"/>
                        </a:spcAft>
                      </a:pPr>
                      <a:r>
                        <a:rPr lang="en-GB" sz="1000">
                          <a:effectLst/>
                        </a:rPr>
                        <a:t>What was democracy like in Athens?</a:t>
                      </a:r>
                    </a:p>
                    <a:p>
                      <a:pPr>
                        <a:spcAft>
                          <a:spcPts val="0"/>
                        </a:spcAft>
                      </a:pPr>
                      <a:r>
                        <a:rPr lang="en-GB" sz="1000">
                          <a:effectLst/>
                        </a:rPr>
                        <a:t> </a:t>
                      </a:r>
                    </a:p>
                    <a:p>
                      <a:pPr>
                        <a:spcAft>
                          <a:spcPts val="0"/>
                        </a:spcAft>
                      </a:pPr>
                      <a:r>
                        <a:rPr lang="en-GB" sz="1000">
                          <a:effectLst/>
                        </a:rPr>
                        <a:t>Ancient Greek way of life (culture)</a:t>
                      </a:r>
                    </a:p>
                    <a:p>
                      <a:pPr>
                        <a:spcAft>
                          <a:spcPts val="0"/>
                        </a:spcAft>
                      </a:pPr>
                      <a:r>
                        <a:rPr lang="en-GB" sz="1000">
                          <a:effectLst/>
                        </a:rPr>
                        <a:t>Why was the theatre important to the Ancient Greeks?</a:t>
                      </a:r>
                    </a:p>
                    <a:p>
                      <a:pPr>
                        <a:spcAft>
                          <a:spcPts val="0"/>
                        </a:spcAft>
                      </a:pPr>
                      <a:r>
                        <a:rPr lang="en-GB" sz="1000">
                          <a:effectLst/>
                        </a:rPr>
                        <a:t>What myths and fables did the Ancient Greeks create?</a:t>
                      </a:r>
                    </a:p>
                    <a:p>
                      <a:pPr>
                        <a:spcAft>
                          <a:spcPts val="0"/>
                        </a:spcAft>
                      </a:pPr>
                      <a:r>
                        <a:rPr lang="en-GB" sz="1000">
                          <a:effectLst/>
                        </a:rPr>
                        <a:t> </a:t>
                      </a:r>
                    </a:p>
                    <a:p>
                      <a:pPr>
                        <a:spcAft>
                          <a:spcPts val="0"/>
                        </a:spcAft>
                      </a:pPr>
                      <a:r>
                        <a:rPr lang="en-GB" sz="1000">
                          <a:effectLst/>
                        </a:rPr>
                        <a:t>Pivotal battles</a:t>
                      </a:r>
                    </a:p>
                    <a:p>
                      <a:pPr>
                        <a:spcAft>
                          <a:spcPts val="0"/>
                        </a:spcAft>
                      </a:pPr>
                      <a:r>
                        <a:rPr lang="en-GB" sz="1000">
                          <a:effectLst/>
                        </a:rPr>
                        <a:t>What happened at the Battles of Marathon and Salamis? Why were they important?</a:t>
                      </a:r>
                    </a:p>
                    <a:p>
                      <a:pPr>
                        <a:spcAft>
                          <a:spcPts val="0"/>
                        </a:spcAft>
                      </a:pPr>
                      <a:r>
                        <a:rPr lang="en-GB" sz="1000">
                          <a:effectLst/>
                        </a:rPr>
                        <a:t> </a:t>
                      </a:r>
                    </a:p>
                    <a:p>
                      <a:pPr>
                        <a:spcAft>
                          <a:spcPts val="0"/>
                        </a:spcAft>
                      </a:pPr>
                      <a:r>
                        <a:rPr lang="en-GB" sz="1000">
                          <a:effectLst/>
                        </a:rPr>
                        <a:t>Legacy</a:t>
                      </a:r>
                    </a:p>
                    <a:p>
                      <a:pPr>
                        <a:spcAft>
                          <a:spcPts val="0"/>
                        </a:spcAft>
                      </a:pPr>
                      <a:r>
                        <a:rPr lang="en-GB" sz="1000">
                          <a:effectLst/>
                        </a:rPr>
                        <a:t>Why were the Olympic games invented by the Ancient Greeks?</a:t>
                      </a:r>
                    </a:p>
                    <a:p>
                      <a:pPr>
                        <a:spcAft>
                          <a:spcPts val="0"/>
                        </a:spcAft>
                      </a:pPr>
                      <a:r>
                        <a:rPr lang="en-GB" sz="1000">
                          <a:effectLst/>
                        </a:rPr>
                        <a:t>Who was Alexander the Great and why was he so renowned?</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a:effectLst/>
                        </a:rPr>
                        <a:t>democracy</a:t>
                      </a:r>
                    </a:p>
                    <a:p>
                      <a:pPr>
                        <a:spcAft>
                          <a:spcPts val="0"/>
                        </a:spcAft>
                      </a:pPr>
                      <a:r>
                        <a:rPr lang="en-GB" sz="1000">
                          <a:effectLst/>
                        </a:rPr>
                        <a:t> </a:t>
                      </a:r>
                    </a:p>
                    <a:p>
                      <a:pPr>
                        <a:spcAft>
                          <a:spcPts val="0"/>
                        </a:spcAft>
                      </a:pPr>
                      <a:r>
                        <a:rPr lang="en-GB" sz="1000">
                          <a:effectLst/>
                        </a:rPr>
                        <a:t>honour</a:t>
                      </a:r>
                    </a:p>
                    <a:p>
                      <a:pPr>
                        <a:spcAft>
                          <a:spcPts val="0"/>
                        </a:spcAft>
                      </a:pPr>
                      <a:r>
                        <a:rPr lang="en-GB" sz="1000">
                          <a:effectLst/>
                        </a:rPr>
                        <a:t> </a:t>
                      </a:r>
                    </a:p>
                    <a:p>
                      <a:pPr>
                        <a:spcAft>
                          <a:spcPts val="0"/>
                        </a:spcAft>
                      </a:pPr>
                      <a:r>
                        <a:rPr lang="en-GB" sz="1000">
                          <a:effectLst/>
                        </a:rPr>
                        <a:t>phenomenal</a:t>
                      </a:r>
                    </a:p>
                    <a:p>
                      <a:pPr>
                        <a:spcAft>
                          <a:spcPts val="0"/>
                        </a:spcAft>
                      </a:pPr>
                      <a:r>
                        <a:rPr lang="en-GB" sz="1000">
                          <a:effectLst/>
                        </a:rPr>
                        <a:t> </a:t>
                      </a:r>
                    </a:p>
                    <a:p>
                      <a:pPr>
                        <a:spcAft>
                          <a:spcPts val="0"/>
                        </a:spcAft>
                      </a:pPr>
                      <a:r>
                        <a:rPr lang="en-GB" sz="1000">
                          <a:effectLst/>
                        </a:rPr>
                        <a:t>deteriorated</a:t>
                      </a:r>
                    </a:p>
                    <a:p>
                      <a:pPr>
                        <a:spcAft>
                          <a:spcPts val="0"/>
                        </a:spcAft>
                      </a:pPr>
                      <a:r>
                        <a:rPr lang="en-GB" sz="1000">
                          <a:effectLst/>
                        </a:rPr>
                        <a:t> </a:t>
                      </a:r>
                    </a:p>
                    <a:p>
                      <a:pPr>
                        <a:spcAft>
                          <a:spcPts val="0"/>
                        </a:spcAft>
                      </a:pPr>
                      <a:r>
                        <a:rPr lang="en-GB" sz="1000">
                          <a:effectLst/>
                        </a:rPr>
                        <a:t>armoured</a:t>
                      </a:r>
                    </a:p>
                    <a:p>
                      <a:pPr>
                        <a:spcAft>
                          <a:spcPts val="0"/>
                        </a:spcAft>
                      </a:pPr>
                      <a:r>
                        <a:rPr lang="en-GB" sz="1000">
                          <a:effectLst/>
                        </a:rPr>
                        <a:t> </a:t>
                      </a:r>
                    </a:p>
                    <a:p>
                      <a:pPr>
                        <a:spcAft>
                          <a:spcPts val="0"/>
                        </a:spcAft>
                      </a:pPr>
                      <a:r>
                        <a:rPr lang="en-GB" sz="1000">
                          <a:effectLst/>
                        </a:rPr>
                        <a:t>oppressive</a:t>
                      </a:r>
                    </a:p>
                    <a:p>
                      <a:pPr>
                        <a:spcAft>
                          <a:spcPts val="0"/>
                        </a:spcAft>
                      </a:pPr>
                      <a:r>
                        <a:rPr lang="en-GB" sz="1000">
                          <a:effectLst/>
                        </a:rPr>
                        <a:t> </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dirty="0">
                          <a:effectLst/>
                        </a:rPr>
                        <a:t>city-state</a:t>
                      </a:r>
                    </a:p>
                    <a:p>
                      <a:pPr>
                        <a:spcAft>
                          <a:spcPts val="0"/>
                        </a:spcAft>
                      </a:pPr>
                      <a:r>
                        <a:rPr lang="en-GB" sz="1000" dirty="0">
                          <a:effectLst/>
                        </a:rPr>
                        <a:t> </a:t>
                      </a:r>
                    </a:p>
                    <a:p>
                      <a:pPr>
                        <a:spcAft>
                          <a:spcPts val="0"/>
                        </a:spcAft>
                      </a:pPr>
                      <a:r>
                        <a:rPr lang="en-GB" sz="1000" dirty="0">
                          <a:effectLst/>
                        </a:rPr>
                        <a:t>tyrant</a:t>
                      </a:r>
                    </a:p>
                    <a:p>
                      <a:pPr>
                        <a:spcAft>
                          <a:spcPts val="0"/>
                        </a:spcAft>
                      </a:pPr>
                      <a:r>
                        <a:rPr lang="en-GB" sz="1000" dirty="0">
                          <a:effectLst/>
                        </a:rPr>
                        <a:t> </a:t>
                      </a:r>
                    </a:p>
                    <a:p>
                      <a:pPr>
                        <a:spcAft>
                          <a:spcPts val="0"/>
                        </a:spcAft>
                      </a:pPr>
                      <a:r>
                        <a:rPr lang="en-GB" sz="1000" dirty="0">
                          <a:effectLst/>
                        </a:rPr>
                        <a:t>sanctuary</a:t>
                      </a:r>
                    </a:p>
                    <a:p>
                      <a:pPr>
                        <a:spcAft>
                          <a:spcPts val="0"/>
                        </a:spcAft>
                      </a:pPr>
                      <a:r>
                        <a:rPr lang="en-GB" sz="1000" dirty="0">
                          <a:effectLst/>
                        </a:rPr>
                        <a:t> </a:t>
                      </a:r>
                    </a:p>
                    <a:p>
                      <a:pPr>
                        <a:spcAft>
                          <a:spcPts val="0"/>
                        </a:spcAft>
                      </a:pPr>
                      <a:r>
                        <a:rPr lang="en-GB" sz="1000" dirty="0">
                          <a:effectLst/>
                        </a:rPr>
                        <a:t>tactical</a:t>
                      </a:r>
                    </a:p>
                    <a:p>
                      <a:pPr>
                        <a:spcAft>
                          <a:spcPts val="0"/>
                        </a:spcAft>
                      </a:pPr>
                      <a:r>
                        <a:rPr lang="en-GB" sz="1000" dirty="0">
                          <a:effectLst/>
                        </a:rPr>
                        <a:t> </a:t>
                      </a:r>
                    </a:p>
                    <a:p>
                      <a:pPr>
                        <a:spcAft>
                          <a:spcPts val="0"/>
                        </a:spcAft>
                      </a:pPr>
                      <a:r>
                        <a:rPr lang="en-GB" sz="1000" dirty="0">
                          <a:effectLst/>
                        </a:rPr>
                        <a:t>valiantly</a:t>
                      </a:r>
                    </a:p>
                    <a:p>
                      <a:pPr>
                        <a:spcAft>
                          <a:spcPts val="0"/>
                        </a:spcAft>
                      </a:pPr>
                      <a:r>
                        <a:rPr lang="en-GB" sz="1000" dirty="0">
                          <a:effectLst/>
                        </a:rPr>
                        <a:t> </a:t>
                      </a:r>
                    </a:p>
                    <a:p>
                      <a:pPr>
                        <a:spcAft>
                          <a:spcPts val="0"/>
                        </a:spcAft>
                      </a:pPr>
                      <a:r>
                        <a:rPr lang="en-GB" sz="1000" dirty="0">
                          <a:effectLst/>
                        </a:rPr>
                        <a:t>unified</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extLst>
                  <a:ext uri="{0D108BD9-81ED-4DB2-BD59-A6C34878D82A}">
                    <a16:rowId xmlns:a16="http://schemas.microsoft.com/office/drawing/2014/main" val="2807468176"/>
                  </a:ext>
                </a:extLst>
              </a:tr>
            </a:tbl>
          </a:graphicData>
        </a:graphic>
      </p:graphicFrame>
    </p:spTree>
    <p:extLst>
      <p:ext uri="{BB962C8B-B14F-4D97-AF65-F5344CB8AC3E}">
        <p14:creationId xmlns:p14="http://schemas.microsoft.com/office/powerpoint/2010/main" val="26511118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9"/>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6</a:t>
            </a:r>
            <a:endParaRPr sz="4000">
              <a:latin typeface="Calibri"/>
              <a:ea typeface="Calibri"/>
              <a:cs typeface="Calibri"/>
              <a:sym typeface="Calibri"/>
            </a:endParaRPr>
          </a:p>
        </p:txBody>
      </p:sp>
      <p:sp>
        <p:nvSpPr>
          <p:cNvPr id="254" name="Google Shape;254;p2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55" name="Google Shape;255;p2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57" name="Google Shape;257;p29"/>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2" name="Table 1"/>
          <p:cNvGraphicFramePr>
            <a:graphicFrameLocks noGrp="1"/>
          </p:cNvGraphicFramePr>
          <p:nvPr>
            <p:extLst/>
          </p:nvPr>
        </p:nvGraphicFramePr>
        <p:xfrm>
          <a:off x="2511122" y="1253330"/>
          <a:ext cx="8851643" cy="4744057"/>
        </p:xfrm>
        <a:graphic>
          <a:graphicData uri="http://schemas.openxmlformats.org/drawingml/2006/table">
            <a:tbl>
              <a:tblPr firstRow="1" firstCol="1" bandRow="1"/>
              <a:tblGrid>
                <a:gridCol w="1069353">
                  <a:extLst>
                    <a:ext uri="{9D8B030D-6E8A-4147-A177-3AD203B41FA5}">
                      <a16:colId xmlns:a16="http://schemas.microsoft.com/office/drawing/2014/main" val="1375642969"/>
                    </a:ext>
                  </a:extLst>
                </a:gridCol>
                <a:gridCol w="1289666">
                  <a:extLst>
                    <a:ext uri="{9D8B030D-6E8A-4147-A177-3AD203B41FA5}">
                      <a16:colId xmlns:a16="http://schemas.microsoft.com/office/drawing/2014/main" val="3078386744"/>
                    </a:ext>
                  </a:extLst>
                </a:gridCol>
                <a:gridCol w="2041492">
                  <a:extLst>
                    <a:ext uri="{9D8B030D-6E8A-4147-A177-3AD203B41FA5}">
                      <a16:colId xmlns:a16="http://schemas.microsoft.com/office/drawing/2014/main" val="888403617"/>
                    </a:ext>
                  </a:extLst>
                </a:gridCol>
                <a:gridCol w="2509730">
                  <a:extLst>
                    <a:ext uri="{9D8B030D-6E8A-4147-A177-3AD203B41FA5}">
                      <a16:colId xmlns:a16="http://schemas.microsoft.com/office/drawing/2014/main" val="2905014173"/>
                    </a:ext>
                  </a:extLst>
                </a:gridCol>
                <a:gridCol w="911165">
                  <a:extLst>
                    <a:ext uri="{9D8B030D-6E8A-4147-A177-3AD203B41FA5}">
                      <a16:colId xmlns:a16="http://schemas.microsoft.com/office/drawing/2014/main" val="2639474465"/>
                    </a:ext>
                  </a:extLst>
                </a:gridCol>
                <a:gridCol w="1030237">
                  <a:extLst>
                    <a:ext uri="{9D8B030D-6E8A-4147-A177-3AD203B41FA5}">
                      <a16:colId xmlns:a16="http://schemas.microsoft.com/office/drawing/2014/main" val="3576965279"/>
                    </a:ext>
                  </a:extLst>
                </a:gridCol>
              </a:tblGrid>
              <a:tr h="508292">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nchor="ctr"/>
                </a:tc>
                <a:extLst>
                  <a:ext uri="{0D108BD9-81ED-4DB2-BD59-A6C34878D82A}">
                    <a16:rowId xmlns:a16="http://schemas.microsoft.com/office/drawing/2014/main" val="2590638906"/>
                  </a:ext>
                </a:extLst>
              </a:tr>
              <a:tr h="4235765">
                <a:tc>
                  <a:txBody>
                    <a:bodyPr/>
                    <a:lstStyle/>
                    <a:p>
                      <a:pPr algn="ctr">
                        <a:spcAft>
                          <a:spcPts val="0"/>
                        </a:spcAft>
                      </a:pPr>
                      <a:r>
                        <a:rPr lang="en-GB" sz="1000">
                          <a:effectLst/>
                        </a:rPr>
                        <a:t>Y6</a:t>
                      </a:r>
                    </a:p>
                    <a:p>
                      <a:pPr algn="ctr">
                        <a:spcAft>
                          <a:spcPts val="0"/>
                        </a:spcAft>
                      </a:pPr>
                      <a:r>
                        <a:rPr lang="en-GB" sz="1000">
                          <a:effectLst/>
                        </a:rPr>
                        <a:t> </a:t>
                      </a:r>
                    </a:p>
                    <a:p>
                      <a:pPr algn="ctr">
                        <a:spcAft>
                          <a:spcPts val="0"/>
                        </a:spcAft>
                      </a:pPr>
                      <a:r>
                        <a:rPr lang="en-GB" sz="1000">
                          <a:effectLst/>
                        </a:rPr>
                        <a:t>Unit 1</a:t>
                      </a:r>
                    </a:p>
                    <a:p>
                      <a:pPr algn="ctr">
                        <a:spcAft>
                          <a:spcPts val="0"/>
                        </a:spcAft>
                      </a:pPr>
                      <a:r>
                        <a:rPr lang="en-GB" sz="1000">
                          <a:effectLst/>
                        </a:rPr>
                        <a:t> </a:t>
                      </a:r>
                    </a:p>
                    <a:p>
                      <a:pPr algn="ctr">
                        <a:spcAft>
                          <a:spcPts val="0"/>
                        </a:spcAft>
                      </a:pPr>
                      <a:r>
                        <a:rPr lang="en-GB" sz="1000">
                          <a:effectLst/>
                        </a:rPr>
                        <a:t>A study of an aspect or theme in British history that extends pupils’ chronological knowledge beyond 1066</a:t>
                      </a:r>
                    </a:p>
                    <a:p>
                      <a:pPr algn="ctr">
                        <a:spcAft>
                          <a:spcPts val="0"/>
                        </a:spcAft>
                      </a:pPr>
                      <a:r>
                        <a:rPr lang="en-GB" sz="1000">
                          <a:effectLst/>
                        </a:rPr>
                        <a:t>|</a:t>
                      </a:r>
                    </a:p>
                    <a:p>
                      <a:pPr algn="ctr">
                        <a:spcAft>
                          <a:spcPts val="0"/>
                        </a:spcAft>
                      </a:pPr>
                      <a:r>
                        <a:rPr lang="en-GB" sz="1000">
                          <a:effectLst/>
                        </a:rPr>
                        <a:t>Windrush generation</a:t>
                      </a:r>
                    </a:p>
                    <a:p>
                      <a:pPr algn="ctr">
                        <a:spcAft>
                          <a:spcPts val="0"/>
                        </a:spcAft>
                      </a:pPr>
                      <a:r>
                        <a:rPr lang="en-GB" sz="1000">
                          <a:effectLst/>
                        </a:rPr>
                        <a:t/>
                      </a:r>
                      <a:br>
                        <a:rPr lang="en-GB" sz="1000">
                          <a:effectLst/>
                        </a:rPr>
                      </a:b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lgn="ctr">
                        <a:spcAft>
                          <a:spcPts val="0"/>
                        </a:spcAft>
                      </a:pPr>
                      <a:r>
                        <a:rPr lang="en-GB" sz="800">
                          <a:effectLst/>
                        </a:rPr>
                        <a:t>COMMUNITY</a:t>
                      </a:r>
                      <a:endParaRPr lang="en-GB" sz="1000">
                        <a:effectLst/>
                      </a:endParaRPr>
                    </a:p>
                    <a:p>
                      <a:pPr algn="ctr">
                        <a:spcAft>
                          <a:spcPts val="0"/>
                        </a:spcAft>
                      </a:pPr>
                      <a:r>
                        <a:rPr lang="en-GB" sz="800">
                          <a:effectLst/>
                        </a:rPr>
                        <a:t>DEMOCRACY</a:t>
                      </a:r>
                      <a:endParaRPr lang="en-GB" sz="1000">
                        <a:effectLst/>
                      </a:endParaRPr>
                    </a:p>
                    <a:p>
                      <a:pPr algn="ctr">
                        <a:spcAft>
                          <a:spcPts val="0"/>
                        </a:spcAft>
                      </a:pPr>
                      <a:r>
                        <a:rPr lang="en-GB" sz="800">
                          <a:effectLst/>
                        </a:rPr>
                        <a:t/>
                      </a:r>
                      <a:br>
                        <a:rPr lang="en-GB" sz="800">
                          <a:effectLst/>
                        </a:rPr>
                      </a:br>
                      <a:r>
                        <a:rPr lang="en-GB" sz="800">
                          <a:effectLst/>
                        </a:rPr>
                        <a:t>Alliance, Ancestor, Army, Colony, Conflict, Freedom, Migration, Immigration, Monarchy, Peace, Rights, Rules, Society, Trade, Voyage, Religion, Nationality</a:t>
                      </a:r>
                      <a:endParaRPr lang="en-GB" sz="1000">
                        <a:effectLst/>
                      </a:endParaRPr>
                    </a:p>
                    <a:p>
                      <a:pPr algn="ctr">
                        <a:spcAft>
                          <a:spcPts val="0"/>
                        </a:spcAft>
                      </a:pPr>
                      <a:r>
                        <a:rPr lang="en-GB" sz="8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lnSpc>
                          <a:spcPct val="107000"/>
                        </a:lnSpc>
                        <a:spcAft>
                          <a:spcPts val="800"/>
                        </a:spcAft>
                      </a:pPr>
                      <a:r>
                        <a:rPr lang="en-GB" sz="1000">
                          <a:effectLst/>
                        </a:rPr>
                        <a:t>Changes in Britain from the Stone Age to the Iron Age</a:t>
                      </a:r>
                    </a:p>
                    <a:p>
                      <a:pPr>
                        <a:lnSpc>
                          <a:spcPct val="107000"/>
                        </a:lnSpc>
                        <a:spcAft>
                          <a:spcPts val="800"/>
                        </a:spcAft>
                      </a:pPr>
                      <a:r>
                        <a:rPr lang="en-GB" sz="1000">
                          <a:effectLst/>
                        </a:rPr>
                        <a:t>The Roman Empire and its impact on Britain</a:t>
                      </a:r>
                    </a:p>
                    <a:p>
                      <a:pPr>
                        <a:lnSpc>
                          <a:spcPct val="107000"/>
                        </a:lnSpc>
                        <a:spcAft>
                          <a:spcPts val="800"/>
                        </a:spcAft>
                      </a:pPr>
                      <a:r>
                        <a:rPr lang="en-GB" sz="1000">
                          <a:effectLst/>
                        </a:rPr>
                        <a:t>Britain’s settlement by Anglo-Saxons and Scots</a:t>
                      </a:r>
                    </a:p>
                    <a:p>
                      <a:pPr>
                        <a:lnSpc>
                          <a:spcPct val="107000"/>
                        </a:lnSpc>
                        <a:spcAft>
                          <a:spcPts val="800"/>
                        </a:spcAft>
                      </a:pPr>
                      <a:r>
                        <a:rPr lang="en-GB" sz="1000">
                          <a:effectLst/>
                        </a:rPr>
                        <a:t>The Viking and Anglo-Saxon struggle for the Kingdom of England to the time of Edward the Confessor</a:t>
                      </a:r>
                    </a:p>
                    <a:p>
                      <a:pPr>
                        <a:lnSpc>
                          <a:spcPct val="107000"/>
                        </a:lnSpc>
                        <a:spcAft>
                          <a:spcPts val="800"/>
                        </a:spcAft>
                      </a:pPr>
                      <a:r>
                        <a:rPr lang="en-GB" sz="1000">
                          <a:effectLst/>
                        </a:rPr>
                        <a:t>The achievements of the earliest civilizations</a:t>
                      </a:r>
                    </a:p>
                    <a:p>
                      <a:pPr>
                        <a:lnSpc>
                          <a:spcPct val="107000"/>
                        </a:lnSpc>
                        <a:spcAft>
                          <a:spcPts val="800"/>
                        </a:spcAft>
                      </a:pPr>
                      <a:r>
                        <a:rPr lang="en-GB" sz="900">
                          <a:effectLst/>
                        </a:rPr>
                        <a:t>A non-European society that provides contrasts with British history</a:t>
                      </a:r>
                      <a:endParaRPr lang="en-GB" sz="1000">
                        <a:effectLst/>
                      </a:endParaRPr>
                    </a:p>
                    <a:p>
                      <a:pPr>
                        <a:lnSpc>
                          <a:spcPct val="107000"/>
                        </a:lnSpc>
                        <a:spcAft>
                          <a:spcPts val="800"/>
                        </a:spcAft>
                      </a:pPr>
                      <a:r>
                        <a:rPr lang="en-GB" sz="1000">
                          <a:effectLst/>
                        </a:rPr>
                        <a:t>Ancient Greece – a study of Greek life and achievements and their influence on the western world</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a:effectLst/>
                        </a:rPr>
                        <a:t>People and place</a:t>
                      </a:r>
                    </a:p>
                    <a:p>
                      <a:pPr>
                        <a:spcAft>
                          <a:spcPts val="0"/>
                        </a:spcAft>
                      </a:pPr>
                      <a:r>
                        <a:rPr lang="en-GB" sz="1000">
                          <a:effectLst/>
                        </a:rPr>
                        <a:t>Where are the Caribbean islands? What’s their history?</a:t>
                      </a:r>
                    </a:p>
                    <a:p>
                      <a:pPr>
                        <a:spcAft>
                          <a:spcPts val="0"/>
                        </a:spcAft>
                      </a:pPr>
                      <a:r>
                        <a:rPr lang="en-GB" sz="1000">
                          <a:effectLst/>
                        </a:rPr>
                        <a:t> </a:t>
                      </a:r>
                    </a:p>
                    <a:p>
                      <a:pPr>
                        <a:spcAft>
                          <a:spcPts val="0"/>
                        </a:spcAft>
                      </a:pPr>
                      <a:r>
                        <a:rPr lang="en-GB" sz="1000">
                          <a:effectLst/>
                        </a:rPr>
                        <a:t>Migration and settlement</a:t>
                      </a:r>
                    </a:p>
                    <a:p>
                      <a:pPr>
                        <a:spcAft>
                          <a:spcPts val="0"/>
                        </a:spcAft>
                      </a:pPr>
                      <a:r>
                        <a:rPr lang="en-GB" sz="1000">
                          <a:effectLst/>
                        </a:rPr>
                        <a:t>How did the people of the Caribbean help Britain in the war against Nazi Germany and Hitler?</a:t>
                      </a:r>
                    </a:p>
                    <a:p>
                      <a:pPr>
                        <a:spcAft>
                          <a:spcPts val="0"/>
                        </a:spcAft>
                      </a:pPr>
                      <a:r>
                        <a:rPr lang="en-GB" sz="1000">
                          <a:effectLst/>
                        </a:rPr>
                        <a:t> </a:t>
                      </a:r>
                    </a:p>
                    <a:p>
                      <a:pPr>
                        <a:spcAft>
                          <a:spcPts val="0"/>
                        </a:spcAft>
                      </a:pPr>
                      <a:r>
                        <a:rPr lang="en-GB" sz="1000">
                          <a:effectLst/>
                        </a:rPr>
                        <a:t>Why did people migrate from the Caribbean to England in 1948?</a:t>
                      </a:r>
                    </a:p>
                    <a:p>
                      <a:pPr>
                        <a:spcAft>
                          <a:spcPts val="0"/>
                        </a:spcAft>
                      </a:pPr>
                      <a:r>
                        <a:rPr lang="en-GB" sz="1000">
                          <a:effectLst/>
                        </a:rPr>
                        <a:t> </a:t>
                      </a:r>
                    </a:p>
                    <a:p>
                      <a:pPr>
                        <a:spcAft>
                          <a:spcPts val="0"/>
                        </a:spcAft>
                      </a:pPr>
                      <a:r>
                        <a:rPr lang="en-GB" sz="1000">
                          <a:effectLst/>
                        </a:rPr>
                        <a:t>What was life in London like for the Windrush pioneers?</a:t>
                      </a:r>
                    </a:p>
                    <a:p>
                      <a:pPr>
                        <a:spcAft>
                          <a:spcPts val="0"/>
                        </a:spcAft>
                      </a:pPr>
                      <a:r>
                        <a:rPr lang="en-GB" sz="1000">
                          <a:effectLst/>
                        </a:rPr>
                        <a:t> </a:t>
                      </a:r>
                    </a:p>
                    <a:p>
                      <a:pPr>
                        <a:spcAft>
                          <a:spcPts val="0"/>
                        </a:spcAft>
                      </a:pPr>
                      <a:r>
                        <a:rPr lang="en-GB" sz="1000">
                          <a:effectLst/>
                        </a:rPr>
                        <a:t>Who was Sam King and what did he do?</a:t>
                      </a:r>
                    </a:p>
                    <a:p>
                      <a:pPr>
                        <a:spcAft>
                          <a:spcPts val="0"/>
                        </a:spcAft>
                      </a:pPr>
                      <a:r>
                        <a:rPr lang="en-GB" sz="1000">
                          <a:effectLst/>
                        </a:rPr>
                        <a:t> </a:t>
                      </a:r>
                    </a:p>
                    <a:p>
                      <a:pPr>
                        <a:spcAft>
                          <a:spcPts val="0"/>
                        </a:spcAft>
                      </a:pPr>
                      <a:r>
                        <a:rPr lang="en-GB" sz="1000">
                          <a:effectLst/>
                        </a:rPr>
                        <a:t>Who was Norma Best and what did she do?</a:t>
                      </a:r>
                    </a:p>
                    <a:p>
                      <a:pPr>
                        <a:spcAft>
                          <a:spcPts val="0"/>
                        </a:spcAft>
                      </a:pPr>
                      <a:r>
                        <a:rPr lang="en-GB" sz="1000">
                          <a:effectLst/>
                        </a:rPr>
                        <a:t> </a:t>
                      </a:r>
                    </a:p>
                    <a:p>
                      <a:pPr>
                        <a:spcAft>
                          <a:spcPts val="0"/>
                        </a:spcAft>
                      </a:pPr>
                      <a:r>
                        <a:rPr lang="en-GB" sz="1000">
                          <a:effectLst/>
                        </a:rPr>
                        <a:t>Application</a:t>
                      </a:r>
                    </a:p>
                    <a:p>
                      <a:pPr>
                        <a:spcAft>
                          <a:spcPts val="0"/>
                        </a:spcAft>
                      </a:pPr>
                      <a:r>
                        <a:rPr lang="en-GB" sz="1000">
                          <a:effectLst/>
                        </a:rPr>
                        <a:t>How did the Windrush migration change Britain for the better?</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a:effectLst/>
                        </a:rPr>
                        <a:t>intolerance</a:t>
                      </a:r>
                    </a:p>
                    <a:p>
                      <a:pPr>
                        <a:spcAft>
                          <a:spcPts val="0"/>
                        </a:spcAft>
                      </a:pPr>
                      <a:r>
                        <a:rPr lang="en-GB" sz="1000">
                          <a:effectLst/>
                        </a:rPr>
                        <a:t> </a:t>
                      </a:r>
                    </a:p>
                    <a:p>
                      <a:pPr>
                        <a:spcAft>
                          <a:spcPts val="0"/>
                        </a:spcAft>
                      </a:pPr>
                      <a:r>
                        <a:rPr lang="en-GB" sz="1000">
                          <a:effectLst/>
                        </a:rPr>
                        <a:t>immigrate</a:t>
                      </a:r>
                    </a:p>
                    <a:p>
                      <a:pPr>
                        <a:spcAft>
                          <a:spcPts val="0"/>
                        </a:spcAft>
                      </a:pPr>
                      <a:r>
                        <a:rPr lang="en-GB" sz="1000">
                          <a:effectLst/>
                        </a:rPr>
                        <a:t> </a:t>
                      </a:r>
                    </a:p>
                    <a:p>
                      <a:pPr>
                        <a:spcAft>
                          <a:spcPts val="0"/>
                        </a:spcAft>
                      </a:pPr>
                      <a:r>
                        <a:rPr lang="en-GB" sz="1000">
                          <a:effectLst/>
                        </a:rPr>
                        <a:t>prejudice</a:t>
                      </a:r>
                    </a:p>
                    <a:p>
                      <a:pPr>
                        <a:spcAft>
                          <a:spcPts val="0"/>
                        </a:spcAft>
                      </a:pPr>
                      <a:r>
                        <a:rPr lang="en-GB" sz="1000">
                          <a:effectLst/>
                        </a:rPr>
                        <a:t> </a:t>
                      </a:r>
                    </a:p>
                    <a:p>
                      <a:pPr>
                        <a:spcAft>
                          <a:spcPts val="0"/>
                        </a:spcAft>
                      </a:pPr>
                      <a:r>
                        <a:rPr lang="en-GB" sz="1000">
                          <a:effectLst/>
                        </a:rPr>
                        <a:t>colony</a:t>
                      </a:r>
                    </a:p>
                    <a:p>
                      <a:pPr>
                        <a:spcAft>
                          <a:spcPts val="0"/>
                        </a:spcAft>
                      </a:pPr>
                      <a:r>
                        <a:rPr lang="en-GB" sz="1000">
                          <a:effectLst/>
                        </a:rPr>
                        <a:t> </a:t>
                      </a:r>
                    </a:p>
                    <a:p>
                      <a:pPr>
                        <a:spcAft>
                          <a:spcPts val="0"/>
                        </a:spcAft>
                      </a:pPr>
                      <a:r>
                        <a:rPr lang="en-GB" sz="1000">
                          <a:effectLst/>
                        </a:rPr>
                        <a:t>emigrate</a:t>
                      </a:r>
                    </a:p>
                    <a:p>
                      <a:pPr>
                        <a:spcAft>
                          <a:spcPts val="0"/>
                        </a:spcAft>
                      </a:pPr>
                      <a:r>
                        <a:rPr lang="en-GB" sz="1000">
                          <a:effectLst/>
                        </a:rPr>
                        <a:t> </a:t>
                      </a:r>
                    </a:p>
                    <a:p>
                      <a:pPr>
                        <a:spcAft>
                          <a:spcPts val="0"/>
                        </a:spcAft>
                      </a:pPr>
                      <a:r>
                        <a:rPr lang="en-GB" sz="1000">
                          <a:effectLst/>
                        </a:rPr>
                        <a:t>discrimination</a:t>
                      </a:r>
                    </a:p>
                    <a:p>
                      <a:pPr>
                        <a:spcAft>
                          <a:spcPts val="0"/>
                        </a:spcAft>
                      </a:pPr>
                      <a:r>
                        <a:rPr lang="en-GB" sz="1000">
                          <a:effectLst/>
                        </a:rPr>
                        <a:t> </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tc>
                  <a:txBody>
                    <a:bodyPr/>
                    <a:lstStyle/>
                    <a:p>
                      <a:pPr>
                        <a:spcAft>
                          <a:spcPts val="0"/>
                        </a:spcAft>
                      </a:pPr>
                      <a:r>
                        <a:rPr lang="en-GB" sz="1000" dirty="0">
                          <a:effectLst/>
                        </a:rPr>
                        <a:t>racism</a:t>
                      </a:r>
                    </a:p>
                    <a:p>
                      <a:pPr>
                        <a:spcAft>
                          <a:spcPts val="0"/>
                        </a:spcAft>
                      </a:pPr>
                      <a:r>
                        <a:rPr lang="en-GB" sz="1000" dirty="0">
                          <a:effectLst/>
                        </a:rPr>
                        <a:t> </a:t>
                      </a:r>
                    </a:p>
                    <a:p>
                      <a:pPr>
                        <a:spcAft>
                          <a:spcPts val="0"/>
                        </a:spcAft>
                      </a:pPr>
                      <a:r>
                        <a:rPr lang="en-GB" sz="1000" dirty="0">
                          <a:effectLst/>
                        </a:rPr>
                        <a:t>segregation</a:t>
                      </a:r>
                    </a:p>
                    <a:p>
                      <a:pPr>
                        <a:spcAft>
                          <a:spcPts val="0"/>
                        </a:spcAft>
                      </a:pPr>
                      <a:r>
                        <a:rPr lang="en-GB" sz="1000" dirty="0">
                          <a:effectLst/>
                        </a:rPr>
                        <a:t> </a:t>
                      </a:r>
                    </a:p>
                    <a:p>
                      <a:pPr>
                        <a:spcAft>
                          <a:spcPts val="0"/>
                        </a:spcAft>
                      </a:pPr>
                      <a:r>
                        <a:rPr lang="en-GB" sz="1000" dirty="0">
                          <a:effectLst/>
                        </a:rPr>
                        <a:t>diversity</a:t>
                      </a:r>
                    </a:p>
                    <a:p>
                      <a:pPr>
                        <a:spcAft>
                          <a:spcPts val="0"/>
                        </a:spcAft>
                      </a:pPr>
                      <a:r>
                        <a:rPr lang="en-GB" sz="1000" dirty="0">
                          <a:effectLst/>
                        </a:rPr>
                        <a:t> </a:t>
                      </a:r>
                    </a:p>
                    <a:p>
                      <a:pPr>
                        <a:spcAft>
                          <a:spcPts val="0"/>
                        </a:spcAft>
                      </a:pPr>
                      <a:r>
                        <a:rPr lang="en-GB" sz="1000" dirty="0">
                          <a:effectLst/>
                        </a:rPr>
                        <a:t>disembarked</a:t>
                      </a:r>
                    </a:p>
                    <a:p>
                      <a:pPr>
                        <a:spcAft>
                          <a:spcPts val="0"/>
                        </a:spcAft>
                      </a:pPr>
                      <a:r>
                        <a:rPr lang="en-GB" sz="1000" dirty="0">
                          <a:effectLst/>
                        </a:rPr>
                        <a:t> </a:t>
                      </a:r>
                    </a:p>
                    <a:p>
                      <a:pPr>
                        <a:spcAft>
                          <a:spcPts val="0"/>
                        </a:spcAft>
                      </a:pPr>
                      <a:r>
                        <a:rPr lang="en-GB" sz="1000" dirty="0">
                          <a:effectLst/>
                        </a:rPr>
                        <a:t>demobilised</a:t>
                      </a:r>
                    </a:p>
                    <a:p>
                      <a:pPr>
                        <a:spcAft>
                          <a:spcPts val="0"/>
                        </a:spcAft>
                      </a:pPr>
                      <a:r>
                        <a:rPr lang="en-GB" sz="1000" dirty="0">
                          <a:effectLst/>
                        </a:rPr>
                        <a:t> </a:t>
                      </a:r>
                    </a:p>
                    <a:p>
                      <a:pPr>
                        <a:spcAft>
                          <a:spcPts val="0"/>
                        </a:spcAft>
                      </a:pPr>
                      <a:r>
                        <a:rPr lang="en-GB" sz="1000" dirty="0">
                          <a:effectLst/>
                        </a:rPr>
                        <a:t>iniquitous</a:t>
                      </a:r>
                    </a:p>
                    <a:p>
                      <a:pPr>
                        <a:spcAft>
                          <a:spcPts val="0"/>
                        </a:spcAft>
                      </a:pPr>
                      <a:r>
                        <a:rPr lang="en-GB" sz="1000" dirty="0">
                          <a:effectLst/>
                        </a:rPr>
                        <a:t> </a:t>
                      </a:r>
                    </a:p>
                    <a:p>
                      <a:pPr>
                        <a:spcAft>
                          <a:spcPts val="0"/>
                        </a:spcAft>
                      </a:pPr>
                      <a:r>
                        <a:rPr lang="en-GB" sz="1000" dirty="0">
                          <a:effectLst/>
                        </a:rPr>
                        <a:t>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tc>
                <a:extLst>
                  <a:ext uri="{0D108BD9-81ED-4DB2-BD59-A6C34878D82A}">
                    <a16:rowId xmlns:a16="http://schemas.microsoft.com/office/drawing/2014/main" val="255687696"/>
                  </a:ext>
                </a:extLst>
              </a:tr>
            </a:tbl>
          </a:graphicData>
        </a:graphic>
      </p:graphicFrame>
    </p:spTree>
    <p:extLst>
      <p:ext uri="{BB962C8B-B14F-4D97-AF65-F5344CB8AC3E}">
        <p14:creationId xmlns:p14="http://schemas.microsoft.com/office/powerpoint/2010/main" val="4209248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9"/>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6</a:t>
            </a:r>
            <a:endParaRPr sz="4000">
              <a:latin typeface="Calibri"/>
              <a:ea typeface="Calibri"/>
              <a:cs typeface="Calibri"/>
              <a:sym typeface="Calibri"/>
            </a:endParaRPr>
          </a:p>
        </p:txBody>
      </p:sp>
      <p:sp>
        <p:nvSpPr>
          <p:cNvPr id="254" name="Google Shape;254;p2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55" name="Google Shape;255;p2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57" name="Google Shape;257;p29"/>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3" name="Table 2"/>
          <p:cNvGraphicFramePr>
            <a:graphicFrameLocks noGrp="1"/>
          </p:cNvGraphicFramePr>
          <p:nvPr>
            <p:extLst/>
          </p:nvPr>
        </p:nvGraphicFramePr>
        <p:xfrm>
          <a:off x="2455847" y="1028407"/>
          <a:ext cx="8812788" cy="5157239"/>
        </p:xfrm>
        <a:graphic>
          <a:graphicData uri="http://schemas.openxmlformats.org/drawingml/2006/table">
            <a:tbl>
              <a:tblPr firstRow="1" firstCol="1" bandRow="1"/>
              <a:tblGrid>
                <a:gridCol w="1064659">
                  <a:extLst>
                    <a:ext uri="{9D8B030D-6E8A-4147-A177-3AD203B41FA5}">
                      <a16:colId xmlns:a16="http://schemas.microsoft.com/office/drawing/2014/main" val="3693300898"/>
                    </a:ext>
                  </a:extLst>
                </a:gridCol>
                <a:gridCol w="1284005">
                  <a:extLst>
                    <a:ext uri="{9D8B030D-6E8A-4147-A177-3AD203B41FA5}">
                      <a16:colId xmlns:a16="http://schemas.microsoft.com/office/drawing/2014/main" val="1494118578"/>
                    </a:ext>
                  </a:extLst>
                </a:gridCol>
                <a:gridCol w="2032531">
                  <a:extLst>
                    <a:ext uri="{9D8B030D-6E8A-4147-A177-3AD203B41FA5}">
                      <a16:colId xmlns:a16="http://schemas.microsoft.com/office/drawing/2014/main" val="3393131278"/>
                    </a:ext>
                  </a:extLst>
                </a:gridCol>
                <a:gridCol w="2498713">
                  <a:extLst>
                    <a:ext uri="{9D8B030D-6E8A-4147-A177-3AD203B41FA5}">
                      <a16:colId xmlns:a16="http://schemas.microsoft.com/office/drawing/2014/main" val="3534473927"/>
                    </a:ext>
                  </a:extLst>
                </a:gridCol>
                <a:gridCol w="907165">
                  <a:extLst>
                    <a:ext uri="{9D8B030D-6E8A-4147-A177-3AD203B41FA5}">
                      <a16:colId xmlns:a16="http://schemas.microsoft.com/office/drawing/2014/main" val="2010868483"/>
                    </a:ext>
                  </a:extLst>
                </a:gridCol>
                <a:gridCol w="1025715">
                  <a:extLst>
                    <a:ext uri="{9D8B030D-6E8A-4147-A177-3AD203B41FA5}">
                      <a16:colId xmlns:a16="http://schemas.microsoft.com/office/drawing/2014/main" val="2510410679"/>
                    </a:ext>
                  </a:extLst>
                </a:gridCol>
              </a:tblGrid>
              <a:tr h="552089">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nchor="ctr"/>
                </a:tc>
                <a:extLst>
                  <a:ext uri="{0D108BD9-81ED-4DB2-BD59-A6C34878D82A}">
                    <a16:rowId xmlns:a16="http://schemas.microsoft.com/office/drawing/2014/main" val="1184708928"/>
                  </a:ext>
                </a:extLst>
              </a:tr>
              <a:tr h="4605150">
                <a:tc>
                  <a:txBody>
                    <a:bodyPr/>
                    <a:lstStyle/>
                    <a:p>
                      <a:pPr algn="ctr">
                        <a:spcAft>
                          <a:spcPts val="0"/>
                        </a:spcAft>
                      </a:pPr>
                      <a:r>
                        <a:rPr lang="en-GB" sz="1000">
                          <a:effectLst/>
                        </a:rPr>
                        <a:t>Y6</a:t>
                      </a:r>
                    </a:p>
                    <a:p>
                      <a:pPr algn="ctr">
                        <a:spcAft>
                          <a:spcPts val="0"/>
                        </a:spcAft>
                      </a:pPr>
                      <a:r>
                        <a:rPr lang="en-GB" sz="1000">
                          <a:effectLst/>
                        </a:rPr>
                        <a:t> </a:t>
                      </a:r>
                    </a:p>
                    <a:p>
                      <a:pPr algn="ctr">
                        <a:spcAft>
                          <a:spcPts val="0"/>
                        </a:spcAft>
                      </a:pPr>
                      <a:r>
                        <a:rPr lang="en-GB" sz="1000">
                          <a:effectLst/>
                        </a:rPr>
                        <a:t>Unit 2a</a:t>
                      </a:r>
                    </a:p>
                    <a:p>
                      <a:pPr algn="ctr">
                        <a:spcAft>
                          <a:spcPts val="0"/>
                        </a:spcAft>
                      </a:pPr>
                      <a:r>
                        <a:rPr lang="en-GB" sz="1000">
                          <a:effectLst/>
                        </a:rPr>
                        <a:t> </a:t>
                      </a:r>
                    </a:p>
                    <a:p>
                      <a:pPr algn="ctr">
                        <a:spcAft>
                          <a:spcPts val="0"/>
                        </a:spcAft>
                      </a:pPr>
                      <a:r>
                        <a:rPr lang="en-GB" sz="1000">
                          <a:effectLst/>
                        </a:rPr>
                        <a:t>A study of an aspect or theme in British history that extends pupils’ chronological knowledge beyond 1066</a:t>
                      </a:r>
                    </a:p>
                    <a:p>
                      <a:pPr algn="ctr">
                        <a:spcAft>
                          <a:spcPts val="0"/>
                        </a:spcAft>
                      </a:pPr>
                      <a:r>
                        <a:rPr lang="en-GB" sz="1000">
                          <a:effectLst/>
                        </a:rPr>
                        <a:t>|</a:t>
                      </a:r>
                    </a:p>
                    <a:p>
                      <a:pPr algn="ctr">
                        <a:spcAft>
                          <a:spcPts val="0"/>
                        </a:spcAft>
                      </a:pPr>
                      <a:r>
                        <a:rPr lang="en-GB" sz="1000">
                          <a:effectLst/>
                        </a:rPr>
                        <a:t>Monarchs through time</a:t>
                      </a:r>
                      <a:br>
                        <a:rPr lang="en-GB" sz="1000">
                          <a:effectLst/>
                        </a:rPr>
                      </a:b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tc>
                <a:tc>
                  <a:txBody>
                    <a:bodyPr/>
                    <a:lstStyle/>
                    <a:p>
                      <a:pPr algn="ctr">
                        <a:spcAft>
                          <a:spcPts val="0"/>
                        </a:spcAft>
                      </a:pPr>
                      <a:r>
                        <a:rPr lang="en-GB" sz="800">
                          <a:effectLst/>
                        </a:rPr>
                        <a:t>POWER</a:t>
                      </a:r>
                      <a:br>
                        <a:rPr lang="en-GB" sz="800">
                          <a:effectLst/>
                        </a:rPr>
                      </a:br>
                      <a:r>
                        <a:rPr lang="en-GB" sz="800">
                          <a:effectLst/>
                        </a:rPr>
                        <a:t>DEMOCRACY</a:t>
                      </a:r>
                      <a:endParaRPr lang="en-GB" sz="1000">
                        <a:effectLst/>
                      </a:endParaRPr>
                    </a:p>
                    <a:p>
                      <a:pPr algn="ctr">
                        <a:spcAft>
                          <a:spcPts val="0"/>
                        </a:spcAft>
                      </a:pPr>
                      <a:r>
                        <a:rPr lang="en-GB" sz="800">
                          <a:effectLst/>
                        </a:rPr>
                        <a:t> </a:t>
                      </a:r>
                      <a:endParaRPr lang="en-GB" sz="1000">
                        <a:effectLst/>
                      </a:endParaRPr>
                    </a:p>
                    <a:p>
                      <a:pPr algn="ctr">
                        <a:spcAft>
                          <a:spcPts val="0"/>
                        </a:spcAft>
                      </a:pPr>
                      <a:r>
                        <a:rPr lang="en-GB" sz="800">
                          <a:effectLst/>
                        </a:rPr>
                        <a:t>Conflict, Conquest, Empire, Monarchy, Queen, King Ancestor, Aristocracy, Church, Religion, Peace, Nation, Parliament</a:t>
                      </a:r>
                      <a:endParaRPr lang="en-GB" sz="1000">
                        <a:effectLst/>
                      </a:endParaRPr>
                    </a:p>
                    <a:p>
                      <a:pPr algn="ctr">
                        <a:spcAft>
                          <a:spcPts val="0"/>
                        </a:spcAft>
                      </a:pPr>
                      <a:r>
                        <a:rPr lang="en-GB" sz="800">
                          <a:effectLst/>
                        </a:rPr>
                        <a:t>Society, Rules / law, War</a:t>
                      </a:r>
                      <a:endParaRPr lang="en-GB" sz="1000">
                        <a:effectLst/>
                      </a:endParaRPr>
                    </a:p>
                    <a:p>
                      <a:pPr algn="ctr">
                        <a:spcAft>
                          <a:spcPts val="0"/>
                        </a:spcAft>
                      </a:pPr>
                      <a:r>
                        <a:rPr lang="en-GB" sz="8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tc>
                <a:tc>
                  <a:txBody>
                    <a:bodyPr/>
                    <a:lstStyle/>
                    <a:p>
                      <a:pPr>
                        <a:lnSpc>
                          <a:spcPct val="107000"/>
                        </a:lnSpc>
                        <a:spcAft>
                          <a:spcPts val="800"/>
                        </a:spcAft>
                      </a:pPr>
                      <a:r>
                        <a:rPr lang="en-GB" sz="1000">
                          <a:effectLst/>
                        </a:rPr>
                        <a:t>Changes in Britain from the Stone Age to the Iron Age</a:t>
                      </a:r>
                    </a:p>
                    <a:p>
                      <a:pPr>
                        <a:lnSpc>
                          <a:spcPct val="107000"/>
                        </a:lnSpc>
                        <a:spcAft>
                          <a:spcPts val="800"/>
                        </a:spcAft>
                      </a:pPr>
                      <a:r>
                        <a:rPr lang="en-GB" sz="1000">
                          <a:effectLst/>
                        </a:rPr>
                        <a:t>The Roman Empire and its impact on Britain</a:t>
                      </a:r>
                    </a:p>
                    <a:p>
                      <a:pPr>
                        <a:lnSpc>
                          <a:spcPct val="107000"/>
                        </a:lnSpc>
                        <a:spcAft>
                          <a:spcPts val="800"/>
                        </a:spcAft>
                      </a:pPr>
                      <a:r>
                        <a:rPr lang="en-GB" sz="1000">
                          <a:effectLst/>
                        </a:rPr>
                        <a:t>Britain’s settlement by Anglo-Saxons and Scots</a:t>
                      </a:r>
                    </a:p>
                    <a:p>
                      <a:pPr>
                        <a:lnSpc>
                          <a:spcPct val="107000"/>
                        </a:lnSpc>
                        <a:spcAft>
                          <a:spcPts val="800"/>
                        </a:spcAft>
                      </a:pPr>
                      <a:r>
                        <a:rPr lang="en-GB" sz="1000">
                          <a:effectLst/>
                        </a:rPr>
                        <a:t>The Viking and Anglo-Saxon struggle for the Kingdom of England to the time of Edward the Confessor</a:t>
                      </a:r>
                    </a:p>
                    <a:p>
                      <a:pPr>
                        <a:lnSpc>
                          <a:spcPct val="107000"/>
                        </a:lnSpc>
                        <a:spcAft>
                          <a:spcPts val="800"/>
                        </a:spcAft>
                      </a:pPr>
                      <a:r>
                        <a:rPr lang="en-GB" sz="1000">
                          <a:effectLst/>
                        </a:rPr>
                        <a:t>The achievements of the earliest civilizations</a:t>
                      </a:r>
                    </a:p>
                    <a:p>
                      <a:pPr>
                        <a:lnSpc>
                          <a:spcPct val="107000"/>
                        </a:lnSpc>
                        <a:spcAft>
                          <a:spcPts val="800"/>
                        </a:spcAft>
                      </a:pPr>
                      <a:r>
                        <a:rPr lang="en-GB" sz="900">
                          <a:effectLst/>
                        </a:rPr>
                        <a:t>A non-European society that provides contrasts with British history</a:t>
                      </a:r>
                      <a:endParaRPr lang="en-GB" sz="1000">
                        <a:effectLst/>
                      </a:endParaRPr>
                    </a:p>
                    <a:p>
                      <a:pPr>
                        <a:lnSpc>
                          <a:spcPct val="107000"/>
                        </a:lnSpc>
                        <a:spcAft>
                          <a:spcPts val="800"/>
                        </a:spcAft>
                      </a:pPr>
                      <a:r>
                        <a:rPr lang="en-GB" sz="1000">
                          <a:effectLst/>
                        </a:rPr>
                        <a:t>Ancient Greece – a study of Greek life and achievements and their influence on the western world</a:t>
                      </a:r>
                    </a:p>
                    <a:p>
                      <a:pPr>
                        <a:lnSpc>
                          <a:spcPct val="107000"/>
                        </a:lnSpc>
                        <a:spcAft>
                          <a:spcPts val="800"/>
                        </a:spcAft>
                      </a:pPr>
                      <a:r>
                        <a:rPr lang="en-GB" sz="1000">
                          <a:effectLst/>
                        </a:rPr>
                        <a:t>Windrush generation</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tc>
                <a:tc>
                  <a:txBody>
                    <a:bodyPr/>
                    <a:lstStyle/>
                    <a:p>
                      <a:pPr>
                        <a:spcAft>
                          <a:spcPts val="0"/>
                        </a:spcAft>
                      </a:pPr>
                      <a:r>
                        <a:rPr lang="en-GB" sz="1000">
                          <a:effectLst/>
                        </a:rPr>
                        <a:t>William the Conqueror</a:t>
                      </a:r>
                    </a:p>
                    <a:p>
                      <a:pPr>
                        <a:spcAft>
                          <a:spcPts val="0"/>
                        </a:spcAft>
                      </a:pPr>
                      <a:r>
                        <a:rPr lang="en-GB" sz="1000">
                          <a:effectLst/>
                        </a:rPr>
                        <a:t>How is William I remembered?</a:t>
                      </a:r>
                    </a:p>
                    <a:p>
                      <a:pPr>
                        <a:spcAft>
                          <a:spcPts val="0"/>
                        </a:spcAft>
                      </a:pPr>
                      <a:r>
                        <a:rPr lang="en-GB" sz="1000">
                          <a:effectLst/>
                        </a:rPr>
                        <a:t>What legacy did he leave?</a:t>
                      </a:r>
                    </a:p>
                    <a:p>
                      <a:pPr>
                        <a:spcAft>
                          <a:spcPts val="0"/>
                        </a:spcAft>
                      </a:pPr>
                      <a:r>
                        <a:rPr lang="en-GB" sz="1000">
                          <a:effectLst/>
                        </a:rPr>
                        <a:t> </a:t>
                      </a:r>
                    </a:p>
                    <a:p>
                      <a:pPr>
                        <a:spcAft>
                          <a:spcPts val="0"/>
                        </a:spcAft>
                      </a:pPr>
                      <a:r>
                        <a:rPr lang="en-GB" sz="1000">
                          <a:effectLst/>
                        </a:rPr>
                        <a:t>Henry VIII</a:t>
                      </a:r>
                    </a:p>
                    <a:p>
                      <a:pPr>
                        <a:spcAft>
                          <a:spcPts val="0"/>
                        </a:spcAft>
                      </a:pPr>
                      <a:r>
                        <a:rPr lang="en-GB" sz="1000">
                          <a:effectLst/>
                        </a:rPr>
                        <a:t>How is Henry VIII remembered?</a:t>
                      </a:r>
                    </a:p>
                    <a:p>
                      <a:pPr>
                        <a:spcAft>
                          <a:spcPts val="0"/>
                        </a:spcAft>
                      </a:pPr>
                      <a:r>
                        <a:rPr lang="en-GB" sz="1000">
                          <a:effectLst/>
                        </a:rPr>
                        <a:t>What legacy did he leave?</a:t>
                      </a:r>
                    </a:p>
                    <a:p>
                      <a:pPr>
                        <a:spcAft>
                          <a:spcPts val="0"/>
                        </a:spcAft>
                      </a:pPr>
                      <a:r>
                        <a:rPr lang="en-GB" sz="1000">
                          <a:effectLst/>
                        </a:rPr>
                        <a:t> </a:t>
                      </a:r>
                    </a:p>
                    <a:p>
                      <a:pPr>
                        <a:spcAft>
                          <a:spcPts val="0"/>
                        </a:spcAft>
                      </a:pPr>
                      <a:r>
                        <a:rPr lang="en-GB" sz="1000">
                          <a:effectLst/>
                        </a:rPr>
                        <a:t>Elizabeth I</a:t>
                      </a:r>
                    </a:p>
                    <a:p>
                      <a:pPr>
                        <a:spcAft>
                          <a:spcPts val="0"/>
                        </a:spcAft>
                      </a:pPr>
                      <a:r>
                        <a:rPr lang="en-GB" sz="1000">
                          <a:effectLst/>
                        </a:rPr>
                        <a:t>How is Elizabeth I remembered?</a:t>
                      </a:r>
                    </a:p>
                    <a:p>
                      <a:pPr>
                        <a:spcAft>
                          <a:spcPts val="0"/>
                        </a:spcAft>
                      </a:pPr>
                      <a:r>
                        <a:rPr lang="en-GB" sz="1000">
                          <a:effectLst/>
                        </a:rPr>
                        <a:t>What legacy did she leave?</a:t>
                      </a:r>
                    </a:p>
                    <a:p>
                      <a:pPr>
                        <a:spcAft>
                          <a:spcPts val="0"/>
                        </a:spcAft>
                      </a:pPr>
                      <a:r>
                        <a:rPr lang="en-GB" sz="1000">
                          <a:effectLst/>
                        </a:rPr>
                        <a:t> </a:t>
                      </a:r>
                    </a:p>
                    <a:p>
                      <a:pPr>
                        <a:spcAft>
                          <a:spcPts val="0"/>
                        </a:spcAft>
                      </a:pPr>
                      <a:r>
                        <a:rPr lang="en-GB" sz="1000">
                          <a:effectLst/>
                        </a:rPr>
                        <a:t>Charles II</a:t>
                      </a:r>
                    </a:p>
                    <a:p>
                      <a:pPr>
                        <a:spcAft>
                          <a:spcPts val="0"/>
                        </a:spcAft>
                      </a:pPr>
                      <a:r>
                        <a:rPr lang="en-GB" sz="1000">
                          <a:effectLst/>
                        </a:rPr>
                        <a:t>How is Charles II remembered?</a:t>
                      </a:r>
                    </a:p>
                    <a:p>
                      <a:pPr>
                        <a:spcAft>
                          <a:spcPts val="0"/>
                        </a:spcAft>
                      </a:pPr>
                      <a:r>
                        <a:rPr lang="en-GB" sz="1000">
                          <a:effectLst/>
                        </a:rPr>
                        <a:t>What legacy did he leave?</a:t>
                      </a:r>
                    </a:p>
                    <a:p>
                      <a:pPr>
                        <a:spcAft>
                          <a:spcPts val="0"/>
                        </a:spcAft>
                      </a:pPr>
                      <a:r>
                        <a:rPr lang="en-GB" sz="1000">
                          <a:effectLst/>
                        </a:rPr>
                        <a:t> </a:t>
                      </a:r>
                    </a:p>
                    <a:p>
                      <a:pPr>
                        <a:spcAft>
                          <a:spcPts val="0"/>
                        </a:spcAft>
                      </a:pPr>
                      <a:r>
                        <a:rPr lang="en-GB" sz="1000">
                          <a:effectLst/>
                        </a:rPr>
                        <a:t>Queen Victoria</a:t>
                      </a:r>
                    </a:p>
                    <a:p>
                      <a:pPr>
                        <a:spcAft>
                          <a:spcPts val="0"/>
                        </a:spcAft>
                      </a:pPr>
                      <a:r>
                        <a:rPr lang="en-GB" sz="1000">
                          <a:effectLst/>
                        </a:rPr>
                        <a:t>How is Queen Victoria remembered?</a:t>
                      </a:r>
                    </a:p>
                    <a:p>
                      <a:pPr>
                        <a:spcAft>
                          <a:spcPts val="0"/>
                        </a:spcAft>
                      </a:pPr>
                      <a:r>
                        <a:rPr lang="en-GB" sz="1000">
                          <a:effectLst/>
                        </a:rPr>
                        <a:t>What legacy did she leave?</a:t>
                      </a:r>
                    </a:p>
                    <a:p>
                      <a:pPr>
                        <a:spcAft>
                          <a:spcPts val="0"/>
                        </a:spcAft>
                      </a:pPr>
                      <a:r>
                        <a:rPr lang="en-GB" sz="1000">
                          <a:effectLst/>
                        </a:rPr>
                        <a:t> </a:t>
                      </a:r>
                    </a:p>
                    <a:p>
                      <a:pPr>
                        <a:spcAft>
                          <a:spcPts val="0"/>
                        </a:spcAft>
                      </a:pPr>
                      <a:r>
                        <a:rPr lang="en-GB" sz="1000">
                          <a:effectLst/>
                        </a:rPr>
                        <a:t>Summary</a:t>
                      </a:r>
                    </a:p>
                    <a:p>
                      <a:pPr>
                        <a:spcAft>
                          <a:spcPts val="0"/>
                        </a:spcAft>
                      </a:pPr>
                      <a:r>
                        <a:rPr lang="en-GB" sz="1000">
                          <a:effectLst/>
                        </a:rPr>
                        <a:t>In your opinion, who was the greatest past monarch? Why is that?</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tc>
                <a:tc>
                  <a:txBody>
                    <a:bodyPr/>
                    <a:lstStyle/>
                    <a:p>
                      <a:pPr>
                        <a:spcAft>
                          <a:spcPts val="0"/>
                        </a:spcAft>
                      </a:pPr>
                      <a:r>
                        <a:rPr lang="en-GB" sz="1000">
                          <a:effectLst/>
                        </a:rPr>
                        <a:t>lucrative</a:t>
                      </a:r>
                    </a:p>
                    <a:p>
                      <a:pPr>
                        <a:spcAft>
                          <a:spcPts val="0"/>
                        </a:spcAft>
                      </a:pPr>
                      <a:r>
                        <a:rPr lang="en-GB" sz="1000">
                          <a:effectLst/>
                        </a:rPr>
                        <a:t> </a:t>
                      </a:r>
                    </a:p>
                    <a:p>
                      <a:pPr>
                        <a:spcAft>
                          <a:spcPts val="0"/>
                        </a:spcAft>
                      </a:pPr>
                      <a:r>
                        <a:rPr lang="en-GB" sz="1000">
                          <a:effectLst/>
                        </a:rPr>
                        <a:t>prosperity</a:t>
                      </a:r>
                    </a:p>
                    <a:p>
                      <a:pPr>
                        <a:spcAft>
                          <a:spcPts val="0"/>
                        </a:spcAft>
                      </a:pPr>
                      <a:r>
                        <a:rPr lang="en-GB" sz="1000">
                          <a:effectLst/>
                        </a:rPr>
                        <a:t> </a:t>
                      </a:r>
                    </a:p>
                    <a:p>
                      <a:pPr>
                        <a:spcAft>
                          <a:spcPts val="0"/>
                        </a:spcAft>
                      </a:pPr>
                      <a:r>
                        <a:rPr lang="en-GB" sz="1000">
                          <a:effectLst/>
                        </a:rPr>
                        <a:t>republic</a:t>
                      </a:r>
                    </a:p>
                    <a:p>
                      <a:pPr>
                        <a:spcAft>
                          <a:spcPts val="0"/>
                        </a:spcAft>
                      </a:pPr>
                      <a:r>
                        <a:rPr lang="en-GB" sz="1000">
                          <a:effectLst/>
                        </a:rPr>
                        <a:t> </a:t>
                      </a:r>
                    </a:p>
                    <a:p>
                      <a:pPr>
                        <a:spcAft>
                          <a:spcPts val="0"/>
                        </a:spcAft>
                      </a:pPr>
                      <a:r>
                        <a:rPr lang="en-GB" sz="1000">
                          <a:effectLst/>
                        </a:rPr>
                        <a:t>plundered</a:t>
                      </a:r>
                    </a:p>
                    <a:p>
                      <a:pPr>
                        <a:spcAft>
                          <a:spcPts val="0"/>
                        </a:spcAft>
                      </a:pPr>
                      <a:r>
                        <a:rPr lang="en-GB" sz="1000">
                          <a:effectLst/>
                        </a:rPr>
                        <a:t> </a:t>
                      </a:r>
                    </a:p>
                    <a:p>
                      <a:pPr>
                        <a:spcAft>
                          <a:spcPts val="0"/>
                        </a:spcAft>
                      </a:pPr>
                      <a:r>
                        <a:rPr lang="en-GB" sz="1000">
                          <a:effectLst/>
                        </a:rPr>
                        <a:t>arrogant</a:t>
                      </a:r>
                    </a:p>
                    <a:p>
                      <a:pPr>
                        <a:spcAft>
                          <a:spcPts val="0"/>
                        </a:spcAft>
                      </a:pPr>
                      <a:r>
                        <a:rPr lang="en-GB" sz="1000">
                          <a:effectLst/>
                        </a:rPr>
                        <a:t> </a:t>
                      </a:r>
                    </a:p>
                    <a:p>
                      <a:pPr>
                        <a:spcAft>
                          <a:spcPts val="0"/>
                        </a:spcAft>
                      </a:pPr>
                      <a:r>
                        <a:rPr lang="en-GB" sz="1000">
                          <a:effectLst/>
                        </a:rPr>
                        <a:t>duplicitous</a:t>
                      </a:r>
                    </a:p>
                    <a:p>
                      <a:pPr>
                        <a:spcAft>
                          <a:spcPts val="0"/>
                        </a:spcAft>
                      </a:pPr>
                      <a:r>
                        <a:rPr lang="en-GB" sz="1000">
                          <a:effectLst/>
                        </a:rPr>
                        <a:t> </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tc>
                <a:tc>
                  <a:txBody>
                    <a:bodyPr/>
                    <a:lstStyle/>
                    <a:p>
                      <a:pPr>
                        <a:spcAft>
                          <a:spcPts val="0"/>
                        </a:spcAft>
                      </a:pPr>
                      <a:r>
                        <a:rPr lang="en-GB" sz="1000" dirty="0">
                          <a:effectLst/>
                        </a:rPr>
                        <a:t>aristocracy</a:t>
                      </a:r>
                    </a:p>
                    <a:p>
                      <a:pPr>
                        <a:spcAft>
                          <a:spcPts val="0"/>
                        </a:spcAft>
                      </a:pPr>
                      <a:r>
                        <a:rPr lang="en-GB" sz="1000" dirty="0">
                          <a:effectLst/>
                        </a:rPr>
                        <a:t> </a:t>
                      </a:r>
                    </a:p>
                    <a:p>
                      <a:pPr>
                        <a:spcAft>
                          <a:spcPts val="0"/>
                        </a:spcAft>
                      </a:pPr>
                      <a:r>
                        <a:rPr lang="en-GB" sz="1000" dirty="0">
                          <a:effectLst/>
                        </a:rPr>
                        <a:t>monastery</a:t>
                      </a:r>
                    </a:p>
                    <a:p>
                      <a:pPr>
                        <a:spcAft>
                          <a:spcPts val="0"/>
                        </a:spcAft>
                      </a:pPr>
                      <a:r>
                        <a:rPr lang="en-GB" sz="1000" dirty="0">
                          <a:effectLst/>
                        </a:rPr>
                        <a:t> </a:t>
                      </a:r>
                    </a:p>
                    <a:p>
                      <a:pPr>
                        <a:spcAft>
                          <a:spcPts val="0"/>
                        </a:spcAft>
                      </a:pPr>
                      <a:r>
                        <a:rPr lang="en-GB" sz="1000" dirty="0">
                          <a:effectLst/>
                        </a:rPr>
                        <a:t>dissolution</a:t>
                      </a:r>
                    </a:p>
                    <a:p>
                      <a:pPr>
                        <a:spcAft>
                          <a:spcPts val="0"/>
                        </a:spcAft>
                      </a:pPr>
                      <a:r>
                        <a:rPr lang="en-GB" sz="1000" dirty="0">
                          <a:effectLst/>
                        </a:rPr>
                        <a:t> </a:t>
                      </a:r>
                    </a:p>
                    <a:p>
                      <a:pPr>
                        <a:spcAft>
                          <a:spcPts val="0"/>
                        </a:spcAft>
                      </a:pPr>
                      <a:r>
                        <a:rPr lang="en-GB" sz="1000" dirty="0">
                          <a:effectLst/>
                        </a:rPr>
                        <a:t>privateers</a:t>
                      </a:r>
                    </a:p>
                    <a:p>
                      <a:pPr>
                        <a:spcAft>
                          <a:spcPts val="0"/>
                        </a:spcAft>
                      </a:pPr>
                      <a:r>
                        <a:rPr lang="en-GB" sz="1000" dirty="0">
                          <a:effectLst/>
                        </a:rPr>
                        <a:t> </a:t>
                      </a:r>
                    </a:p>
                    <a:p>
                      <a:pPr>
                        <a:spcAft>
                          <a:spcPts val="0"/>
                        </a:spcAft>
                      </a:pPr>
                      <a:r>
                        <a:rPr lang="en-GB" sz="1000" dirty="0">
                          <a:effectLst/>
                        </a:rPr>
                        <a:t>industrialisation</a:t>
                      </a:r>
                    </a:p>
                    <a:p>
                      <a:pPr>
                        <a:spcAft>
                          <a:spcPts val="0"/>
                        </a:spcAft>
                      </a:pPr>
                      <a:r>
                        <a:rPr lang="en-GB" sz="1000" dirty="0">
                          <a:effectLst/>
                        </a:rPr>
                        <a:t> </a:t>
                      </a:r>
                    </a:p>
                    <a:p>
                      <a:pPr>
                        <a:spcAft>
                          <a:spcPts val="0"/>
                        </a:spcAft>
                      </a:pPr>
                      <a:r>
                        <a:rPr lang="en-GB" sz="1000" dirty="0">
                          <a:effectLst/>
                        </a:rPr>
                        <a:t>annulment</a:t>
                      </a:r>
                    </a:p>
                    <a:p>
                      <a:pPr>
                        <a:spcAft>
                          <a:spcPts val="0"/>
                        </a:spcAft>
                      </a:pPr>
                      <a:r>
                        <a:rPr lang="en-GB" sz="1000" dirty="0">
                          <a:effectLst/>
                        </a:rPr>
                        <a:t> </a:t>
                      </a:r>
                    </a:p>
                    <a:p>
                      <a:pPr>
                        <a:spcAft>
                          <a:spcPts val="0"/>
                        </a:spcAft>
                      </a:pPr>
                      <a:r>
                        <a:rPr lang="en-GB" sz="1000" dirty="0">
                          <a:effectLst/>
                        </a:rPr>
                        <a:t>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7" marR="58227" marT="0" marB="0"/>
                </a:tc>
                <a:extLst>
                  <a:ext uri="{0D108BD9-81ED-4DB2-BD59-A6C34878D82A}">
                    <a16:rowId xmlns:a16="http://schemas.microsoft.com/office/drawing/2014/main" val="3127017743"/>
                  </a:ext>
                </a:extLst>
              </a:tr>
            </a:tbl>
          </a:graphicData>
        </a:graphic>
      </p:graphicFrame>
      <p:sp>
        <p:nvSpPr>
          <p:cNvPr id="4" name="Rectangle 1"/>
          <p:cNvSpPr>
            <a:spLocks noChangeArrowheads="1"/>
          </p:cNvSpPr>
          <p:nvPr/>
        </p:nvSpPr>
        <p:spPr bwMode="auto">
          <a:xfrm>
            <a:off x="2455847" y="937698"/>
            <a:ext cx="12951058"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Avenir Book" charset="0"/>
                <a:ea typeface="Times New Roman" panose="02020603050405020304" pitchFamily="18" charset="0"/>
                <a:cs typeface="Times New Roman" panose="02020603050405020304" pitchFamily="18" charset="0"/>
              </a:rPr>
              <a:t/>
            </a:r>
            <a:br>
              <a:rPr kumimoji="0" lang="en-GB" altLang="en-US" sz="1200" b="0" i="0" u="none" strike="noStrike" cap="none" normalizeH="0" baseline="0" smtClean="0">
                <a:ln>
                  <a:noFill/>
                </a:ln>
                <a:solidFill>
                  <a:schemeClr val="tx1"/>
                </a:solidFill>
                <a:effectLst/>
                <a:latin typeface="Avenir Book" charset="0"/>
                <a:ea typeface="Times New Roman" panose="02020603050405020304" pitchFamily="18" charset="0"/>
                <a:cs typeface="Times New Roman" panose="02020603050405020304" pitchFamily="18" charset="0"/>
              </a:rPr>
            </a:br>
            <a:endParaRPr kumimoji="0" lang="en-GB"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10347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9"/>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6</a:t>
            </a:r>
            <a:endParaRPr sz="4000">
              <a:latin typeface="Calibri"/>
              <a:ea typeface="Calibri"/>
              <a:cs typeface="Calibri"/>
              <a:sym typeface="Calibri"/>
            </a:endParaRPr>
          </a:p>
        </p:txBody>
      </p:sp>
      <p:sp>
        <p:nvSpPr>
          <p:cNvPr id="254" name="Google Shape;254;p2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55" name="Google Shape;255;p2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57" name="Google Shape;257;p29"/>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3" name="Table 2"/>
          <p:cNvGraphicFramePr>
            <a:graphicFrameLocks noGrp="1"/>
          </p:cNvGraphicFramePr>
          <p:nvPr>
            <p:extLst/>
          </p:nvPr>
        </p:nvGraphicFramePr>
        <p:xfrm>
          <a:off x="2511122" y="1087626"/>
          <a:ext cx="8421336" cy="5272833"/>
        </p:xfrm>
        <a:graphic>
          <a:graphicData uri="http://schemas.openxmlformats.org/drawingml/2006/table">
            <a:tbl>
              <a:tblPr firstRow="1" firstCol="1" bandRow="1"/>
              <a:tblGrid>
                <a:gridCol w="1017765">
                  <a:extLst>
                    <a:ext uri="{9D8B030D-6E8A-4147-A177-3AD203B41FA5}">
                      <a16:colId xmlns:a16="http://schemas.microsoft.com/office/drawing/2014/main" val="4106370592"/>
                    </a:ext>
                  </a:extLst>
                </a:gridCol>
                <a:gridCol w="1227450">
                  <a:extLst>
                    <a:ext uri="{9D8B030D-6E8A-4147-A177-3AD203B41FA5}">
                      <a16:colId xmlns:a16="http://schemas.microsoft.com/office/drawing/2014/main" val="2784923984"/>
                    </a:ext>
                  </a:extLst>
                </a:gridCol>
                <a:gridCol w="1943006">
                  <a:extLst>
                    <a:ext uri="{9D8B030D-6E8A-4147-A177-3AD203B41FA5}">
                      <a16:colId xmlns:a16="http://schemas.microsoft.com/office/drawing/2014/main" val="2219676565"/>
                    </a:ext>
                  </a:extLst>
                </a:gridCol>
                <a:gridCol w="2327884">
                  <a:extLst>
                    <a:ext uri="{9D8B030D-6E8A-4147-A177-3AD203B41FA5}">
                      <a16:colId xmlns:a16="http://schemas.microsoft.com/office/drawing/2014/main" val="1249086714"/>
                    </a:ext>
                  </a:extLst>
                </a:gridCol>
                <a:gridCol w="927979">
                  <a:extLst>
                    <a:ext uri="{9D8B030D-6E8A-4147-A177-3AD203B41FA5}">
                      <a16:colId xmlns:a16="http://schemas.microsoft.com/office/drawing/2014/main" val="1482113528"/>
                    </a:ext>
                  </a:extLst>
                </a:gridCol>
                <a:gridCol w="977252">
                  <a:extLst>
                    <a:ext uri="{9D8B030D-6E8A-4147-A177-3AD203B41FA5}">
                      <a16:colId xmlns:a16="http://schemas.microsoft.com/office/drawing/2014/main" val="3239329549"/>
                    </a:ext>
                  </a:extLst>
                </a:gridCol>
              </a:tblGrid>
              <a:tr h="519847">
                <a:tc>
                  <a:txBody>
                    <a:bodyPr/>
                    <a:lstStyle/>
                    <a:p>
                      <a:pPr algn="ctr">
                        <a:spcAft>
                          <a:spcPts val="0"/>
                        </a:spcAft>
                      </a:pPr>
                      <a:r>
                        <a:rPr lang="en-GB" sz="1000">
                          <a:effectLst/>
                        </a:rPr>
                        <a:t>Year group, Unit Title and Name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nchor="ctr"/>
                </a:tc>
                <a:tc>
                  <a:txBody>
                    <a:bodyPr/>
                    <a:lstStyle/>
                    <a:p>
                      <a:pPr algn="ctr">
                        <a:spcAft>
                          <a:spcPts val="0"/>
                        </a:spcAft>
                      </a:pPr>
                      <a:r>
                        <a:rPr lang="en-GB" sz="1000">
                          <a:effectLst/>
                        </a:rPr>
                        <a:t>Substantive concept</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nchor="ctr"/>
                </a:tc>
                <a:tc>
                  <a:txBody>
                    <a:bodyPr/>
                    <a:lstStyle/>
                    <a:p>
                      <a:pPr algn="ctr">
                        <a:spcAft>
                          <a:spcPts val="0"/>
                        </a:spcAft>
                      </a:pPr>
                      <a:r>
                        <a:rPr lang="en-GB" sz="1000">
                          <a:effectLst/>
                        </a:rPr>
                        <a:t>Previous Learning</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nchor="ctr"/>
                </a:tc>
                <a:tc>
                  <a:txBody>
                    <a:bodyPr/>
                    <a:lstStyle/>
                    <a:p>
                      <a:pPr algn="ctr">
                        <a:spcAft>
                          <a:spcPts val="0"/>
                        </a:spcAft>
                      </a:pPr>
                      <a:r>
                        <a:rPr lang="en-GB" sz="1000">
                          <a:effectLst/>
                        </a:rPr>
                        <a:t>Big Ideas/Key Questions/Learning Foci</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nchor="ctr"/>
                </a:tc>
                <a:tc>
                  <a:txBody>
                    <a:bodyPr/>
                    <a:lstStyle/>
                    <a:p>
                      <a:pPr algn="ctr">
                        <a:spcAft>
                          <a:spcPts val="0"/>
                        </a:spcAft>
                      </a:pPr>
                      <a:r>
                        <a:rPr lang="en-GB" sz="1000">
                          <a:effectLst/>
                        </a:rPr>
                        <a:t>Tier 2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nchor="ctr"/>
                </a:tc>
                <a:tc>
                  <a:txBody>
                    <a:bodyPr/>
                    <a:lstStyle/>
                    <a:p>
                      <a:pPr algn="ctr">
                        <a:spcAft>
                          <a:spcPts val="0"/>
                        </a:spcAft>
                      </a:pPr>
                      <a:r>
                        <a:rPr lang="en-GB" sz="1000">
                          <a:effectLst/>
                        </a:rPr>
                        <a:t>Tier 3 Vocabulary</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nchor="ctr"/>
                </a:tc>
                <a:extLst>
                  <a:ext uri="{0D108BD9-81ED-4DB2-BD59-A6C34878D82A}">
                    <a16:rowId xmlns:a16="http://schemas.microsoft.com/office/drawing/2014/main" val="1750931906"/>
                  </a:ext>
                </a:extLst>
              </a:tr>
              <a:tr h="4752986">
                <a:tc>
                  <a:txBody>
                    <a:bodyPr/>
                    <a:lstStyle/>
                    <a:p>
                      <a:pPr algn="ctr">
                        <a:spcAft>
                          <a:spcPts val="0"/>
                        </a:spcAft>
                      </a:pPr>
                      <a:r>
                        <a:rPr lang="en-GB" sz="1000">
                          <a:effectLst/>
                        </a:rPr>
                        <a:t>Y6</a:t>
                      </a:r>
                    </a:p>
                    <a:p>
                      <a:pPr algn="ctr">
                        <a:spcAft>
                          <a:spcPts val="0"/>
                        </a:spcAft>
                      </a:pPr>
                      <a:r>
                        <a:rPr lang="en-GB" sz="1000">
                          <a:effectLst/>
                        </a:rPr>
                        <a:t> </a:t>
                      </a:r>
                    </a:p>
                    <a:p>
                      <a:pPr algn="ctr">
                        <a:spcAft>
                          <a:spcPts val="0"/>
                        </a:spcAft>
                      </a:pPr>
                      <a:r>
                        <a:rPr lang="en-GB" sz="1000">
                          <a:effectLst/>
                        </a:rPr>
                        <a:t>Unit 2b</a:t>
                      </a:r>
                    </a:p>
                    <a:p>
                      <a:pPr algn="ctr">
                        <a:spcAft>
                          <a:spcPts val="0"/>
                        </a:spcAft>
                      </a:pPr>
                      <a:r>
                        <a:rPr lang="en-GB" sz="1000">
                          <a:effectLst/>
                        </a:rPr>
                        <a:t> </a:t>
                      </a:r>
                    </a:p>
                    <a:p>
                      <a:pPr algn="ctr">
                        <a:spcAft>
                          <a:spcPts val="0"/>
                        </a:spcAft>
                      </a:pPr>
                      <a:r>
                        <a:rPr lang="en-GB" sz="1000">
                          <a:effectLst/>
                        </a:rPr>
                        <a:t>A study of an aspect or theme in British history that extends pupils’ chronological knowledge beyond 1066</a:t>
                      </a:r>
                    </a:p>
                    <a:p>
                      <a:pPr algn="ctr">
                        <a:spcAft>
                          <a:spcPts val="0"/>
                        </a:spcAft>
                      </a:pPr>
                      <a:r>
                        <a:rPr lang="en-GB" sz="1000">
                          <a:effectLst/>
                        </a:rPr>
                        <a:t>|</a:t>
                      </a:r>
                    </a:p>
                    <a:p>
                      <a:pPr algn="ctr">
                        <a:spcAft>
                          <a:spcPts val="0"/>
                        </a:spcAft>
                      </a:pPr>
                      <a:r>
                        <a:rPr lang="en-GB" sz="1000">
                          <a:effectLst/>
                        </a:rPr>
                        <a:t>Battle of Britain</a:t>
                      </a:r>
                      <a:br>
                        <a:rPr lang="en-GB" sz="1000">
                          <a:effectLst/>
                        </a:rPr>
                      </a:b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tc>
                <a:tc>
                  <a:txBody>
                    <a:bodyPr/>
                    <a:lstStyle/>
                    <a:p>
                      <a:pPr algn="ctr">
                        <a:spcAft>
                          <a:spcPts val="0"/>
                        </a:spcAft>
                      </a:pPr>
                      <a:r>
                        <a:rPr lang="en-GB" sz="800">
                          <a:effectLst/>
                        </a:rPr>
                        <a:t>INVASION</a:t>
                      </a:r>
                      <a:endParaRPr lang="en-GB" sz="1000">
                        <a:effectLst/>
                      </a:endParaRPr>
                    </a:p>
                    <a:p>
                      <a:pPr algn="ctr">
                        <a:spcAft>
                          <a:spcPts val="0"/>
                        </a:spcAft>
                      </a:pPr>
                      <a:r>
                        <a:rPr lang="en-GB" sz="800">
                          <a:effectLst/>
                        </a:rPr>
                        <a:t>COMMUNITY</a:t>
                      </a:r>
                      <a:endParaRPr lang="en-GB" sz="1000">
                        <a:effectLst/>
                      </a:endParaRPr>
                    </a:p>
                    <a:p>
                      <a:pPr algn="ctr">
                        <a:spcAft>
                          <a:spcPts val="0"/>
                        </a:spcAft>
                      </a:pPr>
                      <a:r>
                        <a:rPr lang="en-GB" sz="800">
                          <a:effectLst/>
                        </a:rPr>
                        <a:t> </a:t>
                      </a:r>
                      <a:endParaRPr lang="en-GB" sz="1000">
                        <a:effectLst/>
                      </a:endParaRPr>
                    </a:p>
                    <a:p>
                      <a:pPr algn="ctr">
                        <a:spcAft>
                          <a:spcPts val="0"/>
                        </a:spcAft>
                      </a:pPr>
                      <a:r>
                        <a:rPr lang="en-GB" sz="800">
                          <a:effectLst/>
                        </a:rPr>
                        <a:t>Monarchy, King,  Conflict, Democracy, Dictator, Freedom,</a:t>
                      </a:r>
                      <a:endParaRPr lang="en-GB" sz="1000">
                        <a:effectLst/>
                      </a:endParaRPr>
                    </a:p>
                    <a:p>
                      <a:pPr algn="ctr">
                        <a:spcAft>
                          <a:spcPts val="0"/>
                        </a:spcAft>
                      </a:pPr>
                      <a:r>
                        <a:rPr lang="en-GB" sz="800">
                          <a:effectLst/>
                        </a:rPr>
                        <a:t>Laws,  Military, Parliament, Prime Minister, Rights, War</a:t>
                      </a:r>
                      <a:endParaRPr lang="en-GB" sz="1000">
                        <a:effectLst/>
                      </a:endParaRPr>
                    </a:p>
                    <a:p>
                      <a:pPr algn="ctr">
                        <a:spcAft>
                          <a:spcPts val="0"/>
                        </a:spcAft>
                      </a:pPr>
                      <a:r>
                        <a:rPr lang="en-GB" sz="8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tc>
                <a:tc>
                  <a:txBody>
                    <a:bodyPr/>
                    <a:lstStyle/>
                    <a:p>
                      <a:pPr>
                        <a:lnSpc>
                          <a:spcPct val="107000"/>
                        </a:lnSpc>
                        <a:spcAft>
                          <a:spcPts val="800"/>
                        </a:spcAft>
                      </a:pPr>
                      <a:r>
                        <a:rPr lang="en-GB" sz="1000">
                          <a:effectLst/>
                        </a:rPr>
                        <a:t>Changes in Britain from the Stone Age to the Iron Age</a:t>
                      </a:r>
                    </a:p>
                    <a:p>
                      <a:pPr>
                        <a:lnSpc>
                          <a:spcPct val="107000"/>
                        </a:lnSpc>
                        <a:spcAft>
                          <a:spcPts val="800"/>
                        </a:spcAft>
                      </a:pPr>
                      <a:r>
                        <a:rPr lang="en-GB" sz="1000">
                          <a:effectLst/>
                        </a:rPr>
                        <a:t>The Roman Empire and its impact on Britain</a:t>
                      </a:r>
                    </a:p>
                    <a:p>
                      <a:pPr>
                        <a:lnSpc>
                          <a:spcPct val="107000"/>
                        </a:lnSpc>
                        <a:spcAft>
                          <a:spcPts val="800"/>
                        </a:spcAft>
                      </a:pPr>
                      <a:r>
                        <a:rPr lang="en-GB" sz="1000">
                          <a:effectLst/>
                        </a:rPr>
                        <a:t>Britain’s settlement by Anglo-Saxons and Scots</a:t>
                      </a:r>
                    </a:p>
                    <a:p>
                      <a:pPr>
                        <a:lnSpc>
                          <a:spcPct val="107000"/>
                        </a:lnSpc>
                        <a:spcAft>
                          <a:spcPts val="800"/>
                        </a:spcAft>
                      </a:pPr>
                      <a:r>
                        <a:rPr lang="en-GB" sz="1000">
                          <a:effectLst/>
                        </a:rPr>
                        <a:t>The Viking and Anglo-Saxon struggle for the Kingdom of England to the time of Edward the Confessor</a:t>
                      </a:r>
                    </a:p>
                    <a:p>
                      <a:pPr>
                        <a:lnSpc>
                          <a:spcPct val="107000"/>
                        </a:lnSpc>
                        <a:spcAft>
                          <a:spcPts val="800"/>
                        </a:spcAft>
                      </a:pPr>
                      <a:r>
                        <a:rPr lang="en-GB" sz="1000">
                          <a:effectLst/>
                        </a:rPr>
                        <a:t>The achievements of the earliest civilizations</a:t>
                      </a:r>
                    </a:p>
                    <a:p>
                      <a:pPr>
                        <a:lnSpc>
                          <a:spcPct val="107000"/>
                        </a:lnSpc>
                        <a:spcAft>
                          <a:spcPts val="800"/>
                        </a:spcAft>
                      </a:pPr>
                      <a:r>
                        <a:rPr lang="en-GB" sz="900">
                          <a:effectLst/>
                        </a:rPr>
                        <a:t>A non-European society that provides contrasts with British history</a:t>
                      </a:r>
                      <a:endParaRPr lang="en-GB" sz="1000">
                        <a:effectLst/>
                      </a:endParaRPr>
                    </a:p>
                    <a:p>
                      <a:pPr>
                        <a:lnSpc>
                          <a:spcPct val="107000"/>
                        </a:lnSpc>
                        <a:spcAft>
                          <a:spcPts val="800"/>
                        </a:spcAft>
                      </a:pPr>
                      <a:r>
                        <a:rPr lang="en-GB" sz="1000">
                          <a:effectLst/>
                        </a:rPr>
                        <a:t>Ancient Greece – a study of Greek life and achievements and their influence on the western world</a:t>
                      </a:r>
                    </a:p>
                    <a:p>
                      <a:pPr>
                        <a:lnSpc>
                          <a:spcPct val="107000"/>
                        </a:lnSpc>
                        <a:spcAft>
                          <a:spcPts val="800"/>
                        </a:spcAft>
                      </a:pPr>
                      <a:r>
                        <a:rPr lang="en-GB" sz="1000">
                          <a:effectLst/>
                        </a:rPr>
                        <a:t>Windrush generation</a:t>
                      </a:r>
                    </a:p>
                    <a:p>
                      <a:pPr>
                        <a:lnSpc>
                          <a:spcPct val="107000"/>
                        </a:lnSpc>
                        <a:spcAft>
                          <a:spcPts val="800"/>
                        </a:spcAft>
                      </a:pPr>
                      <a:r>
                        <a:rPr lang="en-GB" sz="1000">
                          <a:effectLst/>
                        </a:rPr>
                        <a:t>Monarchs through time</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tc>
                <a:tc>
                  <a:txBody>
                    <a:bodyPr/>
                    <a:lstStyle/>
                    <a:p>
                      <a:pPr>
                        <a:spcAft>
                          <a:spcPts val="0"/>
                        </a:spcAft>
                      </a:pPr>
                      <a:r>
                        <a:rPr lang="en-GB" sz="1000">
                          <a:effectLst/>
                        </a:rPr>
                        <a:t>Cause</a:t>
                      </a:r>
                    </a:p>
                    <a:p>
                      <a:pPr>
                        <a:spcAft>
                          <a:spcPts val="0"/>
                        </a:spcAft>
                      </a:pPr>
                      <a:r>
                        <a:rPr lang="en-GB" sz="1000">
                          <a:effectLst/>
                        </a:rPr>
                        <a:t>Why did Britain declare war on Germany in 1939?</a:t>
                      </a:r>
                    </a:p>
                    <a:p>
                      <a:pPr>
                        <a:spcAft>
                          <a:spcPts val="0"/>
                        </a:spcAft>
                      </a:pPr>
                      <a:r>
                        <a:rPr lang="en-GB" sz="1000">
                          <a:effectLst/>
                        </a:rPr>
                        <a:t> </a:t>
                      </a:r>
                    </a:p>
                    <a:p>
                      <a:pPr>
                        <a:spcAft>
                          <a:spcPts val="0"/>
                        </a:spcAft>
                      </a:pPr>
                      <a:r>
                        <a:rPr lang="en-GB" sz="1000">
                          <a:effectLst/>
                        </a:rPr>
                        <a:t>Food shortage</a:t>
                      </a:r>
                    </a:p>
                    <a:p>
                      <a:pPr>
                        <a:spcAft>
                          <a:spcPts val="0"/>
                        </a:spcAft>
                      </a:pPr>
                      <a:r>
                        <a:rPr lang="en-GB" sz="1000">
                          <a:effectLst/>
                        </a:rPr>
                        <a:t>Why was rationing introduced?</a:t>
                      </a:r>
                    </a:p>
                    <a:p>
                      <a:pPr>
                        <a:spcAft>
                          <a:spcPts val="0"/>
                        </a:spcAft>
                      </a:pPr>
                      <a:r>
                        <a:rPr lang="en-GB" sz="1000">
                          <a:effectLst/>
                        </a:rPr>
                        <a:t> </a:t>
                      </a:r>
                    </a:p>
                    <a:p>
                      <a:pPr>
                        <a:spcAft>
                          <a:spcPts val="0"/>
                        </a:spcAft>
                      </a:pPr>
                      <a:r>
                        <a:rPr lang="en-GB" sz="1000">
                          <a:effectLst/>
                        </a:rPr>
                        <a:t>Threat</a:t>
                      </a:r>
                    </a:p>
                    <a:p>
                      <a:pPr>
                        <a:spcAft>
                          <a:spcPts val="0"/>
                        </a:spcAft>
                      </a:pPr>
                      <a:r>
                        <a:rPr lang="en-GB" sz="1000">
                          <a:effectLst/>
                        </a:rPr>
                        <a:t>Why were people evacuated from cities?</a:t>
                      </a:r>
                    </a:p>
                    <a:p>
                      <a:pPr>
                        <a:spcAft>
                          <a:spcPts val="0"/>
                        </a:spcAft>
                      </a:pPr>
                      <a:r>
                        <a:rPr lang="en-GB" sz="1000">
                          <a:effectLst/>
                        </a:rPr>
                        <a:t> </a:t>
                      </a:r>
                    </a:p>
                    <a:p>
                      <a:pPr>
                        <a:spcAft>
                          <a:spcPts val="0"/>
                        </a:spcAft>
                      </a:pPr>
                      <a:r>
                        <a:rPr lang="en-GB" sz="1000">
                          <a:effectLst/>
                        </a:rPr>
                        <a:t>Battle of Britain</a:t>
                      </a:r>
                    </a:p>
                    <a:p>
                      <a:pPr>
                        <a:spcAft>
                          <a:spcPts val="0"/>
                        </a:spcAft>
                      </a:pPr>
                      <a:r>
                        <a:rPr lang="en-GB" sz="1000">
                          <a:effectLst/>
                        </a:rPr>
                        <a:t>What happened in the Battle of Britain?</a:t>
                      </a:r>
                    </a:p>
                    <a:p>
                      <a:pPr>
                        <a:spcAft>
                          <a:spcPts val="0"/>
                        </a:spcAft>
                      </a:pPr>
                      <a:r>
                        <a:rPr lang="en-GB" sz="1000">
                          <a:effectLst/>
                        </a:rPr>
                        <a:t> </a:t>
                      </a:r>
                    </a:p>
                    <a:p>
                      <a:pPr>
                        <a:spcAft>
                          <a:spcPts val="0"/>
                        </a:spcAft>
                      </a:pPr>
                      <a:r>
                        <a:rPr lang="en-GB" sz="1000">
                          <a:effectLst/>
                        </a:rPr>
                        <a:t>Bombing cities</a:t>
                      </a:r>
                    </a:p>
                    <a:p>
                      <a:pPr>
                        <a:spcAft>
                          <a:spcPts val="0"/>
                        </a:spcAft>
                      </a:pPr>
                      <a:r>
                        <a:rPr lang="en-GB" sz="1000">
                          <a:effectLst/>
                        </a:rPr>
                        <a:t>The Blitz: how did Hitler continue to attack Britain?</a:t>
                      </a:r>
                    </a:p>
                    <a:p>
                      <a:pPr>
                        <a:spcAft>
                          <a:spcPts val="0"/>
                        </a:spcAft>
                      </a:pPr>
                      <a:r>
                        <a:rPr lang="en-GB" sz="1000">
                          <a:effectLst/>
                        </a:rPr>
                        <a:t> </a:t>
                      </a:r>
                    </a:p>
                    <a:p>
                      <a:pPr>
                        <a:spcAft>
                          <a:spcPts val="0"/>
                        </a:spcAft>
                      </a:pPr>
                      <a:r>
                        <a:rPr lang="en-GB" sz="1000">
                          <a:effectLst/>
                        </a:rPr>
                        <a:t>Consequence</a:t>
                      </a:r>
                    </a:p>
                    <a:p>
                      <a:pPr>
                        <a:spcAft>
                          <a:spcPts val="0"/>
                        </a:spcAft>
                      </a:pPr>
                      <a:r>
                        <a:rPr lang="en-GB" sz="1000">
                          <a:effectLst/>
                        </a:rPr>
                        <a:t>How did conflict change society in the Second World War?</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tc>
                <a:tc>
                  <a:txBody>
                    <a:bodyPr/>
                    <a:lstStyle/>
                    <a:p>
                      <a:pPr>
                        <a:spcAft>
                          <a:spcPts val="0"/>
                        </a:spcAft>
                      </a:pPr>
                      <a:r>
                        <a:rPr lang="en-GB" sz="1000">
                          <a:effectLst/>
                        </a:rPr>
                        <a:t>ferocious</a:t>
                      </a:r>
                    </a:p>
                    <a:p>
                      <a:pPr>
                        <a:spcAft>
                          <a:spcPts val="0"/>
                        </a:spcAft>
                      </a:pPr>
                      <a:r>
                        <a:rPr lang="en-GB" sz="1000">
                          <a:effectLst/>
                        </a:rPr>
                        <a:t> </a:t>
                      </a:r>
                    </a:p>
                    <a:p>
                      <a:pPr>
                        <a:spcAft>
                          <a:spcPts val="0"/>
                        </a:spcAft>
                      </a:pPr>
                      <a:r>
                        <a:rPr lang="en-GB" sz="1000">
                          <a:effectLst/>
                        </a:rPr>
                        <a:t>infantry</a:t>
                      </a:r>
                    </a:p>
                    <a:p>
                      <a:pPr>
                        <a:spcAft>
                          <a:spcPts val="0"/>
                        </a:spcAft>
                      </a:pPr>
                      <a:r>
                        <a:rPr lang="en-GB" sz="1000">
                          <a:effectLst/>
                        </a:rPr>
                        <a:t> </a:t>
                      </a:r>
                    </a:p>
                    <a:p>
                      <a:pPr>
                        <a:spcAft>
                          <a:spcPts val="0"/>
                        </a:spcAft>
                      </a:pPr>
                      <a:r>
                        <a:rPr lang="en-GB" sz="1000">
                          <a:effectLst/>
                        </a:rPr>
                        <a:t>civilians</a:t>
                      </a:r>
                    </a:p>
                    <a:p>
                      <a:pPr>
                        <a:spcAft>
                          <a:spcPts val="0"/>
                        </a:spcAft>
                      </a:pPr>
                      <a:r>
                        <a:rPr lang="en-GB" sz="1000">
                          <a:effectLst/>
                        </a:rPr>
                        <a:t> </a:t>
                      </a:r>
                    </a:p>
                    <a:p>
                      <a:pPr>
                        <a:spcAft>
                          <a:spcPts val="0"/>
                        </a:spcAft>
                      </a:pPr>
                      <a:r>
                        <a:rPr lang="en-GB" sz="1000">
                          <a:effectLst/>
                        </a:rPr>
                        <a:t>intercept</a:t>
                      </a:r>
                    </a:p>
                    <a:p>
                      <a:pPr>
                        <a:spcAft>
                          <a:spcPts val="0"/>
                        </a:spcAft>
                      </a:pPr>
                      <a:r>
                        <a:rPr lang="en-GB" sz="1000">
                          <a:effectLst/>
                        </a:rPr>
                        <a:t> </a:t>
                      </a:r>
                    </a:p>
                    <a:p>
                      <a:pPr>
                        <a:spcAft>
                          <a:spcPts val="0"/>
                        </a:spcAft>
                      </a:pPr>
                      <a:r>
                        <a:rPr lang="en-GB" sz="1000">
                          <a:effectLst/>
                        </a:rPr>
                        <a:t>radar</a:t>
                      </a:r>
                    </a:p>
                    <a:p>
                      <a:pPr>
                        <a:spcAft>
                          <a:spcPts val="0"/>
                        </a:spcAft>
                      </a:pPr>
                      <a:r>
                        <a:rPr lang="en-GB" sz="1000">
                          <a:effectLst/>
                        </a:rPr>
                        <a:t> </a:t>
                      </a:r>
                    </a:p>
                    <a:p>
                      <a:pPr>
                        <a:spcAft>
                          <a:spcPts val="0"/>
                        </a:spcAft>
                      </a:pPr>
                      <a:r>
                        <a:rPr lang="en-GB" sz="1000">
                          <a:effectLst/>
                        </a:rPr>
                        <a:t>occupation</a:t>
                      </a:r>
                    </a:p>
                    <a:p>
                      <a:pPr>
                        <a:spcAft>
                          <a:spcPts val="0"/>
                        </a:spcAft>
                      </a:pPr>
                      <a:r>
                        <a:rPr lang="en-GB" sz="1000">
                          <a:effectLst/>
                        </a:rPr>
                        <a:t> </a:t>
                      </a:r>
                      <a:endParaRPr lang="en-GB"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tc>
                <a:tc>
                  <a:txBody>
                    <a:bodyPr/>
                    <a:lstStyle/>
                    <a:p>
                      <a:pPr>
                        <a:spcAft>
                          <a:spcPts val="0"/>
                        </a:spcAft>
                      </a:pPr>
                      <a:r>
                        <a:rPr lang="en-GB" sz="1000" dirty="0">
                          <a:effectLst/>
                        </a:rPr>
                        <a:t>anti-Semitic</a:t>
                      </a:r>
                    </a:p>
                    <a:p>
                      <a:pPr>
                        <a:spcAft>
                          <a:spcPts val="0"/>
                        </a:spcAft>
                      </a:pPr>
                      <a:r>
                        <a:rPr lang="en-GB" sz="1000" dirty="0">
                          <a:effectLst/>
                        </a:rPr>
                        <a:t> </a:t>
                      </a:r>
                    </a:p>
                    <a:p>
                      <a:pPr>
                        <a:spcAft>
                          <a:spcPts val="0"/>
                        </a:spcAft>
                      </a:pPr>
                      <a:r>
                        <a:rPr lang="en-GB" sz="1000" dirty="0">
                          <a:effectLst/>
                        </a:rPr>
                        <a:t>Luftwaffe</a:t>
                      </a:r>
                    </a:p>
                    <a:p>
                      <a:pPr>
                        <a:spcAft>
                          <a:spcPts val="0"/>
                        </a:spcAft>
                      </a:pPr>
                      <a:r>
                        <a:rPr lang="en-GB" sz="1000" dirty="0">
                          <a:effectLst/>
                        </a:rPr>
                        <a:t> </a:t>
                      </a:r>
                    </a:p>
                    <a:p>
                      <a:pPr>
                        <a:spcAft>
                          <a:spcPts val="0"/>
                        </a:spcAft>
                      </a:pPr>
                      <a:r>
                        <a:rPr lang="en-GB" sz="1000" dirty="0">
                          <a:effectLst/>
                        </a:rPr>
                        <a:t>blitzkrieg</a:t>
                      </a:r>
                    </a:p>
                    <a:p>
                      <a:pPr>
                        <a:spcAft>
                          <a:spcPts val="0"/>
                        </a:spcAft>
                      </a:pPr>
                      <a:r>
                        <a:rPr lang="en-GB" sz="1000" dirty="0">
                          <a:effectLst/>
                        </a:rPr>
                        <a:t> </a:t>
                      </a:r>
                    </a:p>
                    <a:p>
                      <a:pPr>
                        <a:spcAft>
                          <a:spcPts val="0"/>
                        </a:spcAft>
                      </a:pPr>
                      <a:r>
                        <a:rPr lang="en-GB" sz="1000" dirty="0">
                          <a:effectLst/>
                        </a:rPr>
                        <a:t>evacuated</a:t>
                      </a:r>
                    </a:p>
                    <a:p>
                      <a:pPr>
                        <a:spcAft>
                          <a:spcPts val="0"/>
                        </a:spcAft>
                      </a:pPr>
                      <a:r>
                        <a:rPr lang="en-GB" sz="1000" dirty="0">
                          <a:effectLst/>
                        </a:rPr>
                        <a:t> </a:t>
                      </a:r>
                    </a:p>
                    <a:p>
                      <a:pPr>
                        <a:spcAft>
                          <a:spcPts val="0"/>
                        </a:spcAft>
                      </a:pPr>
                      <a:r>
                        <a:rPr lang="en-GB" sz="1000" dirty="0">
                          <a:effectLst/>
                        </a:rPr>
                        <a:t>rationing</a:t>
                      </a:r>
                    </a:p>
                    <a:p>
                      <a:pPr>
                        <a:spcAft>
                          <a:spcPts val="0"/>
                        </a:spcAft>
                      </a:pPr>
                      <a:r>
                        <a:rPr lang="en-GB" sz="1000" dirty="0">
                          <a:effectLst/>
                        </a:rPr>
                        <a:t> </a:t>
                      </a:r>
                    </a:p>
                    <a:p>
                      <a:pPr>
                        <a:spcAft>
                          <a:spcPts val="0"/>
                        </a:spcAft>
                      </a:pPr>
                      <a:r>
                        <a:rPr lang="en-GB" sz="1000" dirty="0">
                          <a:effectLst/>
                        </a:rPr>
                        <a:t>blackout</a:t>
                      </a:r>
                    </a:p>
                    <a:p>
                      <a:pPr>
                        <a:spcAft>
                          <a:spcPts val="0"/>
                        </a:spcAft>
                      </a:pPr>
                      <a:r>
                        <a:rPr lang="en-GB" sz="1000" dirty="0">
                          <a:effectLst/>
                        </a:rPr>
                        <a:t>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034" marR="55034" marT="0" marB="0"/>
                </a:tc>
                <a:extLst>
                  <a:ext uri="{0D108BD9-81ED-4DB2-BD59-A6C34878D82A}">
                    <a16:rowId xmlns:a16="http://schemas.microsoft.com/office/drawing/2014/main" val="1436198637"/>
                  </a:ext>
                </a:extLst>
              </a:tr>
            </a:tbl>
          </a:graphicData>
        </a:graphic>
      </p:graphicFrame>
    </p:spTree>
    <p:extLst>
      <p:ext uri="{BB962C8B-B14F-4D97-AF65-F5344CB8AC3E}">
        <p14:creationId xmlns:p14="http://schemas.microsoft.com/office/powerpoint/2010/main" val="2152301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9"/>
          <p:cNvSpPr txBox="1">
            <a:spLocks noGrp="1"/>
          </p:cNvSpPr>
          <p:nvPr>
            <p:ph type="ctrTitle"/>
          </p:nvPr>
        </p:nvSpPr>
        <p:spPr>
          <a:xfrm>
            <a:off x="2393071" y="-474332"/>
            <a:ext cx="9144000" cy="138302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Content and Sequence: Year 6</a:t>
            </a:r>
            <a:endParaRPr sz="4000">
              <a:latin typeface="Calibri"/>
              <a:ea typeface="Calibri"/>
              <a:cs typeface="Calibri"/>
              <a:sym typeface="Calibri"/>
            </a:endParaRPr>
          </a:p>
        </p:txBody>
      </p:sp>
      <p:sp>
        <p:nvSpPr>
          <p:cNvPr id="254" name="Google Shape;254;p29"/>
          <p:cNvSpPr/>
          <p:nvPr/>
        </p:nvSpPr>
        <p:spPr>
          <a:xfrm>
            <a:off x="0"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55" name="Google Shape;255;p29"/>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8800"/>
              <a:buFont typeface="Calibri"/>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257" name="Google Shape;257;p29"/>
          <p:cNvPicPr preferRelativeResize="0"/>
          <p:nvPr/>
        </p:nvPicPr>
        <p:blipFill rotWithShape="1">
          <a:blip r:embed="rId3">
            <a:alphaModFix/>
          </a:blip>
          <a:srcRect/>
          <a:stretch/>
        </p:blipFill>
        <p:spPr>
          <a:xfrm>
            <a:off x="303490" y="60685"/>
            <a:ext cx="1566298" cy="2053883"/>
          </a:xfrm>
          <a:prstGeom prst="rect">
            <a:avLst/>
          </a:prstGeom>
          <a:noFill/>
          <a:ln>
            <a:noFill/>
          </a:ln>
        </p:spPr>
      </p:pic>
      <p:graphicFrame>
        <p:nvGraphicFramePr>
          <p:cNvPr id="2" name="Table 1"/>
          <p:cNvGraphicFramePr>
            <a:graphicFrameLocks noGrp="1"/>
          </p:cNvGraphicFramePr>
          <p:nvPr>
            <p:extLst/>
          </p:nvPr>
        </p:nvGraphicFramePr>
        <p:xfrm>
          <a:off x="2367004" y="1294756"/>
          <a:ext cx="9767570" cy="3132455"/>
        </p:xfrm>
        <a:graphic>
          <a:graphicData uri="http://schemas.openxmlformats.org/drawingml/2006/table">
            <a:tbl>
              <a:tblPr firstRow="1" firstCol="1" bandRow="1"/>
              <a:tblGrid>
                <a:gridCol w="1180465">
                  <a:extLst>
                    <a:ext uri="{9D8B030D-6E8A-4147-A177-3AD203B41FA5}">
                      <a16:colId xmlns:a16="http://schemas.microsoft.com/office/drawing/2014/main" val="585223945"/>
                    </a:ext>
                  </a:extLst>
                </a:gridCol>
                <a:gridCol w="1423670">
                  <a:extLst>
                    <a:ext uri="{9D8B030D-6E8A-4147-A177-3AD203B41FA5}">
                      <a16:colId xmlns:a16="http://schemas.microsoft.com/office/drawing/2014/main" val="2939288024"/>
                    </a:ext>
                  </a:extLst>
                </a:gridCol>
                <a:gridCol w="2253615">
                  <a:extLst>
                    <a:ext uri="{9D8B030D-6E8A-4147-A177-3AD203B41FA5}">
                      <a16:colId xmlns:a16="http://schemas.microsoft.com/office/drawing/2014/main" val="111592531"/>
                    </a:ext>
                  </a:extLst>
                </a:gridCol>
                <a:gridCol w="2700020">
                  <a:extLst>
                    <a:ext uri="{9D8B030D-6E8A-4147-A177-3AD203B41FA5}">
                      <a16:colId xmlns:a16="http://schemas.microsoft.com/office/drawing/2014/main" val="1259286287"/>
                    </a:ext>
                  </a:extLst>
                </a:gridCol>
                <a:gridCol w="1076325">
                  <a:extLst>
                    <a:ext uri="{9D8B030D-6E8A-4147-A177-3AD203B41FA5}">
                      <a16:colId xmlns:a16="http://schemas.microsoft.com/office/drawing/2014/main" val="2839769312"/>
                    </a:ext>
                  </a:extLst>
                </a:gridCol>
                <a:gridCol w="1133475">
                  <a:extLst>
                    <a:ext uri="{9D8B030D-6E8A-4147-A177-3AD203B41FA5}">
                      <a16:colId xmlns:a16="http://schemas.microsoft.com/office/drawing/2014/main" val="1564806134"/>
                    </a:ext>
                  </a:extLst>
                </a:gridCol>
              </a:tblGrid>
              <a:tr h="0">
                <a:tc>
                  <a:txBody>
                    <a:bodyPr/>
                    <a:lstStyle/>
                    <a:p>
                      <a:pPr algn="ctr">
                        <a:spcAft>
                          <a:spcPts val="0"/>
                        </a:spcAft>
                      </a:pPr>
                      <a:r>
                        <a:rPr lang="en-GB" sz="1200">
                          <a:effectLst/>
                        </a:rPr>
                        <a:t>Year group, Unit Title and Name</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Substantive concept</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Previous Learning</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Big Ideas/Key Questions/Learning Foci</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Tier 2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200">
                          <a:effectLst/>
                        </a:rPr>
                        <a:t>Tier 3 Vocabulary</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276960130"/>
                  </a:ext>
                </a:extLst>
              </a:tr>
              <a:tr h="2766695">
                <a:tc>
                  <a:txBody>
                    <a:bodyPr/>
                    <a:lstStyle/>
                    <a:p>
                      <a:pPr algn="ctr">
                        <a:spcAft>
                          <a:spcPts val="0"/>
                        </a:spcAft>
                      </a:pPr>
                      <a:r>
                        <a:rPr lang="en-GB" sz="1200">
                          <a:effectLst/>
                        </a:rPr>
                        <a:t>Y6</a:t>
                      </a:r>
                    </a:p>
                    <a:p>
                      <a:pPr algn="ctr">
                        <a:spcAft>
                          <a:spcPts val="0"/>
                        </a:spcAft>
                      </a:pPr>
                      <a:r>
                        <a:rPr lang="en-GB" sz="1200">
                          <a:effectLst/>
                        </a:rPr>
                        <a:t> </a:t>
                      </a:r>
                    </a:p>
                    <a:p>
                      <a:pPr algn="ctr">
                        <a:spcAft>
                          <a:spcPts val="0"/>
                        </a:spcAft>
                      </a:pPr>
                      <a:r>
                        <a:rPr lang="en-GB" sz="1200">
                          <a:effectLst/>
                        </a:rPr>
                        <a:t>Unit 3</a:t>
                      </a:r>
                    </a:p>
                    <a:p>
                      <a:pPr algn="ctr">
                        <a:spcAft>
                          <a:spcPts val="0"/>
                        </a:spcAft>
                      </a:pPr>
                      <a:r>
                        <a:rPr lang="en-GB" sz="1200">
                          <a:effectLst/>
                        </a:rPr>
                        <a:t> </a:t>
                      </a:r>
                    </a:p>
                    <a:p>
                      <a:pPr algn="ctr">
                        <a:spcAft>
                          <a:spcPts val="0"/>
                        </a:spcAft>
                      </a:pPr>
                      <a:r>
                        <a:rPr lang="en-GB" sz="1200">
                          <a:effectLst/>
                        </a:rPr>
                        <a:t>|</a:t>
                      </a:r>
                    </a:p>
                    <a:p>
                      <a:pPr algn="ctr">
                        <a:spcAft>
                          <a:spcPts val="0"/>
                        </a:spcAft>
                      </a:pPr>
                      <a:r>
                        <a:rPr lang="en-GB" sz="1200">
                          <a:effectLst/>
                        </a:rPr>
                        <a:t>Local history study</a:t>
                      </a:r>
                      <a:br>
                        <a:rPr lang="en-GB" sz="1200">
                          <a:effectLst/>
                        </a:rPr>
                      </a:b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000">
                          <a:effectLst/>
                        </a:rPr>
                        <a:t>COMMUNITY</a:t>
                      </a:r>
                      <a:endParaRPr lang="en-GB" sz="1200">
                        <a:effectLst/>
                      </a:endParaRPr>
                    </a:p>
                    <a:p>
                      <a:pPr algn="ctr">
                        <a:spcAft>
                          <a:spcPts val="0"/>
                        </a:spcAft>
                      </a:pPr>
                      <a:r>
                        <a:rPr lang="en-GB" sz="1000">
                          <a:effectLst/>
                        </a:rPr>
                        <a:t> </a:t>
                      </a:r>
                      <a:endParaRPr lang="en-GB" sz="1200">
                        <a:effectLst/>
                      </a:endParaRPr>
                    </a:p>
                    <a:p>
                      <a:pPr algn="ctr">
                        <a:spcAft>
                          <a:spcPts val="0"/>
                        </a:spcAft>
                      </a:pPr>
                      <a:r>
                        <a:rPr lang="en-GB" sz="1000">
                          <a:effectLst/>
                        </a:rPr>
                        <a:t> </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a:effectLst/>
                        </a:rPr>
                        <a:t>Coming soon</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200">
                          <a:effectLst/>
                        </a:rPr>
                        <a:t>Coming soon</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200">
                          <a:effectLst/>
                        </a:rPr>
                        <a:t>Coming soon</a:t>
                      </a:r>
                      <a:endParaRPr lang="en-GB"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200" dirty="0">
                          <a:effectLst/>
                        </a:rPr>
                        <a:t>Coming soon</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5070022"/>
                  </a:ext>
                </a:extLst>
              </a:tr>
            </a:tbl>
          </a:graphicData>
        </a:graphic>
      </p:graphicFrame>
      <p:pic>
        <p:nvPicPr>
          <p:cNvPr id="3" name="Picture 2"/>
          <p:cNvPicPr>
            <a:picLocks noChangeAspect="1"/>
          </p:cNvPicPr>
          <p:nvPr/>
        </p:nvPicPr>
        <p:blipFill>
          <a:blip r:embed="rId4"/>
          <a:stretch>
            <a:fillRect/>
          </a:stretch>
        </p:blipFill>
        <p:spPr>
          <a:xfrm>
            <a:off x="2228553" y="768734"/>
            <a:ext cx="9963447" cy="5217949"/>
          </a:xfrm>
          <a:prstGeom prst="rect">
            <a:avLst/>
          </a:prstGeom>
        </p:spPr>
      </p:pic>
    </p:spTree>
    <p:extLst>
      <p:ext uri="{BB962C8B-B14F-4D97-AF65-F5344CB8AC3E}">
        <p14:creationId xmlns:p14="http://schemas.microsoft.com/office/powerpoint/2010/main" val="3741193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5405</Words>
  <Application>Microsoft Office PowerPoint</Application>
  <PresentationFormat>Widescreen</PresentationFormat>
  <Paragraphs>1127</Paragraphs>
  <Slides>26</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Avenir Book</vt:lpstr>
      <vt:lpstr>Calibri</vt:lpstr>
      <vt:lpstr>Calibri Light</vt:lpstr>
      <vt:lpstr>Oi</vt:lpstr>
      <vt:lpstr>Times New Roman</vt:lpstr>
      <vt:lpstr>Office Theme</vt:lpstr>
      <vt:lpstr>  </vt:lpstr>
      <vt:lpstr>History Why is History important?</vt:lpstr>
      <vt:lpstr>History</vt:lpstr>
      <vt:lpstr>History: The CUSP Curriculum at Barnham</vt:lpstr>
      <vt:lpstr>PowerPoint Presentation</vt:lpstr>
      <vt:lpstr>PowerPoint Presentation</vt:lpstr>
      <vt:lpstr>PowerPoint Presentation</vt:lpstr>
      <vt:lpstr>PowerPoint Presentation</vt:lpstr>
      <vt:lpstr>PowerPoint Presentation</vt:lpstr>
      <vt:lpstr>PowerPoint Presentation</vt:lpstr>
      <vt:lpstr>Content and Sequence: Year 1</vt:lpstr>
      <vt:lpstr>Content and Sequence: Year 1 cont.</vt:lpstr>
      <vt:lpstr>Content and Sequence: Year 2</vt:lpstr>
      <vt:lpstr>Content and Sequence: Year 2 cont.</vt:lpstr>
      <vt:lpstr>Content and Sequence: Year 2 cont.</vt:lpstr>
      <vt:lpstr>Content and Sequence: Year 3</vt:lpstr>
      <vt:lpstr>Content and Sequence: Year 3 cont.</vt:lpstr>
      <vt:lpstr>Content and Sequence: Year 4</vt:lpstr>
      <vt:lpstr>Content and Sequence: Year 4 cont.</vt:lpstr>
      <vt:lpstr>Content and Sequence: Year 4 cont.</vt:lpstr>
      <vt:lpstr>Content and Sequence: Year 5</vt:lpstr>
      <vt:lpstr>Content and Sequence: Year 5 cont.</vt:lpstr>
      <vt:lpstr>Content and Sequence: Year 6</vt:lpstr>
      <vt:lpstr>Content and Sequence: Year 6</vt:lpstr>
      <vt:lpstr>Content and Sequence: Year 6</vt:lpstr>
      <vt:lpstr>Content and Sequence: Year 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Holman</dc:creator>
  <cp:lastModifiedBy>Ian Holman</cp:lastModifiedBy>
  <cp:revision>2</cp:revision>
  <dcterms:created xsi:type="dcterms:W3CDTF">2024-12-10T15:15:34Z</dcterms:created>
  <dcterms:modified xsi:type="dcterms:W3CDTF">2026-02-23T16:32:14Z</dcterms:modified>
</cp:coreProperties>
</file>