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A7830B-873C-4B41-82A0-D3BB9FBD7600}"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E159C5-A869-4040-948D-67194B7BB4EA}" type="slidenum">
              <a:rPr lang="en-GB" smtClean="0"/>
              <a:t>‹#›</a:t>
            </a:fld>
            <a:endParaRPr lang="en-GB"/>
          </a:p>
        </p:txBody>
      </p:sp>
    </p:spTree>
    <p:extLst>
      <p:ext uri="{BB962C8B-B14F-4D97-AF65-F5344CB8AC3E}">
        <p14:creationId xmlns:p14="http://schemas.microsoft.com/office/powerpoint/2010/main" val="1095221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0" name="Google Shape;26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17183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3" name="Google Shape;303;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12579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390897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4907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8" name="Google Shape;28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40167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8" name="Google Shape;318;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44949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63505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0" name="Google Shape;34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1656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9" name="Google Shape;3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1810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9" name="Google Shape;35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87423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1" name="Google Shape;37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2948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6" name="Google Shape;38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77877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5" name="Google Shape;395;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63522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697111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9" name="Google Shape;419;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63841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1" name="Google Shape;44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90517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0" name="Google Shape;450;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26529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0" name="Google Shape;460;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53747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10A7B07-56F7-481A-9F3B-6F3EF7D143FF}"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3884058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0A7B07-56F7-481A-9F3B-6F3EF7D143FF}"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2862092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10A7B07-56F7-481A-9F3B-6F3EF7D143FF}"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532584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10A7B07-56F7-481A-9F3B-6F3EF7D143FF}"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2638988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10A7B07-56F7-481A-9F3B-6F3EF7D143FF}" type="datetimeFigureOut">
              <a:rPr lang="en-GB" smtClean="0"/>
              <a:t>23/02/2026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166407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10A7B07-56F7-481A-9F3B-6F3EF7D143FF}" type="datetimeFigureOut">
              <a:rPr lang="en-GB" smtClean="0"/>
              <a:t>23/02/2026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31907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0A7B07-56F7-481A-9F3B-6F3EF7D143FF}" type="datetimeFigureOut">
              <a:rPr lang="en-GB" smtClean="0"/>
              <a:t>23/02/2026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2970397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0A7B07-56F7-481A-9F3B-6F3EF7D143FF}"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2010024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0A7B07-56F7-481A-9F3B-6F3EF7D143FF}"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1405661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0A7B07-56F7-481A-9F3B-6F3EF7D143FF}"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130739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0A7B07-56F7-481A-9F3B-6F3EF7D143FF}"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0741CE-A55D-49BC-930E-74006AD817F1}" type="slidenum">
              <a:rPr lang="en-GB" smtClean="0"/>
              <a:t>‹#›</a:t>
            </a:fld>
            <a:endParaRPr lang="en-GB"/>
          </a:p>
        </p:txBody>
      </p:sp>
    </p:spTree>
    <p:extLst>
      <p:ext uri="{BB962C8B-B14F-4D97-AF65-F5344CB8AC3E}">
        <p14:creationId xmlns:p14="http://schemas.microsoft.com/office/powerpoint/2010/main" val="2161091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0A7B07-56F7-481A-9F3B-6F3EF7D143FF}" type="datetimeFigureOut">
              <a:rPr lang="en-GB" smtClean="0"/>
              <a:t>23/02/2026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0741CE-A55D-49BC-930E-74006AD817F1}" type="slidenum">
              <a:rPr lang="en-GB" smtClean="0"/>
              <a:t>‹#›</a:t>
            </a:fld>
            <a:endParaRPr lang="en-GB"/>
          </a:p>
        </p:txBody>
      </p:sp>
    </p:spTree>
    <p:extLst>
      <p:ext uri="{BB962C8B-B14F-4D97-AF65-F5344CB8AC3E}">
        <p14:creationId xmlns:p14="http://schemas.microsoft.com/office/powerpoint/2010/main" val="31693399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30"/>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marL="0" marR="0" lvl="0" indent="0" algn="ctr" rtl="0">
              <a:lnSpc>
                <a:spcPct val="90000"/>
              </a:lnSpc>
              <a:spcBef>
                <a:spcPts val="0"/>
              </a:spcBef>
              <a:spcAft>
                <a:spcPts val="0"/>
              </a:spcAft>
              <a:buNone/>
            </a:pPr>
            <a:r>
              <a:rPr lang="en-US" sz="12000" b="1" dirty="0" smtClean="0">
                <a:solidFill>
                  <a:schemeClr val="dk1"/>
                </a:solidFill>
                <a:latin typeface="Calibri"/>
                <a:ea typeface="Calibri"/>
                <a:cs typeface="Calibri"/>
                <a:sym typeface="Calibri"/>
              </a:rPr>
              <a:t>History</a:t>
            </a:r>
            <a:endParaRPr sz="6600" b="1"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ct val="100000"/>
              <a:buFont typeface="Calibri"/>
              <a:buNone/>
            </a:pPr>
            <a:r>
              <a:rPr lang="en-US" sz="12000" b="1" dirty="0">
                <a:solidFill>
                  <a:schemeClr val="dk1"/>
                </a:solidFill>
                <a:latin typeface="Calibri"/>
                <a:ea typeface="Calibri"/>
                <a:cs typeface="Calibri"/>
                <a:sym typeface="Calibri"/>
              </a:rPr>
              <a:t/>
            </a:r>
            <a:br>
              <a:rPr lang="en-US" sz="12000" b="1" dirty="0">
                <a:solidFill>
                  <a:schemeClr val="dk1"/>
                </a:solidFill>
                <a:latin typeface="Calibri"/>
                <a:ea typeface="Calibri"/>
                <a:cs typeface="Calibri"/>
                <a:sym typeface="Calibri"/>
              </a:rPr>
            </a:br>
            <a:r>
              <a:rPr lang="en-US" sz="6600" b="1" dirty="0">
                <a:solidFill>
                  <a:schemeClr val="dk1"/>
                </a:solidFill>
                <a:latin typeface="Calibri"/>
                <a:ea typeface="Calibri"/>
                <a:cs typeface="Calibri"/>
                <a:sym typeface="Calibri"/>
              </a:rPr>
              <a:t>Implementation</a:t>
            </a:r>
            <a:endParaRPr sz="6600" b="1" dirty="0">
              <a:solidFill>
                <a:schemeClr val="dk1"/>
              </a:solidFill>
              <a:latin typeface="Calibri"/>
              <a:ea typeface="Calibri"/>
              <a:cs typeface="Calibri"/>
              <a:sym typeface="Calibri"/>
            </a:endParaRPr>
          </a:p>
        </p:txBody>
      </p:sp>
      <p:sp>
        <p:nvSpPr>
          <p:cNvPr id="263" name="Google Shape;263;p30"/>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64" name="Google Shape;264;p30"/>
          <p:cNvSpPr txBox="1"/>
          <p:nvPr/>
        </p:nvSpPr>
        <p:spPr>
          <a:xfrm rot="-5400000">
            <a:off x="-726131" y="3646596"/>
            <a:ext cx="381709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266" name="Google Shape;266;p30"/>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4127298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34"/>
          <p:cNvSpPr/>
          <p:nvPr/>
        </p:nvSpPr>
        <p:spPr>
          <a:xfrm>
            <a:off x="0" y="7313"/>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06" name="Google Shape;306;p34"/>
          <p:cNvSpPr txBox="1"/>
          <p:nvPr/>
        </p:nvSpPr>
        <p:spPr>
          <a:xfrm rot="-5400000">
            <a:off x="-528791" y="3282174"/>
            <a:ext cx="342241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08" name="Google Shape;308;p34"/>
          <p:cNvSpPr/>
          <p:nvPr/>
        </p:nvSpPr>
        <p:spPr>
          <a:xfrm>
            <a:off x="2412107" y="268222"/>
            <a:ext cx="9613998" cy="35394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Development </a:t>
            </a:r>
            <a:r>
              <a:rPr lang="en-US" sz="2800" b="1" dirty="0" smtClean="0">
                <a:solidFill>
                  <a:schemeClr val="dk1"/>
                </a:solidFill>
                <a:latin typeface="Calibri"/>
                <a:ea typeface="Calibri"/>
                <a:cs typeface="Calibri"/>
                <a:sym typeface="Calibri"/>
              </a:rPr>
              <a:t>of skills, knowledge and understanding</a:t>
            </a:r>
            <a:endParaRPr dirty="0"/>
          </a:p>
          <a:p>
            <a:r>
              <a:rPr lang="en-GB" sz="1800" dirty="0"/>
              <a:t>CUSP History draws upon prior learning, wherever the content is taught. For example, in the EYFS, pupils may learn about the past and present through daily activities, exploring through change, and understanding more about the lives of others through books and visitors as well as their own experiences. These experiences are drawn upon and used to position new learning in KS1.</a:t>
            </a:r>
          </a:p>
          <a:p>
            <a:r>
              <a:rPr lang="en-GB" sz="1800" dirty="0"/>
              <a:t> </a:t>
            </a:r>
          </a:p>
          <a:p>
            <a:r>
              <a:rPr lang="en-GB" sz="1800" dirty="0"/>
              <a:t>The structure is built around the principles of advancing cumulative knowledge, chronology, change through cause and consequence, as well as making connections within and throughout periods of time studied. </a:t>
            </a:r>
          </a:p>
          <a:p>
            <a:r>
              <a:rPr lang="en-GB" sz="1800" dirty="0"/>
              <a:t> </a:t>
            </a:r>
          </a:p>
          <a:p>
            <a:r>
              <a:rPr lang="en-GB" sz="1800" dirty="0"/>
              <a:t>CUSP History is planned so that the retention of knowledge is much more than just ‘in the moment knowledge’. The cumulative nature of the curriculum is made memorable by the implementation of Bjork’s desirable difficulties, including retrieval and spaced retrieval practice, word building and deliberate practice tasks. This powerful interrelationship between structure and research-led practice is designed to increase substantive knowledge and accelerate learning within and between study modules. That means the foundational knowledge of the curriculum is positioned to ease the load on the working memory: new content is connected to prior learning. The effect of this cumulative model supports opportunities for children to associate and connect with significant periods of time, people, places and events. </a:t>
            </a:r>
          </a:p>
          <a:p>
            <a:r>
              <a:rPr lang="en-GB" sz="1800" dirty="0"/>
              <a:t>CUSP History strategically incorporates a range of modules that revisit, elaborate and sophisticate key concepts, events, people and places.</a:t>
            </a:r>
          </a:p>
          <a:p>
            <a:r>
              <a:rPr lang="en-GB" sz="1800" dirty="0"/>
              <a:t> </a:t>
            </a:r>
          </a:p>
          <a:p>
            <a:r>
              <a:rPr lang="en-GB" sz="1800" dirty="0"/>
              <a:t> </a:t>
            </a:r>
          </a:p>
          <a:p>
            <a:r>
              <a:rPr lang="en-GB" sz="1800" dirty="0"/>
              <a:t>A guiding principle of CUSP History is that pupils become ‘more expert’ with each study and grow an ever broadening and coherent mental timeline. This guards against superficial, disconnected and fragmented understanding of the past. Specific and associated historical vocabulary is planned sequentially and cumulatively from Y1 to Y6. High frequency, multiple meaning words (Tier 2) are taught alongside and help make sense of subject specific words (Tier 3). Each learning module in history has a vocabulary module with teacher guidance, tasks and resources.</a:t>
            </a:r>
          </a:p>
          <a:p>
            <a:pPr marL="0" marR="0" lvl="0" indent="0" algn="l" rtl="0">
              <a:spcBef>
                <a:spcPts val="0"/>
              </a:spcBef>
              <a:spcAft>
                <a:spcPts val="0"/>
              </a:spcAft>
              <a:buNone/>
            </a:pPr>
            <a:endParaRPr sz="2800" dirty="0">
              <a:solidFill>
                <a:schemeClr val="dk1"/>
              </a:solidFill>
              <a:latin typeface="Oi"/>
              <a:ea typeface="Oi"/>
              <a:cs typeface="Oi"/>
              <a:sym typeface="Oi"/>
            </a:endParaRPr>
          </a:p>
        </p:txBody>
      </p:sp>
      <p:sp>
        <p:nvSpPr>
          <p:cNvPr id="311" name="Google Shape;311;p34"/>
          <p:cNvSpPr/>
          <p:nvPr/>
        </p:nvSpPr>
        <p:spPr>
          <a:xfrm>
            <a:off x="3584327" y="3615588"/>
            <a:ext cx="2571053"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Oi"/>
              <a:ea typeface="Oi"/>
              <a:cs typeface="Oi"/>
              <a:sym typeface="Oi"/>
            </a:endParaRPr>
          </a:p>
        </p:txBody>
      </p:sp>
      <p:sp>
        <p:nvSpPr>
          <p:cNvPr id="312" name="Google Shape;312;p34"/>
          <p:cNvSpPr/>
          <p:nvPr/>
        </p:nvSpPr>
        <p:spPr>
          <a:xfrm>
            <a:off x="7950032" y="3427988"/>
            <a:ext cx="3543947"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000">
              <a:solidFill>
                <a:schemeClr val="dk1"/>
              </a:solidFill>
              <a:latin typeface="Calibri"/>
              <a:ea typeface="Calibri"/>
              <a:cs typeface="Calibri"/>
              <a:sym typeface="Calibri"/>
            </a:endParaRPr>
          </a:p>
        </p:txBody>
      </p:sp>
      <p:pic>
        <p:nvPicPr>
          <p:cNvPr id="315" name="Google Shape;315;p34"/>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9106923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1"/>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72" name="Google Shape;272;p31"/>
          <p:cNvSpPr txBox="1"/>
          <p:nvPr/>
        </p:nvSpPr>
        <p:spPr>
          <a:xfrm rot="-5400000">
            <a:off x="-575908" y="3496373"/>
            <a:ext cx="351664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74" name="Google Shape;274;p31"/>
          <p:cNvSpPr/>
          <p:nvPr/>
        </p:nvSpPr>
        <p:spPr>
          <a:xfrm>
            <a:off x="2383352" y="181957"/>
            <a:ext cx="9613998" cy="609397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000" b="1" u="sng" dirty="0">
                <a:solidFill>
                  <a:schemeClr val="dk1"/>
                </a:solidFill>
                <a:latin typeface="Calibri"/>
                <a:ea typeface="Calibri"/>
                <a:cs typeface="Calibri"/>
                <a:sym typeface="Calibri"/>
              </a:rPr>
              <a:t>Modular Approach – Knowledge </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30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000" dirty="0">
                <a:solidFill>
                  <a:schemeClr val="dk1"/>
                </a:solidFill>
                <a:latin typeface="Calibri"/>
                <a:ea typeface="Calibri"/>
                <a:cs typeface="Calibri"/>
                <a:sym typeface="Calibri"/>
              </a:rPr>
              <a:t>At Barnham CEVCP, </a:t>
            </a:r>
            <a:r>
              <a:rPr lang="en-US" sz="3000" dirty="0" smtClean="0">
                <a:solidFill>
                  <a:schemeClr val="dk1"/>
                </a:solidFill>
                <a:latin typeface="Calibri"/>
                <a:ea typeface="Calibri"/>
                <a:cs typeface="Calibri"/>
                <a:sym typeface="Calibri"/>
              </a:rPr>
              <a:t>History </a:t>
            </a:r>
            <a:r>
              <a:rPr lang="en-US" sz="3000" dirty="0">
                <a:solidFill>
                  <a:schemeClr val="dk1"/>
                </a:solidFill>
                <a:latin typeface="Calibri"/>
                <a:ea typeface="Calibri"/>
                <a:cs typeface="Calibri"/>
                <a:sym typeface="Calibri"/>
              </a:rPr>
              <a:t>is taught across each year group in modules that enable pupils to study in </a:t>
            </a:r>
            <a:r>
              <a:rPr lang="en-US" sz="3000" dirty="0" smtClean="0">
                <a:solidFill>
                  <a:schemeClr val="dk1"/>
                </a:solidFill>
                <a:latin typeface="Calibri"/>
                <a:ea typeface="Calibri"/>
                <a:cs typeface="Calibri"/>
                <a:sym typeface="Calibri"/>
              </a:rPr>
              <a:t>depth and to develop key </a:t>
            </a:r>
            <a:r>
              <a:rPr lang="en-US" sz="3000" dirty="0">
                <a:solidFill>
                  <a:schemeClr val="dk1"/>
                </a:solidFill>
                <a:latin typeface="Calibri"/>
                <a:ea typeface="Calibri"/>
                <a:cs typeface="Calibri"/>
                <a:sym typeface="Calibri"/>
              </a:rPr>
              <a:t>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a:t>
            </a:r>
            <a:r>
              <a:rPr lang="en-US" sz="3000" dirty="0" smtClean="0">
                <a:solidFill>
                  <a:schemeClr val="dk1"/>
                </a:solidFill>
                <a:latin typeface="Calibri"/>
                <a:ea typeface="Calibri"/>
                <a:cs typeface="Calibri"/>
                <a:sym typeface="Calibri"/>
              </a:rPr>
              <a:t>skills and </a:t>
            </a:r>
            <a:r>
              <a:rPr lang="en-US" sz="3000" dirty="0">
                <a:solidFill>
                  <a:schemeClr val="dk1"/>
                </a:solidFill>
                <a:latin typeface="Calibri"/>
                <a:ea typeface="Calibri"/>
                <a:cs typeface="Calibri"/>
                <a:sym typeface="Calibri"/>
              </a:rPr>
              <a:t>knowledge. Each module is revisited either later in the year or in the following year as part of a spaced retrieval practice method to ensure pupils retain key knowledge and information. </a:t>
            </a:r>
            <a:endParaRPr dirty="0"/>
          </a:p>
        </p:txBody>
      </p:sp>
      <p:pic>
        <p:nvPicPr>
          <p:cNvPr id="275" name="Google Shape;275;p31"/>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2604544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32"/>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81" name="Google Shape;281;p32"/>
          <p:cNvSpPr txBox="1"/>
          <p:nvPr/>
        </p:nvSpPr>
        <p:spPr>
          <a:xfrm rot="-5400000">
            <a:off x="-719600" y="3640064"/>
            <a:ext cx="380402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83" name="Google Shape;283;p32"/>
          <p:cNvSpPr/>
          <p:nvPr/>
        </p:nvSpPr>
        <p:spPr>
          <a:xfrm>
            <a:off x="2383352" y="181957"/>
            <a:ext cx="9613998" cy="181588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200" b="1" dirty="0">
                <a:solidFill>
                  <a:schemeClr val="dk1"/>
                </a:solidFill>
                <a:latin typeface="Calibri"/>
                <a:ea typeface="Calibri"/>
                <a:cs typeface="Calibri"/>
                <a:sym typeface="Calibri"/>
              </a:rPr>
              <a:t>The Big Ideas</a:t>
            </a:r>
            <a:endParaRPr dirty="0"/>
          </a:p>
          <a:p>
            <a:pPr marL="0" marR="0" lvl="0" indent="0" algn="l" rtl="0">
              <a:spcBef>
                <a:spcPts val="0"/>
              </a:spcBef>
              <a:spcAft>
                <a:spcPts val="0"/>
              </a:spcAft>
              <a:buNone/>
            </a:pPr>
            <a:endParaRPr sz="32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smtClean="0">
                <a:solidFill>
                  <a:schemeClr val="dk1"/>
                </a:solidFill>
                <a:latin typeface="Calibri"/>
                <a:ea typeface="Calibri"/>
                <a:cs typeface="Calibri"/>
                <a:sym typeface="Calibri"/>
              </a:rPr>
              <a:t>At Barnham, we </a:t>
            </a:r>
            <a:r>
              <a:rPr lang="en-US" sz="2400" dirty="0">
                <a:solidFill>
                  <a:schemeClr val="dk1"/>
                </a:solidFill>
                <a:latin typeface="Calibri"/>
                <a:ea typeface="Calibri"/>
                <a:cs typeface="Calibri"/>
                <a:sym typeface="Calibri"/>
              </a:rPr>
              <a:t>put an emphasis on sharing the big ideas with the children at the beginning of every module. </a:t>
            </a:r>
            <a:endParaRPr dirty="0"/>
          </a:p>
        </p:txBody>
      </p:sp>
      <p:pic>
        <p:nvPicPr>
          <p:cNvPr id="285" name="Google Shape;285;p32"/>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3314563" y="1997839"/>
            <a:ext cx="6581775" cy="4476750"/>
          </a:xfrm>
          <a:prstGeom prst="rect">
            <a:avLst/>
          </a:prstGeom>
        </p:spPr>
      </p:pic>
    </p:spTree>
    <p:extLst>
      <p:ext uri="{BB962C8B-B14F-4D97-AF65-F5344CB8AC3E}">
        <p14:creationId xmlns:p14="http://schemas.microsoft.com/office/powerpoint/2010/main" val="40170183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33"/>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91" name="Google Shape;291;p33"/>
          <p:cNvSpPr txBox="1"/>
          <p:nvPr/>
        </p:nvSpPr>
        <p:spPr>
          <a:xfrm rot="-5400000">
            <a:off x="-496134" y="3314832"/>
            <a:ext cx="335709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93" name="Google Shape;293;p33"/>
          <p:cNvSpPr/>
          <p:nvPr/>
        </p:nvSpPr>
        <p:spPr>
          <a:xfrm>
            <a:off x="2383352" y="181957"/>
            <a:ext cx="9613998" cy="83099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National Curriculum </a:t>
            </a:r>
            <a:r>
              <a:rPr lang="en-US" sz="2400" dirty="0" smtClean="0">
                <a:solidFill>
                  <a:schemeClr val="dk1"/>
                </a:solidFill>
                <a:latin typeface="Calibri"/>
                <a:ea typeface="Calibri"/>
                <a:cs typeface="Calibri"/>
                <a:sym typeface="Calibri"/>
              </a:rPr>
              <a:t>History objectives </a:t>
            </a:r>
            <a:r>
              <a:rPr lang="en-US" sz="2400" dirty="0">
                <a:solidFill>
                  <a:schemeClr val="dk1"/>
                </a:solidFill>
                <a:latin typeface="Calibri"/>
                <a:ea typeface="Calibri"/>
                <a:cs typeface="Calibri"/>
                <a:sym typeface="Calibri"/>
              </a:rPr>
              <a:t>and how these links to prior learning are evident at the beginning of every module.</a:t>
            </a:r>
            <a:endParaRPr dirty="0"/>
          </a:p>
        </p:txBody>
      </p:sp>
      <p:sp>
        <p:nvSpPr>
          <p:cNvPr id="296" name="Google Shape;296;p33"/>
          <p:cNvSpPr txBox="1"/>
          <p:nvPr/>
        </p:nvSpPr>
        <p:spPr>
          <a:xfrm>
            <a:off x="8689772" y="1599531"/>
            <a:ext cx="2642959" cy="1323399"/>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A Year </a:t>
            </a:r>
            <a:r>
              <a:rPr lang="en-US" sz="2000" dirty="0" smtClean="0">
                <a:solidFill>
                  <a:schemeClr val="dk1"/>
                </a:solidFill>
                <a:latin typeface="Calibri"/>
                <a:ea typeface="Calibri"/>
                <a:cs typeface="Calibri"/>
                <a:sym typeface="Calibri"/>
              </a:rPr>
              <a:t>2 </a:t>
            </a:r>
            <a:r>
              <a:rPr lang="en-US" sz="2000" dirty="0">
                <a:solidFill>
                  <a:schemeClr val="dk1"/>
                </a:solidFill>
                <a:latin typeface="Calibri"/>
                <a:ea typeface="Calibri"/>
                <a:cs typeface="Calibri"/>
                <a:sym typeface="Calibri"/>
              </a:rPr>
              <a:t>module showing how the </a:t>
            </a:r>
            <a:r>
              <a:rPr lang="en-US" sz="2000" dirty="0" smtClean="0">
                <a:solidFill>
                  <a:schemeClr val="dk1"/>
                </a:solidFill>
                <a:latin typeface="Calibri"/>
                <a:ea typeface="Calibri"/>
                <a:cs typeface="Calibri"/>
                <a:sym typeface="Calibri"/>
              </a:rPr>
              <a:t>module builds on prior learning in Year 1. </a:t>
            </a:r>
            <a:endParaRPr dirty="0"/>
          </a:p>
        </p:txBody>
      </p:sp>
      <p:cxnSp>
        <p:nvCxnSpPr>
          <p:cNvPr id="297" name="Google Shape;297;p33"/>
          <p:cNvCxnSpPr/>
          <p:nvPr/>
        </p:nvCxnSpPr>
        <p:spPr>
          <a:xfrm flipH="1">
            <a:off x="7190351" y="2180492"/>
            <a:ext cx="1499421" cy="703385"/>
          </a:xfrm>
          <a:prstGeom prst="straightConnector1">
            <a:avLst/>
          </a:prstGeom>
          <a:noFill/>
          <a:ln w="9525" cap="flat" cmpd="sng">
            <a:solidFill>
              <a:schemeClr val="accent1"/>
            </a:solidFill>
            <a:prstDash val="solid"/>
            <a:miter lim="800000"/>
            <a:headEnd type="none" w="sm" len="sm"/>
            <a:tailEnd type="triangle" w="med" len="med"/>
          </a:ln>
        </p:spPr>
      </p:cxnSp>
      <p:sp>
        <p:nvSpPr>
          <p:cNvPr id="298" name="Google Shape;298;p33"/>
          <p:cNvSpPr txBox="1"/>
          <p:nvPr/>
        </p:nvSpPr>
        <p:spPr>
          <a:xfrm>
            <a:off x="2383352" y="4918081"/>
            <a:ext cx="2972681" cy="101562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A Year </a:t>
            </a:r>
            <a:r>
              <a:rPr lang="en-US" sz="2000" dirty="0" smtClean="0">
                <a:solidFill>
                  <a:schemeClr val="dk1"/>
                </a:solidFill>
                <a:latin typeface="Calibri"/>
                <a:ea typeface="Calibri"/>
                <a:cs typeface="Calibri"/>
                <a:sym typeface="Calibri"/>
              </a:rPr>
              <a:t>6 </a:t>
            </a:r>
            <a:r>
              <a:rPr lang="en-US" sz="2000" dirty="0">
                <a:solidFill>
                  <a:schemeClr val="dk1"/>
                </a:solidFill>
                <a:latin typeface="Calibri"/>
                <a:ea typeface="Calibri"/>
                <a:cs typeface="Calibri"/>
                <a:sym typeface="Calibri"/>
              </a:rPr>
              <a:t>module building on prior </a:t>
            </a:r>
            <a:r>
              <a:rPr lang="en-US" sz="2000" dirty="0" smtClean="0">
                <a:solidFill>
                  <a:schemeClr val="dk1"/>
                </a:solidFill>
                <a:latin typeface="Calibri"/>
                <a:ea typeface="Calibri"/>
                <a:cs typeface="Calibri"/>
                <a:sym typeface="Calibri"/>
              </a:rPr>
              <a:t>learning in Year 4 and 5.</a:t>
            </a:r>
            <a:endParaRPr dirty="0"/>
          </a:p>
        </p:txBody>
      </p:sp>
      <p:cxnSp>
        <p:nvCxnSpPr>
          <p:cNvPr id="299" name="Google Shape;299;p33"/>
          <p:cNvCxnSpPr/>
          <p:nvPr/>
        </p:nvCxnSpPr>
        <p:spPr>
          <a:xfrm>
            <a:off x="5356033" y="5316524"/>
            <a:ext cx="1959167" cy="943599"/>
          </a:xfrm>
          <a:prstGeom prst="straightConnector1">
            <a:avLst/>
          </a:prstGeom>
          <a:noFill/>
          <a:ln w="9525" cap="flat" cmpd="sng">
            <a:solidFill>
              <a:schemeClr val="accent1"/>
            </a:solidFill>
            <a:prstDash val="solid"/>
            <a:miter lim="800000"/>
            <a:headEnd type="none" w="sm" len="sm"/>
            <a:tailEnd type="triangle" w="med" len="med"/>
          </a:ln>
        </p:spPr>
      </p:cxnSp>
      <p:pic>
        <p:nvPicPr>
          <p:cNvPr id="300" name="Google Shape;300;p33"/>
          <p:cNvPicPr preferRelativeResize="0"/>
          <p:nvPr/>
        </p:nvPicPr>
        <p:blipFill rotWithShape="1">
          <a:blip r:embed="rId3">
            <a:alphaModFix/>
          </a:blip>
          <a:srcRect/>
          <a:stretch/>
        </p:blipFill>
        <p:spPr>
          <a:xfrm>
            <a:off x="436646" y="1719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5907455" y="4565320"/>
            <a:ext cx="5667783" cy="1817517"/>
          </a:xfrm>
          <a:prstGeom prst="rect">
            <a:avLst/>
          </a:prstGeom>
        </p:spPr>
      </p:pic>
      <p:pic>
        <p:nvPicPr>
          <p:cNvPr id="3" name="Picture 2"/>
          <p:cNvPicPr>
            <a:picLocks noChangeAspect="1"/>
          </p:cNvPicPr>
          <p:nvPr/>
        </p:nvPicPr>
        <p:blipFill>
          <a:blip r:embed="rId5"/>
          <a:stretch>
            <a:fillRect/>
          </a:stretch>
        </p:blipFill>
        <p:spPr>
          <a:xfrm>
            <a:off x="2383352" y="1212815"/>
            <a:ext cx="5836854" cy="2884978"/>
          </a:xfrm>
          <a:prstGeom prst="rect">
            <a:avLst/>
          </a:prstGeom>
        </p:spPr>
      </p:pic>
    </p:spTree>
    <p:extLst>
      <p:ext uri="{BB962C8B-B14F-4D97-AF65-F5344CB8AC3E}">
        <p14:creationId xmlns:p14="http://schemas.microsoft.com/office/powerpoint/2010/main" val="31818429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35"/>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21" name="Google Shape;321;p35"/>
          <p:cNvSpPr txBox="1"/>
          <p:nvPr/>
        </p:nvSpPr>
        <p:spPr>
          <a:xfrm rot="-5400000">
            <a:off x="-615097" y="3535561"/>
            <a:ext cx="359502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23" name="Google Shape;323;p35"/>
          <p:cNvSpPr txBox="1"/>
          <p:nvPr/>
        </p:nvSpPr>
        <p:spPr>
          <a:xfrm>
            <a:off x="2533423" y="1171821"/>
            <a:ext cx="9394608"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Cumulative Quizzing Model (Supporting Cognitive Load)</a:t>
            </a: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Pupils are given opportunities to retrieve their knowledge at regular intervals throughout the unit through a 'teach – test – teach – test' model.  The aim of this model is to reinforce and revisit previously taught knowledge and vocabulary.  In Years 2 and 3, children are tested using written quizzes.  'Socrative' is used to facilitate this model of testing in Years 4 – 6 via pupil iPads. </a:t>
            </a:r>
            <a:endParaRPr sz="2400" b="1">
              <a:solidFill>
                <a:schemeClr val="dk1"/>
              </a:solidFill>
              <a:latin typeface="Calibri"/>
              <a:ea typeface="Calibri"/>
              <a:cs typeface="Calibri"/>
              <a:sym typeface="Calibri"/>
            </a:endParaRPr>
          </a:p>
        </p:txBody>
      </p:sp>
      <p:pic>
        <p:nvPicPr>
          <p:cNvPr id="324" name="Google Shape;324;p35"/>
          <p:cNvPicPr preferRelativeResize="0"/>
          <p:nvPr/>
        </p:nvPicPr>
        <p:blipFill rotWithShape="1">
          <a:blip r:embed="rId3">
            <a:alphaModFix/>
          </a:blip>
          <a:srcRect/>
          <a:stretch/>
        </p:blipFill>
        <p:spPr>
          <a:xfrm>
            <a:off x="399265" y="0"/>
            <a:ext cx="1566298" cy="2053883"/>
          </a:xfrm>
          <a:prstGeom prst="rect">
            <a:avLst/>
          </a:prstGeom>
          <a:noFill/>
          <a:ln>
            <a:noFill/>
          </a:ln>
        </p:spPr>
      </p:pic>
    </p:spTree>
    <p:extLst>
      <p:ext uri="{BB962C8B-B14F-4D97-AF65-F5344CB8AC3E}">
        <p14:creationId xmlns:p14="http://schemas.microsoft.com/office/powerpoint/2010/main" val="410354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36"/>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30" name="Google Shape;330;p36"/>
          <p:cNvSpPr txBox="1"/>
          <p:nvPr/>
        </p:nvSpPr>
        <p:spPr>
          <a:xfrm rot="-5400000">
            <a:off x="-543617" y="3267348"/>
            <a:ext cx="3452062"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32" name="Google Shape;332;p36"/>
          <p:cNvSpPr txBox="1"/>
          <p:nvPr/>
        </p:nvSpPr>
        <p:spPr>
          <a:xfrm>
            <a:off x="2576555" y="294802"/>
            <a:ext cx="939460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Cumulative Quizzing Model (Supporting Cognitive Load)</a:t>
            </a: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334" name="Google Shape;334;p36"/>
          <p:cNvSpPr txBox="1"/>
          <p:nvPr/>
        </p:nvSpPr>
        <p:spPr>
          <a:xfrm>
            <a:off x="2524664" y="1345721"/>
            <a:ext cx="3663349" cy="70788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Sample of module sequence and cumulative quizzing overview </a:t>
            </a:r>
            <a:endParaRPr sz="2000">
              <a:solidFill>
                <a:schemeClr val="dk1"/>
              </a:solidFill>
              <a:latin typeface="Calibri"/>
              <a:ea typeface="Calibri"/>
              <a:cs typeface="Calibri"/>
              <a:sym typeface="Calibri"/>
            </a:endParaRPr>
          </a:p>
        </p:txBody>
      </p:sp>
      <p:sp>
        <p:nvSpPr>
          <p:cNvPr id="336" name="Google Shape;336;p36"/>
          <p:cNvSpPr txBox="1"/>
          <p:nvPr/>
        </p:nvSpPr>
        <p:spPr>
          <a:xfrm>
            <a:off x="7973682" y="2294626"/>
            <a:ext cx="2239991" cy="40011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Example questions</a:t>
            </a:r>
            <a:endParaRPr sz="1800">
              <a:solidFill>
                <a:schemeClr val="dk1"/>
              </a:solidFill>
              <a:latin typeface="Calibri"/>
              <a:ea typeface="Calibri"/>
              <a:cs typeface="Calibri"/>
              <a:sym typeface="Calibri"/>
            </a:endParaRPr>
          </a:p>
        </p:txBody>
      </p:sp>
      <p:pic>
        <p:nvPicPr>
          <p:cNvPr id="337" name="Google Shape;337;p36"/>
          <p:cNvPicPr preferRelativeResize="0"/>
          <p:nvPr/>
        </p:nvPicPr>
        <p:blipFill rotWithShape="1">
          <a:blip r:embed="rId3">
            <a:alphaModFix/>
          </a:blip>
          <a:srcRect/>
          <a:stretch/>
        </p:blipFill>
        <p:spPr>
          <a:xfrm>
            <a:off x="399265" y="52690"/>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930463" y="2268747"/>
            <a:ext cx="3257550" cy="4257675"/>
          </a:xfrm>
          <a:prstGeom prst="rect">
            <a:avLst/>
          </a:prstGeom>
        </p:spPr>
      </p:pic>
      <p:pic>
        <p:nvPicPr>
          <p:cNvPr id="3" name="Picture 2"/>
          <p:cNvPicPr>
            <a:picLocks noChangeAspect="1"/>
          </p:cNvPicPr>
          <p:nvPr/>
        </p:nvPicPr>
        <p:blipFill>
          <a:blip r:embed="rId5"/>
          <a:stretch>
            <a:fillRect/>
          </a:stretch>
        </p:blipFill>
        <p:spPr>
          <a:xfrm>
            <a:off x="7712800" y="3012348"/>
            <a:ext cx="3625759" cy="2666881"/>
          </a:xfrm>
          <a:prstGeom prst="rect">
            <a:avLst/>
          </a:prstGeom>
        </p:spPr>
      </p:pic>
    </p:spTree>
    <p:extLst>
      <p:ext uri="{BB962C8B-B14F-4D97-AF65-F5344CB8AC3E}">
        <p14:creationId xmlns:p14="http://schemas.microsoft.com/office/powerpoint/2010/main" val="1700497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37"/>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43" name="Google Shape;343;p37"/>
          <p:cNvSpPr txBox="1"/>
          <p:nvPr/>
        </p:nvSpPr>
        <p:spPr>
          <a:xfrm rot="-5400000">
            <a:off x="-496134" y="3314832"/>
            <a:ext cx="335709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45" name="Google Shape;345;p37"/>
          <p:cNvSpPr txBox="1"/>
          <p:nvPr/>
        </p:nvSpPr>
        <p:spPr>
          <a:xfrm>
            <a:off x="2806593" y="1416236"/>
            <a:ext cx="9365852" cy="52013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Minimum lesson expectations</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All </a:t>
            </a:r>
            <a:r>
              <a:rPr lang="en-US" sz="2400" dirty="0" smtClean="0">
                <a:solidFill>
                  <a:schemeClr val="dk1"/>
                </a:solidFill>
                <a:latin typeface="Calibri"/>
                <a:ea typeface="Calibri"/>
                <a:cs typeface="Calibri"/>
                <a:sym typeface="Calibri"/>
              </a:rPr>
              <a:t>history </a:t>
            </a:r>
            <a:r>
              <a:rPr lang="en-US" sz="2400" dirty="0">
                <a:solidFill>
                  <a:schemeClr val="dk1"/>
                </a:solidFill>
                <a:latin typeface="Calibri"/>
                <a:ea typeface="Calibri"/>
                <a:cs typeface="Calibri"/>
                <a:sym typeface="Calibri"/>
              </a:rPr>
              <a:t>lessons will incorporate the following elements:</a:t>
            </a:r>
            <a:endParaRPr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Explicit teaching of vocabulary</a:t>
            </a:r>
            <a:endParaRPr dirty="0"/>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Revisiting of prior learning</a:t>
            </a:r>
            <a:endParaRPr dirty="0"/>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Use </a:t>
            </a:r>
            <a:r>
              <a:rPr lang="en-US" sz="2400" dirty="0" smtClean="0">
                <a:solidFill>
                  <a:schemeClr val="dk1"/>
                </a:solidFill>
                <a:latin typeface="Calibri"/>
                <a:ea typeface="Calibri"/>
                <a:cs typeface="Calibri"/>
                <a:sym typeface="Calibri"/>
              </a:rPr>
              <a:t>of specific </a:t>
            </a:r>
            <a:r>
              <a:rPr lang="en-US" sz="2400" dirty="0">
                <a:solidFill>
                  <a:schemeClr val="dk1"/>
                </a:solidFill>
                <a:latin typeface="Calibri"/>
                <a:ea typeface="Calibri"/>
                <a:cs typeface="Calibri"/>
                <a:sym typeface="Calibri"/>
              </a:rPr>
              <a:t>vocabulary in learning</a:t>
            </a:r>
            <a:endParaRPr sz="2400" dirty="0">
              <a:solidFill>
                <a:schemeClr val="dk1"/>
              </a:solidFill>
              <a:latin typeface="Calibri"/>
              <a:ea typeface="Calibri"/>
              <a:cs typeface="Calibri"/>
              <a:sym typeface="Calibri"/>
            </a:endParaRPr>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Reading</a:t>
            </a:r>
            <a:endParaRPr dirty="0"/>
          </a:p>
          <a:p>
            <a:pPr marL="457200" marR="0" lvl="0" indent="-457200" algn="l" rtl="0">
              <a:spcBef>
                <a:spcPts val="0"/>
              </a:spcBef>
              <a:spcAft>
                <a:spcPts val="0"/>
              </a:spcAft>
              <a:buClr>
                <a:schemeClr val="dk1"/>
              </a:buClr>
              <a:buSzPts val="2400"/>
              <a:buFont typeface="Arial"/>
              <a:buChar char="•"/>
            </a:pPr>
            <a:r>
              <a:rPr lang="en-US" sz="2400" dirty="0" smtClean="0">
                <a:solidFill>
                  <a:schemeClr val="dk1"/>
                </a:solidFill>
                <a:latin typeface="Calibri"/>
                <a:ea typeface="Calibri"/>
                <a:cs typeface="Calibri"/>
                <a:sym typeface="Calibri"/>
              </a:rPr>
              <a:t>Evidence </a:t>
            </a:r>
            <a:r>
              <a:rPr lang="en-US" sz="2400" dirty="0">
                <a:solidFill>
                  <a:schemeClr val="dk1"/>
                </a:solidFill>
                <a:latin typeface="Calibri"/>
                <a:ea typeface="Calibri"/>
                <a:cs typeface="Calibri"/>
                <a:sym typeface="Calibri"/>
              </a:rPr>
              <a:t>of learning in pupil's books</a:t>
            </a:r>
            <a:endParaRPr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457200" marR="0" lvl="0" indent="-279400" algn="l" rtl="0">
              <a:spcBef>
                <a:spcPts val="0"/>
              </a:spcBef>
              <a:spcAft>
                <a:spcPts val="0"/>
              </a:spcAft>
              <a:buClr>
                <a:schemeClr val="dk1"/>
              </a:buClr>
              <a:buSzPts val="2800"/>
              <a:buFont typeface="Arial"/>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p:txBody>
      </p:sp>
      <p:pic>
        <p:nvPicPr>
          <p:cNvPr id="346" name="Google Shape;346;p37"/>
          <p:cNvPicPr preferRelativeResize="0"/>
          <p:nvPr/>
        </p:nvPicPr>
        <p:blipFill rotWithShape="1">
          <a:blip r:embed="rId3">
            <a:alphaModFix/>
          </a:blip>
          <a:srcRect/>
          <a:stretch/>
        </p:blipFill>
        <p:spPr>
          <a:xfrm>
            <a:off x="399265" y="23896"/>
            <a:ext cx="1566298" cy="2053883"/>
          </a:xfrm>
          <a:prstGeom prst="rect">
            <a:avLst/>
          </a:prstGeom>
          <a:noFill/>
          <a:ln>
            <a:noFill/>
          </a:ln>
        </p:spPr>
      </p:pic>
    </p:spTree>
    <p:extLst>
      <p:ext uri="{BB962C8B-B14F-4D97-AF65-F5344CB8AC3E}">
        <p14:creationId xmlns:p14="http://schemas.microsoft.com/office/powerpoint/2010/main" val="4257128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38"/>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52" name="Google Shape;352;p38"/>
          <p:cNvSpPr txBox="1"/>
          <p:nvPr/>
        </p:nvSpPr>
        <p:spPr>
          <a:xfrm rot="-5400000">
            <a:off x="-691426" y="3611890"/>
            <a:ext cx="374767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54" name="Google Shape;354;p38"/>
          <p:cNvSpPr txBox="1"/>
          <p:nvPr/>
        </p:nvSpPr>
        <p:spPr>
          <a:xfrm>
            <a:off x="2490291" y="1099934"/>
            <a:ext cx="9423362" cy="47089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chemeClr val="dk1"/>
                </a:solidFill>
                <a:latin typeface="Calibri"/>
                <a:ea typeface="Calibri"/>
                <a:cs typeface="Calibri"/>
                <a:sym typeface="Calibri"/>
              </a:rPr>
              <a:t>Vocabulary</a:t>
            </a:r>
            <a:endParaRPr sz="32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u="sng" dirty="0">
                <a:solidFill>
                  <a:schemeClr val="dk1"/>
                </a:solidFill>
                <a:latin typeface="Calibri"/>
                <a:ea typeface="Calibri"/>
                <a:cs typeface="Calibri"/>
                <a:sym typeface="Calibri"/>
              </a:rPr>
              <a:t>EYFS</a:t>
            </a:r>
            <a:endParaRPr sz="2400" u="sng"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At Barnham CEVCP, we want our children to have an expansive vocabulary and through teacher modelling and planning, children are given opportunity to use and apply appropriate vocabulary.  </a:t>
            </a:r>
            <a:r>
              <a:rPr lang="en-US" sz="2400" dirty="0" smtClean="0">
                <a:solidFill>
                  <a:schemeClr val="dk1"/>
                </a:solidFill>
                <a:latin typeface="Calibri"/>
                <a:ea typeface="Calibri"/>
                <a:cs typeface="Calibri"/>
                <a:sym typeface="Calibri"/>
              </a:rPr>
              <a:t> Language is developed </a:t>
            </a:r>
            <a:r>
              <a:rPr lang="en-US" sz="2400" dirty="0">
                <a:solidFill>
                  <a:schemeClr val="dk1"/>
                </a:solidFill>
                <a:latin typeface="Calibri"/>
                <a:ea typeface="Calibri"/>
                <a:cs typeface="Calibri"/>
                <a:sym typeface="Calibri"/>
              </a:rPr>
              <a:t>with vocabulary being a focus.  This is also encouraged through outdoor learning, real-life learning opportunities and having visitors in school.  </a:t>
            </a: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p:txBody>
      </p:sp>
      <p:sp>
        <p:nvSpPr>
          <p:cNvPr id="355" name="Google Shape;355;p38"/>
          <p:cNvSpPr txBox="1"/>
          <p:nvPr/>
        </p:nvSpPr>
        <p:spPr>
          <a:xfrm>
            <a:off x="4724400" y="3200400"/>
            <a:ext cx="661070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6" name="Google Shape;356;p38"/>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948631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39"/>
          <p:cNvSpPr/>
          <p:nvPr/>
        </p:nvSpPr>
        <p:spPr>
          <a:xfrm>
            <a:off x="9295" y="0"/>
            <a:ext cx="2152357" cy="6858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62" name="Google Shape;362;p39"/>
          <p:cNvSpPr txBox="1"/>
          <p:nvPr/>
        </p:nvSpPr>
        <p:spPr>
          <a:xfrm rot="-5400000">
            <a:off x="-665614" y="3586078"/>
            <a:ext cx="369605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64" name="Google Shape;364;p39"/>
          <p:cNvSpPr txBox="1"/>
          <p:nvPr/>
        </p:nvSpPr>
        <p:spPr>
          <a:xfrm>
            <a:off x="2418404" y="266047"/>
            <a:ext cx="942336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dk1"/>
                </a:solidFill>
                <a:latin typeface="Calibri"/>
                <a:ea typeface="Calibri"/>
                <a:cs typeface="Calibri"/>
                <a:sym typeface="Calibri"/>
              </a:rPr>
              <a:t>Vocabulary modules in Years 1 - 6</a:t>
            </a:r>
            <a:endParaRPr sz="3200" b="1">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000">
                <a:solidFill>
                  <a:schemeClr val="dk1"/>
                </a:solidFill>
                <a:latin typeface="Calibri"/>
                <a:ea typeface="Calibri"/>
                <a:cs typeface="Calibri"/>
                <a:sym typeface="Calibri"/>
              </a:rPr>
              <a:t>Vocabulary instruction is at the heart of the curriculum and subject specific words are incorporated in each module.</a:t>
            </a:r>
            <a:endParaRPr sz="2000" b="1">
              <a:solidFill>
                <a:schemeClr val="dk1"/>
              </a:solidFill>
              <a:latin typeface="Calibri"/>
              <a:ea typeface="Calibri"/>
              <a:cs typeface="Calibri"/>
              <a:sym typeface="Calibri"/>
            </a:endParaRPr>
          </a:p>
        </p:txBody>
      </p:sp>
      <p:sp>
        <p:nvSpPr>
          <p:cNvPr id="365" name="Google Shape;365;p39"/>
          <p:cNvSpPr txBox="1"/>
          <p:nvPr/>
        </p:nvSpPr>
        <p:spPr>
          <a:xfrm>
            <a:off x="4724400" y="3200400"/>
            <a:ext cx="661070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7" name="Google Shape;367;p39"/>
          <p:cNvSpPr txBox="1"/>
          <p:nvPr/>
        </p:nvSpPr>
        <p:spPr>
          <a:xfrm>
            <a:off x="2545344" y="2616722"/>
            <a:ext cx="2743200" cy="1200288"/>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smtClean="0">
                <a:solidFill>
                  <a:schemeClr val="dk1"/>
                </a:solidFill>
                <a:latin typeface="Calibri"/>
                <a:ea typeface="Calibri"/>
                <a:cs typeface="Calibri"/>
                <a:sym typeface="Calibri"/>
              </a:rPr>
              <a:t>An example of </a:t>
            </a:r>
            <a:r>
              <a:rPr lang="en-US" sz="1800" dirty="0" err="1" smtClean="0">
                <a:solidFill>
                  <a:schemeClr val="dk1"/>
                </a:solidFill>
                <a:latin typeface="Calibri"/>
                <a:ea typeface="Calibri"/>
                <a:cs typeface="Calibri"/>
                <a:sym typeface="Calibri"/>
              </a:rPr>
              <a:t>ocabulary</a:t>
            </a:r>
            <a:r>
              <a:rPr lang="en-US" sz="1800" dirty="0" smtClean="0">
                <a:solidFill>
                  <a:schemeClr val="dk1"/>
                </a:solidFill>
                <a:latin typeface="Calibri"/>
                <a:ea typeface="Calibri"/>
                <a:cs typeface="Calibri"/>
                <a:sym typeface="Calibri"/>
              </a:rPr>
              <a:t> to be taught as part of a Year 3 module on the Roman Empire.</a:t>
            </a:r>
            <a:endParaRPr dirty="0"/>
          </a:p>
        </p:txBody>
      </p:sp>
      <p:pic>
        <p:nvPicPr>
          <p:cNvPr id="368" name="Google Shape;368;p39"/>
          <p:cNvPicPr preferRelativeResize="0"/>
          <p:nvPr/>
        </p:nvPicPr>
        <p:blipFill rotWithShape="1">
          <a:blip r:embed="rId3">
            <a:alphaModFix/>
          </a:blip>
          <a:srcRect/>
          <a:stretch/>
        </p:blipFill>
        <p:spPr>
          <a:xfrm>
            <a:off x="399265" y="23935"/>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5415233" y="2290151"/>
            <a:ext cx="6638925" cy="3467100"/>
          </a:xfrm>
          <a:prstGeom prst="rect">
            <a:avLst/>
          </a:prstGeom>
        </p:spPr>
      </p:pic>
    </p:spTree>
    <p:extLst>
      <p:ext uri="{BB962C8B-B14F-4D97-AF65-F5344CB8AC3E}">
        <p14:creationId xmlns:p14="http://schemas.microsoft.com/office/powerpoint/2010/main" val="2179516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40"/>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74" name="Google Shape;374;p40"/>
          <p:cNvSpPr txBox="1"/>
          <p:nvPr/>
        </p:nvSpPr>
        <p:spPr>
          <a:xfrm rot="-5400000">
            <a:off x="-652888" y="3158077"/>
            <a:ext cx="367060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76" name="Google Shape;376;p40"/>
          <p:cNvSpPr txBox="1"/>
          <p:nvPr/>
        </p:nvSpPr>
        <p:spPr>
          <a:xfrm>
            <a:off x="2418404" y="266047"/>
            <a:ext cx="9423362" cy="8925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dk1"/>
                </a:solidFill>
                <a:latin typeface="Calibri"/>
                <a:ea typeface="Calibri"/>
                <a:cs typeface="Calibri"/>
                <a:sym typeface="Calibri"/>
              </a:rPr>
              <a:t>Explicit teaching of vocabulary</a:t>
            </a:r>
            <a:endParaRPr sz="3200" b="1">
              <a:solidFill>
                <a:schemeClr val="dk1"/>
              </a:solidFill>
              <a:latin typeface="Calibri"/>
              <a:ea typeface="Calibri"/>
              <a:cs typeface="Calibri"/>
              <a:sym typeface="Calibri"/>
            </a:endParaRPr>
          </a:p>
          <a:p>
            <a:pPr marL="0" marR="0" lvl="0" indent="0" algn="l" rtl="0">
              <a:spcBef>
                <a:spcPts val="0"/>
              </a:spcBef>
              <a:spcAft>
                <a:spcPts val="0"/>
              </a:spcAft>
              <a:buNone/>
            </a:pPr>
            <a:endParaRPr sz="2000" b="1">
              <a:solidFill>
                <a:schemeClr val="dk1"/>
              </a:solidFill>
              <a:latin typeface="Calibri"/>
              <a:ea typeface="Calibri"/>
              <a:cs typeface="Calibri"/>
              <a:sym typeface="Calibri"/>
            </a:endParaRPr>
          </a:p>
        </p:txBody>
      </p:sp>
      <p:sp>
        <p:nvSpPr>
          <p:cNvPr id="379" name="Google Shape;379;p40"/>
          <p:cNvSpPr txBox="1"/>
          <p:nvPr/>
        </p:nvSpPr>
        <p:spPr>
          <a:xfrm>
            <a:off x="3948022" y="4954437"/>
            <a:ext cx="2326257" cy="40011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Use of dual coding</a:t>
            </a:r>
            <a:endParaRPr sz="2000">
              <a:solidFill>
                <a:schemeClr val="dk1"/>
              </a:solidFill>
              <a:latin typeface="Calibri"/>
              <a:ea typeface="Calibri"/>
              <a:cs typeface="Calibri"/>
              <a:sym typeface="Calibri"/>
            </a:endParaRPr>
          </a:p>
        </p:txBody>
      </p:sp>
      <p:cxnSp>
        <p:nvCxnSpPr>
          <p:cNvPr id="380" name="Google Shape;380;p40"/>
          <p:cNvCxnSpPr/>
          <p:nvPr/>
        </p:nvCxnSpPr>
        <p:spPr>
          <a:xfrm>
            <a:off x="6284883" y="5271278"/>
            <a:ext cx="1000663" cy="224288"/>
          </a:xfrm>
          <a:prstGeom prst="straightConnector1">
            <a:avLst/>
          </a:prstGeom>
          <a:noFill/>
          <a:ln w="9525" cap="flat" cmpd="sng">
            <a:solidFill>
              <a:schemeClr val="dk1"/>
            </a:solidFill>
            <a:prstDash val="solid"/>
            <a:miter lim="800000"/>
            <a:headEnd type="none" w="sm" len="sm"/>
            <a:tailEnd type="triangle" w="med" len="med"/>
          </a:ln>
        </p:spPr>
      </p:cxnSp>
      <p:cxnSp>
        <p:nvCxnSpPr>
          <p:cNvPr id="381" name="Google Shape;381;p40"/>
          <p:cNvCxnSpPr/>
          <p:nvPr/>
        </p:nvCxnSpPr>
        <p:spPr>
          <a:xfrm flipH="1">
            <a:off x="6811092" y="2194524"/>
            <a:ext cx="1242205" cy="986287"/>
          </a:xfrm>
          <a:prstGeom prst="straightConnector1">
            <a:avLst/>
          </a:prstGeom>
          <a:noFill/>
          <a:ln w="9525" cap="flat" cmpd="sng">
            <a:solidFill>
              <a:schemeClr val="dk1"/>
            </a:solidFill>
            <a:prstDash val="solid"/>
            <a:miter lim="800000"/>
            <a:headEnd type="none" w="sm" len="sm"/>
            <a:tailEnd type="triangle" w="med" len="med"/>
          </a:ln>
        </p:spPr>
      </p:cxnSp>
      <p:sp>
        <p:nvSpPr>
          <p:cNvPr id="382" name="Google Shape;382;p40"/>
          <p:cNvSpPr txBox="1"/>
          <p:nvPr/>
        </p:nvSpPr>
        <p:spPr>
          <a:xfrm>
            <a:off x="8146210" y="1518248"/>
            <a:ext cx="3720860" cy="70788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Children use and apply taught vocabulary</a:t>
            </a:r>
            <a:endParaRPr sz="1800">
              <a:solidFill>
                <a:schemeClr val="dk1"/>
              </a:solidFill>
              <a:latin typeface="Calibri"/>
              <a:ea typeface="Calibri"/>
              <a:cs typeface="Calibri"/>
              <a:sym typeface="Calibri"/>
            </a:endParaRPr>
          </a:p>
        </p:txBody>
      </p:sp>
      <p:pic>
        <p:nvPicPr>
          <p:cNvPr id="383" name="Google Shape;383;p40"/>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7432194" y="4040339"/>
            <a:ext cx="4083252" cy="2228306"/>
          </a:xfrm>
          <a:prstGeom prst="rect">
            <a:avLst/>
          </a:prstGeom>
        </p:spPr>
      </p:pic>
      <p:pic>
        <p:nvPicPr>
          <p:cNvPr id="3" name="Picture 2"/>
          <p:cNvPicPr>
            <a:picLocks noChangeAspect="1"/>
          </p:cNvPicPr>
          <p:nvPr/>
        </p:nvPicPr>
        <p:blipFill>
          <a:blip r:embed="rId5"/>
          <a:stretch>
            <a:fillRect/>
          </a:stretch>
        </p:blipFill>
        <p:spPr>
          <a:xfrm>
            <a:off x="2323338" y="1221398"/>
            <a:ext cx="5166779" cy="2389177"/>
          </a:xfrm>
          <a:prstGeom prst="rect">
            <a:avLst/>
          </a:prstGeom>
        </p:spPr>
      </p:pic>
    </p:spTree>
    <p:extLst>
      <p:ext uri="{BB962C8B-B14F-4D97-AF65-F5344CB8AC3E}">
        <p14:creationId xmlns:p14="http://schemas.microsoft.com/office/powerpoint/2010/main" val="1111983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41"/>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89" name="Google Shape;389;p41"/>
          <p:cNvSpPr txBox="1"/>
          <p:nvPr/>
        </p:nvSpPr>
        <p:spPr>
          <a:xfrm rot="-5400000">
            <a:off x="-628160" y="3548624"/>
            <a:ext cx="362114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91" name="Google Shape;391;p41"/>
          <p:cNvSpPr txBox="1"/>
          <p:nvPr/>
        </p:nvSpPr>
        <p:spPr>
          <a:xfrm>
            <a:off x="2418404" y="266047"/>
            <a:ext cx="9423362" cy="1877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dk1"/>
                </a:solidFill>
                <a:latin typeface="Calibri"/>
                <a:ea typeface="Calibri"/>
                <a:cs typeface="Calibri"/>
                <a:sym typeface="Calibri"/>
              </a:rPr>
              <a:t>Use of vocabulary within a Year x lesson</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a:solidFill>
                  <a:schemeClr val="dk1"/>
                </a:solidFill>
                <a:latin typeface="Calibri"/>
                <a:ea typeface="Calibri"/>
                <a:cs typeface="Calibri"/>
                <a:sym typeface="Calibri"/>
              </a:rPr>
              <a:t>Paste book example here</a:t>
            </a:r>
            <a:endParaRPr sz="2000">
              <a:solidFill>
                <a:schemeClr val="dk1"/>
              </a:solidFill>
              <a:latin typeface="Calibri"/>
              <a:ea typeface="Calibri"/>
              <a:cs typeface="Calibri"/>
              <a:sym typeface="Calibri"/>
            </a:endParaRPr>
          </a:p>
        </p:txBody>
      </p:sp>
      <p:pic>
        <p:nvPicPr>
          <p:cNvPr id="392" name="Google Shape;392;p41"/>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367686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42"/>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98" name="Google Shape;398;p42"/>
          <p:cNvSpPr txBox="1"/>
          <p:nvPr/>
        </p:nvSpPr>
        <p:spPr>
          <a:xfrm rot="-5400000">
            <a:off x="-543251" y="3463716"/>
            <a:ext cx="345133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00" name="Google Shape;400;p42"/>
          <p:cNvSpPr txBox="1"/>
          <p:nvPr/>
        </p:nvSpPr>
        <p:spPr>
          <a:xfrm>
            <a:off x="2475914" y="639859"/>
            <a:ext cx="9380230" cy="53860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Knowledge organisers and Knowledge Notes</a:t>
            </a:r>
            <a:endParaRPr sz="2800" b="1">
              <a:solidFill>
                <a:schemeClr val="dk1"/>
              </a:solidFill>
              <a:latin typeface="Calibri"/>
              <a:ea typeface="Calibri"/>
              <a:cs typeface="Calibri"/>
              <a:sym typeface="Calibri"/>
            </a:endParaRPr>
          </a:p>
          <a:p>
            <a:pPr marL="0" marR="0" lvl="0" indent="0" algn="l" rtl="0">
              <a:spcBef>
                <a:spcPts val="0"/>
              </a:spcBef>
              <a:spcAft>
                <a:spcPts val="0"/>
              </a:spcAft>
              <a:buNone/>
            </a:pPr>
            <a:endParaRPr sz="28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Accompanying each module is a Knowledge Organiser which contains key vocabulary, information and concepts which all pupils are expected to understand and retain.  Knowledge notes are the elaboration and detail which help pupils acquire the content of each module.  They support vocabulary and concept acquisition through a well-structured sequence that is cumulative.  Each Knowledge Note begins with questions that link back to the cumulative quizzing, focussing on key content to be learnt and understood.  Knowledge Organisers and Knowledge Notes are dual coded to provide pupils with visual calls to aid understanding and recall.  Knowledge Organisers and Knowledge Notes are referenced throughout each module.  In addition, pupils can access at home learning platforms that are used in school e.g. Curriculum Visions.</a:t>
            </a:r>
            <a:endParaRPr/>
          </a:p>
        </p:txBody>
      </p:sp>
      <p:pic>
        <p:nvPicPr>
          <p:cNvPr id="401" name="Google Shape;401;p42"/>
          <p:cNvPicPr preferRelativeResize="0"/>
          <p:nvPr/>
        </p:nvPicPr>
        <p:blipFill rotWithShape="1">
          <a:blip r:embed="rId3">
            <a:alphaModFix/>
          </a:blip>
          <a:srcRect/>
          <a:stretch/>
        </p:blipFill>
        <p:spPr>
          <a:xfrm>
            <a:off x="399265" y="0"/>
            <a:ext cx="1566298" cy="2053883"/>
          </a:xfrm>
          <a:prstGeom prst="rect">
            <a:avLst/>
          </a:prstGeom>
          <a:noFill/>
          <a:ln>
            <a:noFill/>
          </a:ln>
        </p:spPr>
      </p:pic>
    </p:spTree>
    <p:extLst>
      <p:ext uri="{BB962C8B-B14F-4D97-AF65-F5344CB8AC3E}">
        <p14:creationId xmlns:p14="http://schemas.microsoft.com/office/powerpoint/2010/main" val="3988294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43"/>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07" name="Google Shape;407;p43"/>
          <p:cNvSpPr txBox="1"/>
          <p:nvPr/>
        </p:nvSpPr>
        <p:spPr>
          <a:xfrm rot="-5400000">
            <a:off x="-621628" y="3542093"/>
            <a:ext cx="360808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09" name="Google Shape;409;p43"/>
          <p:cNvSpPr txBox="1"/>
          <p:nvPr/>
        </p:nvSpPr>
        <p:spPr>
          <a:xfrm>
            <a:off x="2389650" y="136651"/>
            <a:ext cx="9380230"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Knowledge organisers and Knowledge Notes</a:t>
            </a:r>
            <a:endParaRPr sz="2800" b="1">
              <a:solidFill>
                <a:schemeClr val="dk1"/>
              </a:solidFill>
              <a:latin typeface="Calibri"/>
              <a:ea typeface="Calibri"/>
              <a:cs typeface="Calibri"/>
              <a:sym typeface="Calibri"/>
            </a:endParaRPr>
          </a:p>
          <a:p>
            <a:pPr marL="0" marR="0" lvl="0" indent="0" algn="l" rtl="0">
              <a:spcBef>
                <a:spcPts val="0"/>
              </a:spcBef>
              <a:spcAft>
                <a:spcPts val="0"/>
              </a:spcAft>
              <a:buNone/>
            </a:pPr>
            <a:endParaRPr sz="2800" b="1">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412" name="Google Shape;412;p43"/>
          <p:cNvSpPr txBox="1"/>
          <p:nvPr/>
        </p:nvSpPr>
        <p:spPr>
          <a:xfrm>
            <a:off x="7398588" y="1848929"/>
            <a:ext cx="2110596" cy="70788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Year </a:t>
            </a:r>
            <a:r>
              <a:rPr lang="en-US" sz="2000" dirty="0" smtClean="0">
                <a:solidFill>
                  <a:schemeClr val="dk1"/>
                </a:solidFill>
                <a:latin typeface="Calibri"/>
                <a:ea typeface="Calibri"/>
                <a:cs typeface="Calibri"/>
                <a:sym typeface="Calibri"/>
              </a:rPr>
              <a:t>4 </a:t>
            </a:r>
            <a:r>
              <a:rPr lang="en-US" sz="2000" dirty="0">
                <a:solidFill>
                  <a:schemeClr val="dk1"/>
                </a:solidFill>
                <a:latin typeface="Calibri"/>
                <a:ea typeface="Calibri"/>
                <a:cs typeface="Calibri"/>
                <a:sym typeface="Calibri"/>
              </a:rPr>
              <a:t>Knowledge </a:t>
            </a:r>
            <a:r>
              <a:rPr lang="en-US" sz="2000" dirty="0" err="1">
                <a:solidFill>
                  <a:schemeClr val="dk1"/>
                </a:solidFill>
                <a:latin typeface="Calibri"/>
                <a:ea typeface="Calibri"/>
                <a:cs typeface="Calibri"/>
                <a:sym typeface="Calibri"/>
              </a:rPr>
              <a:t>Organiser</a:t>
            </a:r>
            <a:endParaRPr sz="2000" dirty="0">
              <a:solidFill>
                <a:schemeClr val="dk1"/>
              </a:solidFill>
              <a:latin typeface="Calibri"/>
              <a:ea typeface="Calibri"/>
              <a:cs typeface="Calibri"/>
              <a:sym typeface="Calibri"/>
            </a:endParaRPr>
          </a:p>
        </p:txBody>
      </p:sp>
      <p:sp>
        <p:nvSpPr>
          <p:cNvPr id="413" name="Google Shape;413;p43"/>
          <p:cNvSpPr txBox="1"/>
          <p:nvPr/>
        </p:nvSpPr>
        <p:spPr>
          <a:xfrm>
            <a:off x="7585493" y="4077419"/>
            <a:ext cx="2110596" cy="1015663"/>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Accompanying Year </a:t>
            </a:r>
            <a:r>
              <a:rPr lang="en-US" sz="2000" dirty="0" smtClean="0">
                <a:solidFill>
                  <a:schemeClr val="dk1"/>
                </a:solidFill>
                <a:latin typeface="Calibri"/>
                <a:ea typeface="Calibri"/>
                <a:cs typeface="Calibri"/>
                <a:sym typeface="Calibri"/>
              </a:rPr>
              <a:t>4 </a:t>
            </a:r>
            <a:r>
              <a:rPr lang="en-US" sz="2000" dirty="0">
                <a:solidFill>
                  <a:schemeClr val="dk1"/>
                </a:solidFill>
                <a:latin typeface="Calibri"/>
                <a:ea typeface="Calibri"/>
                <a:cs typeface="Calibri"/>
                <a:sym typeface="Calibri"/>
              </a:rPr>
              <a:t>Knowledge Note</a:t>
            </a:r>
            <a:endParaRPr sz="2000" dirty="0">
              <a:solidFill>
                <a:schemeClr val="dk1"/>
              </a:solidFill>
              <a:latin typeface="Calibri"/>
              <a:ea typeface="Calibri"/>
              <a:cs typeface="Calibri"/>
              <a:sym typeface="Calibri"/>
            </a:endParaRPr>
          </a:p>
        </p:txBody>
      </p:sp>
      <p:cxnSp>
        <p:nvCxnSpPr>
          <p:cNvPr id="414" name="Google Shape;414;p43"/>
          <p:cNvCxnSpPr/>
          <p:nvPr/>
        </p:nvCxnSpPr>
        <p:spPr>
          <a:xfrm rot="10800000" flipH="1">
            <a:off x="8901563" y="2663225"/>
            <a:ext cx="1187569" cy="1357223"/>
          </a:xfrm>
          <a:prstGeom prst="straightConnector1">
            <a:avLst/>
          </a:prstGeom>
          <a:noFill/>
          <a:ln w="9525" cap="flat" cmpd="sng">
            <a:solidFill>
              <a:schemeClr val="dk1"/>
            </a:solidFill>
            <a:prstDash val="solid"/>
            <a:miter lim="800000"/>
            <a:headEnd type="none" w="sm" len="sm"/>
            <a:tailEnd type="triangle" w="med" len="med"/>
          </a:ln>
        </p:spPr>
      </p:cxnSp>
      <p:cxnSp>
        <p:nvCxnSpPr>
          <p:cNvPr id="415" name="Google Shape;415;p43"/>
          <p:cNvCxnSpPr/>
          <p:nvPr/>
        </p:nvCxnSpPr>
        <p:spPr>
          <a:xfrm rot="10800000">
            <a:off x="6926113" y="1096091"/>
            <a:ext cx="897146" cy="623979"/>
          </a:xfrm>
          <a:prstGeom prst="straightConnector1">
            <a:avLst/>
          </a:prstGeom>
          <a:noFill/>
          <a:ln w="9525" cap="flat" cmpd="sng">
            <a:solidFill>
              <a:schemeClr val="dk1"/>
            </a:solidFill>
            <a:prstDash val="solid"/>
            <a:miter lim="800000"/>
            <a:headEnd type="none" w="sm" len="sm"/>
            <a:tailEnd type="triangle" w="med" len="med"/>
          </a:ln>
        </p:spPr>
      </p:cxnSp>
      <p:pic>
        <p:nvPicPr>
          <p:cNvPr id="416" name="Google Shape;416;p43"/>
          <p:cNvPicPr preferRelativeResize="0"/>
          <p:nvPr/>
        </p:nvPicPr>
        <p:blipFill rotWithShape="1">
          <a:blip r:embed="rId3">
            <a:alphaModFix/>
          </a:blip>
          <a:srcRect/>
          <a:stretch/>
        </p:blipFill>
        <p:spPr>
          <a:xfrm>
            <a:off x="421346" y="7313"/>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10198689" y="798370"/>
            <a:ext cx="1361940" cy="5862263"/>
          </a:xfrm>
          <a:prstGeom prst="rect">
            <a:avLst/>
          </a:prstGeom>
        </p:spPr>
      </p:pic>
      <p:pic>
        <p:nvPicPr>
          <p:cNvPr id="3" name="Picture 2"/>
          <p:cNvPicPr>
            <a:picLocks noChangeAspect="1"/>
          </p:cNvPicPr>
          <p:nvPr/>
        </p:nvPicPr>
        <p:blipFill>
          <a:blip r:embed="rId5"/>
          <a:stretch>
            <a:fillRect/>
          </a:stretch>
        </p:blipFill>
        <p:spPr>
          <a:xfrm>
            <a:off x="3011626" y="798370"/>
            <a:ext cx="3771900" cy="5448300"/>
          </a:xfrm>
          <a:prstGeom prst="rect">
            <a:avLst/>
          </a:prstGeom>
        </p:spPr>
      </p:pic>
    </p:spTree>
    <p:extLst>
      <p:ext uri="{BB962C8B-B14F-4D97-AF65-F5344CB8AC3E}">
        <p14:creationId xmlns:p14="http://schemas.microsoft.com/office/powerpoint/2010/main" val="491139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44"/>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22" name="Google Shape;422;p44"/>
          <p:cNvSpPr txBox="1"/>
          <p:nvPr/>
        </p:nvSpPr>
        <p:spPr>
          <a:xfrm rot="-5400000">
            <a:off x="-585511" y="3225454"/>
            <a:ext cx="353585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423" name="Google Shape;423;p44"/>
          <p:cNvPicPr preferRelativeResize="0"/>
          <p:nvPr/>
        </p:nvPicPr>
        <p:blipFill rotWithShape="1">
          <a:blip r:embed="rId3">
            <a:alphaModFix/>
          </a:blip>
          <a:srcRect/>
          <a:stretch/>
        </p:blipFill>
        <p:spPr>
          <a:xfrm>
            <a:off x="560717" y="5379746"/>
            <a:ext cx="972661" cy="1277525"/>
          </a:xfrm>
          <a:prstGeom prst="rect">
            <a:avLst/>
          </a:prstGeom>
          <a:noFill/>
          <a:ln>
            <a:noFill/>
          </a:ln>
        </p:spPr>
      </p:pic>
      <p:sp>
        <p:nvSpPr>
          <p:cNvPr id="424" name="Google Shape;424;p44"/>
          <p:cNvSpPr txBox="1"/>
          <p:nvPr/>
        </p:nvSpPr>
        <p:spPr>
          <a:xfrm>
            <a:off x="2475914" y="323557"/>
            <a:ext cx="591528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Planning using CUSP materials</a:t>
            </a:r>
            <a:endParaRPr sz="2800" b="1">
              <a:solidFill>
                <a:schemeClr val="dk1"/>
              </a:solidFill>
              <a:latin typeface="Calibri"/>
              <a:ea typeface="Calibri"/>
              <a:cs typeface="Calibri"/>
              <a:sym typeface="Calibri"/>
            </a:endParaRPr>
          </a:p>
        </p:txBody>
      </p:sp>
      <p:sp>
        <p:nvSpPr>
          <p:cNvPr id="428" name="Google Shape;428;p44"/>
          <p:cNvSpPr txBox="1"/>
          <p:nvPr/>
        </p:nvSpPr>
        <p:spPr>
          <a:xfrm>
            <a:off x="2409645" y="1388853"/>
            <a:ext cx="4439728"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Lesson planning is completed with the use our suggested lesson sequence, in conjunction with prior quizzing and content from the Knowledge Organisers.</a:t>
            </a:r>
            <a:endParaRPr/>
          </a:p>
        </p:txBody>
      </p:sp>
      <p:pic>
        <p:nvPicPr>
          <p:cNvPr id="429" name="Google Shape;429;p44"/>
          <p:cNvPicPr preferRelativeResize="0"/>
          <p:nvPr/>
        </p:nvPicPr>
        <p:blipFill rotWithShape="1">
          <a:blip r:embed="rId4">
            <a:alphaModFix/>
          </a:blip>
          <a:srcRect/>
          <a:stretch/>
        </p:blipFill>
        <p:spPr>
          <a:xfrm>
            <a:off x="399265" y="7313"/>
            <a:ext cx="1566298" cy="2053883"/>
          </a:xfrm>
          <a:prstGeom prst="rect">
            <a:avLst/>
          </a:prstGeom>
          <a:noFill/>
          <a:ln>
            <a:noFill/>
          </a:ln>
        </p:spPr>
      </p:pic>
      <p:pic>
        <p:nvPicPr>
          <p:cNvPr id="2" name="Picture 1"/>
          <p:cNvPicPr>
            <a:picLocks noChangeAspect="1"/>
          </p:cNvPicPr>
          <p:nvPr/>
        </p:nvPicPr>
        <p:blipFill>
          <a:blip r:embed="rId5"/>
          <a:stretch>
            <a:fillRect/>
          </a:stretch>
        </p:blipFill>
        <p:spPr>
          <a:xfrm>
            <a:off x="3284799" y="2811244"/>
            <a:ext cx="2689419" cy="3887166"/>
          </a:xfrm>
          <a:prstGeom prst="rect">
            <a:avLst/>
          </a:prstGeom>
        </p:spPr>
      </p:pic>
      <p:pic>
        <p:nvPicPr>
          <p:cNvPr id="3" name="Picture 2"/>
          <p:cNvPicPr>
            <a:picLocks noChangeAspect="1"/>
          </p:cNvPicPr>
          <p:nvPr/>
        </p:nvPicPr>
        <p:blipFill>
          <a:blip r:embed="rId6"/>
          <a:stretch>
            <a:fillRect/>
          </a:stretch>
        </p:blipFill>
        <p:spPr>
          <a:xfrm>
            <a:off x="7579450" y="707843"/>
            <a:ext cx="4171438" cy="5949428"/>
          </a:xfrm>
          <a:prstGeom prst="rect">
            <a:avLst/>
          </a:prstGeom>
        </p:spPr>
      </p:pic>
    </p:spTree>
    <p:extLst>
      <p:ext uri="{BB962C8B-B14F-4D97-AF65-F5344CB8AC3E}">
        <p14:creationId xmlns:p14="http://schemas.microsoft.com/office/powerpoint/2010/main" val="1935699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46"/>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44" name="Google Shape;444;p46"/>
          <p:cNvSpPr txBox="1"/>
          <p:nvPr/>
        </p:nvSpPr>
        <p:spPr>
          <a:xfrm rot="-5400000">
            <a:off x="-536720" y="3457184"/>
            <a:ext cx="343826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46" name="Google Shape;446;p46"/>
          <p:cNvSpPr txBox="1"/>
          <p:nvPr/>
        </p:nvSpPr>
        <p:spPr>
          <a:xfrm>
            <a:off x="2504669" y="1214953"/>
            <a:ext cx="9365853" cy="39087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Tailoring for SEND</a:t>
            </a:r>
            <a:endParaRPr/>
          </a:p>
          <a:p>
            <a:pPr marL="0" marR="0" lvl="0" indent="0" algn="l" rtl="0">
              <a:spcBef>
                <a:spcPts val="0"/>
              </a:spcBef>
              <a:spcAft>
                <a:spcPts val="0"/>
              </a:spcAft>
              <a:buNone/>
            </a:pPr>
            <a:endParaRPr sz="28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At Barnham CEVC we aim for all science lessons and learning questions to be accessible to all pupils.  Pre-teaching of scientific vocabulary provides all children with the opportunity to demonstrate an understanding of subject specific language.  The use of dual coded Knowledge Notes and Organisers provide visuals to aid understanding and recall.  In addition, knowledge notes are utilised in all lessons to minimise cognitive overload, so children can use and apply their knowledge more easily.  Sentence stems can be used where necessary to aid with written evidence. </a:t>
            </a:r>
            <a:endParaRPr sz="1800">
              <a:solidFill>
                <a:schemeClr val="dk1"/>
              </a:solidFill>
              <a:latin typeface="Calibri"/>
              <a:ea typeface="Calibri"/>
              <a:cs typeface="Calibri"/>
              <a:sym typeface="Calibri"/>
            </a:endParaRPr>
          </a:p>
        </p:txBody>
      </p:sp>
      <p:pic>
        <p:nvPicPr>
          <p:cNvPr id="447" name="Google Shape;447;p46"/>
          <p:cNvPicPr preferRelativeResize="0"/>
          <p:nvPr/>
        </p:nvPicPr>
        <p:blipFill rotWithShape="1">
          <a:blip r:embed="rId3">
            <a:alphaModFix/>
          </a:blip>
          <a:srcRect/>
          <a:stretch/>
        </p:blipFill>
        <p:spPr>
          <a:xfrm>
            <a:off x="399265" y="0"/>
            <a:ext cx="1566298" cy="2053883"/>
          </a:xfrm>
          <a:prstGeom prst="rect">
            <a:avLst/>
          </a:prstGeom>
          <a:noFill/>
          <a:ln>
            <a:noFill/>
          </a:ln>
        </p:spPr>
      </p:pic>
    </p:spTree>
    <p:extLst>
      <p:ext uri="{BB962C8B-B14F-4D97-AF65-F5344CB8AC3E}">
        <p14:creationId xmlns:p14="http://schemas.microsoft.com/office/powerpoint/2010/main" val="1586317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47"/>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53" name="Google Shape;453;p47"/>
          <p:cNvSpPr txBox="1"/>
          <p:nvPr/>
        </p:nvSpPr>
        <p:spPr>
          <a:xfrm rot="-5400000">
            <a:off x="-647754" y="3568218"/>
            <a:ext cx="366033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55" name="Google Shape;455;p47"/>
          <p:cNvSpPr txBox="1"/>
          <p:nvPr/>
        </p:nvSpPr>
        <p:spPr>
          <a:xfrm>
            <a:off x="2425567" y="532563"/>
            <a:ext cx="9351476" cy="360094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Reading</a:t>
            </a:r>
            <a:endParaRPr dirty="0"/>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Our </a:t>
            </a:r>
            <a:r>
              <a:rPr lang="en-US" sz="2400" dirty="0" smtClean="0">
                <a:solidFill>
                  <a:schemeClr val="dk1"/>
                </a:solidFill>
                <a:latin typeface="Calibri"/>
                <a:ea typeface="Calibri"/>
                <a:cs typeface="Calibri"/>
                <a:sym typeface="Calibri"/>
              </a:rPr>
              <a:t>History </a:t>
            </a:r>
            <a:r>
              <a:rPr lang="en-US" sz="2400" dirty="0">
                <a:solidFill>
                  <a:schemeClr val="dk1"/>
                </a:solidFill>
                <a:latin typeface="Calibri"/>
                <a:ea typeface="Calibri"/>
                <a:cs typeface="Calibri"/>
                <a:sym typeface="Calibri"/>
              </a:rPr>
              <a:t>curriculum is supported by a wealth of high quality texts which support pupil’s learning and develop their skills in accessing information from a range of sources.  Unity Schools Partnership are working closely with, ‘Curriculum Visions,’ to ensure that our subject content has materials that can be accessed by pupils both in school and at home. </a:t>
            </a:r>
            <a:endParaRPr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a:t>
            </a:r>
            <a:endParaRPr sz="1800" dirty="0">
              <a:solidFill>
                <a:schemeClr val="dk1"/>
              </a:solidFill>
              <a:latin typeface="Calibri"/>
              <a:ea typeface="Calibri"/>
              <a:cs typeface="Calibri"/>
              <a:sym typeface="Calibri"/>
            </a:endParaRPr>
          </a:p>
        </p:txBody>
      </p:sp>
      <p:pic>
        <p:nvPicPr>
          <p:cNvPr id="457" name="Google Shape;457;p47"/>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2" name="Picture 1"/>
          <p:cNvPicPr>
            <a:picLocks noChangeAspect="1"/>
          </p:cNvPicPr>
          <p:nvPr/>
        </p:nvPicPr>
        <p:blipFill>
          <a:blip r:embed="rId4"/>
          <a:stretch>
            <a:fillRect/>
          </a:stretch>
        </p:blipFill>
        <p:spPr>
          <a:xfrm>
            <a:off x="2621656" y="3688860"/>
            <a:ext cx="8783068" cy="2885259"/>
          </a:xfrm>
          <a:prstGeom prst="rect">
            <a:avLst/>
          </a:prstGeom>
        </p:spPr>
      </p:pic>
    </p:spTree>
    <p:extLst>
      <p:ext uri="{BB962C8B-B14F-4D97-AF65-F5344CB8AC3E}">
        <p14:creationId xmlns:p14="http://schemas.microsoft.com/office/powerpoint/2010/main" val="29765824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p48"/>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63" name="Google Shape;463;p48"/>
          <p:cNvSpPr txBox="1"/>
          <p:nvPr/>
        </p:nvSpPr>
        <p:spPr>
          <a:xfrm rot="-5400000">
            <a:off x="-582440" y="3502904"/>
            <a:ext cx="352970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65" name="Google Shape;465;p48"/>
          <p:cNvSpPr txBox="1"/>
          <p:nvPr/>
        </p:nvSpPr>
        <p:spPr>
          <a:xfrm>
            <a:off x="2619688" y="1272463"/>
            <a:ext cx="9365853" cy="6124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err="1">
                <a:solidFill>
                  <a:schemeClr val="dk1"/>
                </a:solidFill>
                <a:latin typeface="Calibri"/>
                <a:ea typeface="Calibri"/>
                <a:cs typeface="Calibri"/>
                <a:sym typeface="Calibri"/>
              </a:rPr>
              <a:t>Oracy</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When discussing their findings or presenting information, pupils are encouraged to speak using full sentences and </a:t>
            </a:r>
            <a:r>
              <a:rPr lang="en-US" sz="2400" dirty="0" smtClean="0">
                <a:solidFill>
                  <a:schemeClr val="dk1"/>
                </a:solidFill>
                <a:latin typeface="Calibri"/>
                <a:ea typeface="Calibri"/>
                <a:cs typeface="Calibri"/>
                <a:sym typeface="Calibri"/>
              </a:rPr>
              <a:t>incorporating </a:t>
            </a:r>
            <a:r>
              <a:rPr lang="en-US" sz="2400" dirty="0" err="1" smtClean="0">
                <a:solidFill>
                  <a:schemeClr val="dk1"/>
                </a:solidFill>
                <a:latin typeface="Calibri"/>
                <a:ea typeface="Calibri"/>
                <a:cs typeface="Calibri"/>
                <a:sym typeface="Calibri"/>
              </a:rPr>
              <a:t>sunject</a:t>
            </a:r>
            <a:r>
              <a:rPr lang="en-US" sz="2400" dirty="0" smtClean="0">
                <a:solidFill>
                  <a:schemeClr val="dk1"/>
                </a:solidFill>
                <a:latin typeface="Calibri"/>
                <a:ea typeface="Calibri"/>
                <a:cs typeface="Calibri"/>
                <a:sym typeface="Calibri"/>
              </a:rPr>
              <a:t> specific </a:t>
            </a:r>
            <a:r>
              <a:rPr lang="en-US" sz="2400" dirty="0">
                <a:solidFill>
                  <a:schemeClr val="dk1"/>
                </a:solidFill>
                <a:latin typeface="Calibri"/>
                <a:ea typeface="Calibri"/>
                <a:cs typeface="Calibri"/>
                <a:sym typeface="Calibri"/>
              </a:rPr>
              <a:t>vocabulary.  This is modelled by teachers e.g. using my turn, your turn.</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Writing</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Pupils are expected to write across all areas of the curriculum with teachers modelling how to write purposefully in each subject.  </a:t>
            </a:r>
            <a:endParaRPr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pic>
        <p:nvPicPr>
          <p:cNvPr id="466" name="Google Shape;466;p48"/>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23725383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1291</Words>
  <Application>Microsoft Office PowerPoint</Application>
  <PresentationFormat>Widescreen</PresentationFormat>
  <Paragraphs>103</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Oi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Holman</dc:creator>
  <cp:lastModifiedBy>Ian Holman</cp:lastModifiedBy>
  <cp:revision>2</cp:revision>
  <dcterms:created xsi:type="dcterms:W3CDTF">2024-12-10T15:16:42Z</dcterms:created>
  <dcterms:modified xsi:type="dcterms:W3CDTF">2026-02-23T16:30:53Z</dcterms:modified>
</cp:coreProperties>
</file>