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4319575" cx="6119800"/>
  <p:notesSz cx="6858000" cy="9144000"/>
  <p:embeddedFontLst>
    <p:embeddedFont>
      <p:font typeface="Play"/>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2" roundtripDataSignature="AMtx7miSZSG7ueyo2eC04BrSzt/QFKGn3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3B8C51A-C6FF-47AC-AB9A-A76F55EA4E57}">
  <a:tblStyle styleId="{53B8C51A-C6FF-47AC-AB9A-A76F55EA4E57}" styleName="Table_0">
    <a:wholeTbl>
      <a:tcTxStyle b="off" i="off">
        <a:font>
          <a:latin typeface="Aptos"/>
          <a:ea typeface="Aptos"/>
          <a:cs typeface="Apto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9EC"/>
          </a:solidFill>
        </a:fill>
      </a:tcStyle>
    </a:wholeTbl>
    <a:band1H>
      <a:tcTxStyle/>
      <a:tcStyle>
        <a:fill>
          <a:solidFill>
            <a:srgbClr val="CAD1D8"/>
          </a:solidFill>
        </a:fill>
      </a:tcStyle>
    </a:band1H>
    <a:band2H>
      <a:tcTxStyle/>
    </a:band2H>
    <a:band1V>
      <a:tcTxStyle/>
      <a:tcStyle>
        <a:fill>
          <a:solidFill>
            <a:srgbClr val="CAD1D8"/>
          </a:solidFill>
        </a:fill>
      </a:tcStyle>
    </a:band1V>
    <a:band2V>
      <a:tcTxStyle/>
    </a:band2V>
    <a:lastCol>
      <a:tcTxStyle b="on" i="off">
        <a:font>
          <a:latin typeface="Aptos"/>
          <a:ea typeface="Aptos"/>
          <a:cs typeface="Aptos"/>
        </a:font>
        <a:schemeClr val="lt1"/>
      </a:tcTxStyle>
      <a:tcStyle>
        <a:fill>
          <a:solidFill>
            <a:schemeClr val="accent1"/>
          </a:solidFill>
        </a:fill>
      </a:tcStyle>
    </a:lastCol>
    <a:firstCol>
      <a:tcTxStyle b="on" i="off">
        <a:font>
          <a:latin typeface="Aptos"/>
          <a:ea typeface="Aptos"/>
          <a:cs typeface="Aptos"/>
        </a:font>
        <a:schemeClr val="lt1"/>
      </a:tcTxStyle>
      <a:tcStyle>
        <a:fill>
          <a:solidFill>
            <a:schemeClr val="accent1"/>
          </a:solidFill>
        </a:fill>
      </a:tcStyle>
    </a:firstCol>
    <a:lastRow>
      <a:tcTxStyle b="on" i="off">
        <a:font>
          <a:latin typeface="Aptos"/>
          <a:ea typeface="Aptos"/>
          <a:cs typeface="Apto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ptos"/>
          <a:ea typeface="Aptos"/>
          <a:cs typeface="Apto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Play-regular.fntdata"/><Relationship Id="rId11" Type="http://schemas.openxmlformats.org/officeDocument/2006/relationships/slide" Target="slides/slide6.xml"/><Relationship Id="rId22" Type="http://customschemas.google.com/relationships/presentationmetadata" Target="metadata"/><Relationship Id="rId10" Type="http://schemas.openxmlformats.org/officeDocument/2006/relationships/slide" Target="slides/slide5.xml"/><Relationship Id="rId21" Type="http://schemas.openxmlformats.org/officeDocument/2006/relationships/font" Target="fonts/Play-bold.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3" name="Shape 13"/>
        <p:cNvGrpSpPr/>
        <p:nvPr/>
      </p:nvGrpSpPr>
      <p:grpSpPr>
        <a:xfrm>
          <a:off x="0" y="0"/>
          <a:ext cx="0" cy="0"/>
          <a:chOff x="0" y="0"/>
          <a:chExt cx="0" cy="0"/>
        </a:xfrm>
      </p:grpSpPr>
      <p:sp>
        <p:nvSpPr>
          <p:cNvPr id="14" name="Google Shape;14;p16"/>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16"/>
          <p:cNvSpPr txBox="1"/>
          <p:nvPr>
            <p:ph idx="1" type="body"/>
          </p:nvPr>
        </p:nvSpPr>
        <p:spPr>
          <a:xfrm>
            <a:off x="420737" y="1149890"/>
            <a:ext cx="5278339"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16" name="Google Shape;16;p16"/>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16"/>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16"/>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17"/>
          <p:cNvSpPr txBox="1"/>
          <p:nvPr>
            <p:ph type="ctrTitle"/>
          </p:nvPr>
        </p:nvSpPr>
        <p:spPr>
          <a:xfrm>
            <a:off x="458986" y="706933"/>
            <a:ext cx="5201841" cy="150385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7"/>
          <p:cNvSpPr txBox="1"/>
          <p:nvPr>
            <p:ph idx="1" type="subTitle"/>
          </p:nvPr>
        </p:nvSpPr>
        <p:spPr>
          <a:xfrm>
            <a:off x="764977" y="2268784"/>
            <a:ext cx="4589860" cy="10429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630"/>
              </a:spcBef>
              <a:spcAft>
                <a:spcPts val="0"/>
              </a:spcAft>
              <a:buClr>
                <a:schemeClr val="dk1"/>
              </a:buClr>
              <a:buSzPts val="1512"/>
              <a:buNone/>
              <a:defRPr sz="1512"/>
            </a:lvl1pPr>
            <a:lvl2pPr lvl="1" algn="ctr">
              <a:lnSpc>
                <a:spcPct val="90000"/>
              </a:lnSpc>
              <a:spcBef>
                <a:spcPts val="315"/>
              </a:spcBef>
              <a:spcAft>
                <a:spcPts val="0"/>
              </a:spcAft>
              <a:buClr>
                <a:schemeClr val="dk1"/>
              </a:buClr>
              <a:buSzPts val="1260"/>
              <a:buNone/>
              <a:defRPr sz="1260"/>
            </a:lvl2pPr>
            <a:lvl3pPr lvl="2" algn="ctr">
              <a:lnSpc>
                <a:spcPct val="90000"/>
              </a:lnSpc>
              <a:spcBef>
                <a:spcPts val="315"/>
              </a:spcBef>
              <a:spcAft>
                <a:spcPts val="0"/>
              </a:spcAft>
              <a:buClr>
                <a:schemeClr val="dk1"/>
              </a:buClr>
              <a:buSzPts val="1134"/>
              <a:buNone/>
              <a:defRPr sz="1134"/>
            </a:lvl3pPr>
            <a:lvl4pPr lvl="3" algn="ctr">
              <a:lnSpc>
                <a:spcPct val="90000"/>
              </a:lnSpc>
              <a:spcBef>
                <a:spcPts val="315"/>
              </a:spcBef>
              <a:spcAft>
                <a:spcPts val="0"/>
              </a:spcAft>
              <a:buClr>
                <a:schemeClr val="dk1"/>
              </a:buClr>
              <a:buSzPts val="1008"/>
              <a:buNone/>
              <a:defRPr sz="1008"/>
            </a:lvl4pPr>
            <a:lvl5pPr lvl="4" algn="ctr">
              <a:lnSpc>
                <a:spcPct val="90000"/>
              </a:lnSpc>
              <a:spcBef>
                <a:spcPts val="315"/>
              </a:spcBef>
              <a:spcAft>
                <a:spcPts val="0"/>
              </a:spcAft>
              <a:buClr>
                <a:schemeClr val="dk1"/>
              </a:buClr>
              <a:buSzPts val="1008"/>
              <a:buNone/>
              <a:defRPr sz="1008"/>
            </a:lvl5pPr>
            <a:lvl6pPr lvl="5" algn="ctr">
              <a:lnSpc>
                <a:spcPct val="90000"/>
              </a:lnSpc>
              <a:spcBef>
                <a:spcPts val="315"/>
              </a:spcBef>
              <a:spcAft>
                <a:spcPts val="0"/>
              </a:spcAft>
              <a:buClr>
                <a:schemeClr val="dk1"/>
              </a:buClr>
              <a:buSzPts val="1008"/>
              <a:buNone/>
              <a:defRPr sz="1008"/>
            </a:lvl6pPr>
            <a:lvl7pPr lvl="6" algn="ctr">
              <a:lnSpc>
                <a:spcPct val="90000"/>
              </a:lnSpc>
              <a:spcBef>
                <a:spcPts val="315"/>
              </a:spcBef>
              <a:spcAft>
                <a:spcPts val="0"/>
              </a:spcAft>
              <a:buClr>
                <a:schemeClr val="dk1"/>
              </a:buClr>
              <a:buSzPts val="1008"/>
              <a:buNone/>
              <a:defRPr sz="1008"/>
            </a:lvl7pPr>
            <a:lvl8pPr lvl="7" algn="ctr">
              <a:lnSpc>
                <a:spcPct val="90000"/>
              </a:lnSpc>
              <a:spcBef>
                <a:spcPts val="315"/>
              </a:spcBef>
              <a:spcAft>
                <a:spcPts val="0"/>
              </a:spcAft>
              <a:buClr>
                <a:schemeClr val="dk1"/>
              </a:buClr>
              <a:buSzPts val="1008"/>
              <a:buNone/>
              <a:defRPr sz="1008"/>
            </a:lvl8pPr>
            <a:lvl9pPr lvl="8" algn="ctr">
              <a:lnSpc>
                <a:spcPct val="90000"/>
              </a:lnSpc>
              <a:spcBef>
                <a:spcPts val="315"/>
              </a:spcBef>
              <a:spcAft>
                <a:spcPts val="0"/>
              </a:spcAft>
              <a:buClr>
                <a:schemeClr val="dk1"/>
              </a:buClr>
              <a:buSzPts val="1008"/>
              <a:buNone/>
              <a:defRPr sz="1008"/>
            </a:lvl9pPr>
          </a:lstStyle>
          <a:p/>
        </p:txBody>
      </p:sp>
      <p:sp>
        <p:nvSpPr>
          <p:cNvPr id="22" name="Google Shape;22;p17"/>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7"/>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18"/>
          <p:cNvSpPr txBox="1"/>
          <p:nvPr>
            <p:ph type="title"/>
          </p:nvPr>
        </p:nvSpPr>
        <p:spPr>
          <a:xfrm>
            <a:off x="417550" y="1076899"/>
            <a:ext cx="5278339" cy="179682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18"/>
          <p:cNvSpPr txBox="1"/>
          <p:nvPr>
            <p:ph idx="1" type="body"/>
          </p:nvPr>
        </p:nvSpPr>
        <p:spPr>
          <a:xfrm>
            <a:off x="417550" y="2890725"/>
            <a:ext cx="5278339" cy="94491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rgbClr val="757575"/>
              </a:buClr>
              <a:buSzPts val="1512"/>
              <a:buNone/>
              <a:defRPr sz="1512">
                <a:solidFill>
                  <a:srgbClr val="757575"/>
                </a:solidFill>
              </a:defRPr>
            </a:lvl1pPr>
            <a:lvl2pPr indent="-228600" lvl="1" marL="914400" algn="l">
              <a:lnSpc>
                <a:spcPct val="90000"/>
              </a:lnSpc>
              <a:spcBef>
                <a:spcPts val="315"/>
              </a:spcBef>
              <a:spcAft>
                <a:spcPts val="0"/>
              </a:spcAft>
              <a:buClr>
                <a:srgbClr val="757575"/>
              </a:buClr>
              <a:buSzPts val="1260"/>
              <a:buNone/>
              <a:defRPr sz="1260">
                <a:solidFill>
                  <a:srgbClr val="757575"/>
                </a:solidFill>
              </a:defRPr>
            </a:lvl2pPr>
            <a:lvl3pPr indent="-228600" lvl="2" marL="1371600" algn="l">
              <a:lnSpc>
                <a:spcPct val="90000"/>
              </a:lnSpc>
              <a:spcBef>
                <a:spcPts val="315"/>
              </a:spcBef>
              <a:spcAft>
                <a:spcPts val="0"/>
              </a:spcAft>
              <a:buClr>
                <a:srgbClr val="757575"/>
              </a:buClr>
              <a:buSzPts val="1134"/>
              <a:buNone/>
              <a:defRPr sz="1134">
                <a:solidFill>
                  <a:srgbClr val="757575"/>
                </a:solidFill>
              </a:defRPr>
            </a:lvl3pPr>
            <a:lvl4pPr indent="-228600" lvl="3" marL="1828800" algn="l">
              <a:lnSpc>
                <a:spcPct val="90000"/>
              </a:lnSpc>
              <a:spcBef>
                <a:spcPts val="315"/>
              </a:spcBef>
              <a:spcAft>
                <a:spcPts val="0"/>
              </a:spcAft>
              <a:buClr>
                <a:srgbClr val="757575"/>
              </a:buClr>
              <a:buSzPts val="1008"/>
              <a:buNone/>
              <a:defRPr sz="1008">
                <a:solidFill>
                  <a:srgbClr val="757575"/>
                </a:solidFill>
              </a:defRPr>
            </a:lvl4pPr>
            <a:lvl5pPr indent="-228600" lvl="4" marL="2286000" algn="l">
              <a:lnSpc>
                <a:spcPct val="90000"/>
              </a:lnSpc>
              <a:spcBef>
                <a:spcPts val="315"/>
              </a:spcBef>
              <a:spcAft>
                <a:spcPts val="0"/>
              </a:spcAft>
              <a:buClr>
                <a:srgbClr val="757575"/>
              </a:buClr>
              <a:buSzPts val="1008"/>
              <a:buNone/>
              <a:defRPr sz="1008">
                <a:solidFill>
                  <a:srgbClr val="757575"/>
                </a:solidFill>
              </a:defRPr>
            </a:lvl5pPr>
            <a:lvl6pPr indent="-228600" lvl="5" marL="2743200" algn="l">
              <a:lnSpc>
                <a:spcPct val="90000"/>
              </a:lnSpc>
              <a:spcBef>
                <a:spcPts val="315"/>
              </a:spcBef>
              <a:spcAft>
                <a:spcPts val="0"/>
              </a:spcAft>
              <a:buClr>
                <a:srgbClr val="757575"/>
              </a:buClr>
              <a:buSzPts val="1008"/>
              <a:buNone/>
              <a:defRPr sz="1008">
                <a:solidFill>
                  <a:srgbClr val="757575"/>
                </a:solidFill>
              </a:defRPr>
            </a:lvl6pPr>
            <a:lvl7pPr indent="-228600" lvl="6" marL="3200400" algn="l">
              <a:lnSpc>
                <a:spcPct val="90000"/>
              </a:lnSpc>
              <a:spcBef>
                <a:spcPts val="315"/>
              </a:spcBef>
              <a:spcAft>
                <a:spcPts val="0"/>
              </a:spcAft>
              <a:buClr>
                <a:srgbClr val="757575"/>
              </a:buClr>
              <a:buSzPts val="1008"/>
              <a:buNone/>
              <a:defRPr sz="1008">
                <a:solidFill>
                  <a:srgbClr val="757575"/>
                </a:solidFill>
              </a:defRPr>
            </a:lvl7pPr>
            <a:lvl8pPr indent="-228600" lvl="7" marL="3657600" algn="l">
              <a:lnSpc>
                <a:spcPct val="90000"/>
              </a:lnSpc>
              <a:spcBef>
                <a:spcPts val="315"/>
              </a:spcBef>
              <a:spcAft>
                <a:spcPts val="0"/>
              </a:spcAft>
              <a:buClr>
                <a:srgbClr val="757575"/>
              </a:buClr>
              <a:buSzPts val="1008"/>
              <a:buNone/>
              <a:defRPr sz="1008">
                <a:solidFill>
                  <a:srgbClr val="757575"/>
                </a:solidFill>
              </a:defRPr>
            </a:lvl8pPr>
            <a:lvl9pPr indent="-228600" lvl="8" marL="4114800" algn="l">
              <a:lnSpc>
                <a:spcPct val="90000"/>
              </a:lnSpc>
              <a:spcBef>
                <a:spcPts val="315"/>
              </a:spcBef>
              <a:spcAft>
                <a:spcPts val="0"/>
              </a:spcAft>
              <a:buClr>
                <a:srgbClr val="757575"/>
              </a:buClr>
              <a:buSzPts val="1008"/>
              <a:buNone/>
              <a:defRPr sz="1008">
                <a:solidFill>
                  <a:srgbClr val="757575"/>
                </a:solidFill>
              </a:defRPr>
            </a:lvl9pPr>
          </a:lstStyle>
          <a:p/>
        </p:txBody>
      </p:sp>
      <p:sp>
        <p:nvSpPr>
          <p:cNvPr id="27" name="Google Shape;27;p18"/>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8"/>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8"/>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0" name="Shape 30"/>
        <p:cNvGrpSpPr/>
        <p:nvPr/>
      </p:nvGrpSpPr>
      <p:grpSpPr>
        <a:xfrm>
          <a:off x="0" y="0"/>
          <a:ext cx="0" cy="0"/>
          <a:chOff x="0" y="0"/>
          <a:chExt cx="0" cy="0"/>
        </a:xfrm>
      </p:grpSpPr>
      <p:sp>
        <p:nvSpPr>
          <p:cNvPr id="31" name="Google Shape;31;p19"/>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19"/>
          <p:cNvSpPr txBox="1"/>
          <p:nvPr>
            <p:ph idx="1" type="body"/>
          </p:nvPr>
        </p:nvSpPr>
        <p:spPr>
          <a:xfrm>
            <a:off x="420737" y="1149890"/>
            <a:ext cx="2600921"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33" name="Google Shape;33;p19"/>
          <p:cNvSpPr txBox="1"/>
          <p:nvPr>
            <p:ph idx="2" type="body"/>
          </p:nvPr>
        </p:nvSpPr>
        <p:spPr>
          <a:xfrm>
            <a:off x="3098155" y="1149890"/>
            <a:ext cx="2600921"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34" name="Google Shape;34;p19"/>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9"/>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19"/>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7" name="Shape 37"/>
        <p:cNvGrpSpPr/>
        <p:nvPr/>
      </p:nvGrpSpPr>
      <p:grpSpPr>
        <a:xfrm>
          <a:off x="0" y="0"/>
          <a:ext cx="0" cy="0"/>
          <a:chOff x="0" y="0"/>
          <a:chExt cx="0" cy="0"/>
        </a:xfrm>
      </p:grpSpPr>
      <p:sp>
        <p:nvSpPr>
          <p:cNvPr id="38" name="Google Shape;38;p20"/>
          <p:cNvSpPr txBox="1"/>
          <p:nvPr>
            <p:ph type="title"/>
          </p:nvPr>
        </p:nvSpPr>
        <p:spPr>
          <a:xfrm>
            <a:off x="421534"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0"/>
          <p:cNvSpPr txBox="1"/>
          <p:nvPr>
            <p:ph idx="1" type="body"/>
          </p:nvPr>
        </p:nvSpPr>
        <p:spPr>
          <a:xfrm>
            <a:off x="421535" y="1058899"/>
            <a:ext cx="2588967" cy="51895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512"/>
              <a:buNone/>
              <a:defRPr b="1" sz="1512"/>
            </a:lvl1pPr>
            <a:lvl2pPr indent="-228600" lvl="1" marL="914400" algn="l">
              <a:lnSpc>
                <a:spcPct val="90000"/>
              </a:lnSpc>
              <a:spcBef>
                <a:spcPts val="315"/>
              </a:spcBef>
              <a:spcAft>
                <a:spcPts val="0"/>
              </a:spcAft>
              <a:buClr>
                <a:schemeClr val="dk1"/>
              </a:buClr>
              <a:buSzPts val="1260"/>
              <a:buNone/>
              <a:defRPr b="1" sz="1260"/>
            </a:lvl2pPr>
            <a:lvl3pPr indent="-228600" lvl="2" marL="1371600" algn="l">
              <a:lnSpc>
                <a:spcPct val="90000"/>
              </a:lnSpc>
              <a:spcBef>
                <a:spcPts val="315"/>
              </a:spcBef>
              <a:spcAft>
                <a:spcPts val="0"/>
              </a:spcAft>
              <a:buClr>
                <a:schemeClr val="dk1"/>
              </a:buClr>
              <a:buSzPts val="1134"/>
              <a:buNone/>
              <a:defRPr b="1" sz="1134"/>
            </a:lvl3pPr>
            <a:lvl4pPr indent="-228600" lvl="3" marL="1828800" algn="l">
              <a:lnSpc>
                <a:spcPct val="90000"/>
              </a:lnSpc>
              <a:spcBef>
                <a:spcPts val="315"/>
              </a:spcBef>
              <a:spcAft>
                <a:spcPts val="0"/>
              </a:spcAft>
              <a:buClr>
                <a:schemeClr val="dk1"/>
              </a:buClr>
              <a:buSzPts val="1008"/>
              <a:buNone/>
              <a:defRPr b="1" sz="1008"/>
            </a:lvl4pPr>
            <a:lvl5pPr indent="-228600" lvl="4" marL="2286000" algn="l">
              <a:lnSpc>
                <a:spcPct val="90000"/>
              </a:lnSpc>
              <a:spcBef>
                <a:spcPts val="315"/>
              </a:spcBef>
              <a:spcAft>
                <a:spcPts val="0"/>
              </a:spcAft>
              <a:buClr>
                <a:schemeClr val="dk1"/>
              </a:buClr>
              <a:buSzPts val="1008"/>
              <a:buNone/>
              <a:defRPr b="1" sz="1008"/>
            </a:lvl5pPr>
            <a:lvl6pPr indent="-228600" lvl="5" marL="2743200" algn="l">
              <a:lnSpc>
                <a:spcPct val="90000"/>
              </a:lnSpc>
              <a:spcBef>
                <a:spcPts val="315"/>
              </a:spcBef>
              <a:spcAft>
                <a:spcPts val="0"/>
              </a:spcAft>
              <a:buClr>
                <a:schemeClr val="dk1"/>
              </a:buClr>
              <a:buSzPts val="1008"/>
              <a:buNone/>
              <a:defRPr b="1" sz="1008"/>
            </a:lvl6pPr>
            <a:lvl7pPr indent="-228600" lvl="6" marL="3200400" algn="l">
              <a:lnSpc>
                <a:spcPct val="90000"/>
              </a:lnSpc>
              <a:spcBef>
                <a:spcPts val="315"/>
              </a:spcBef>
              <a:spcAft>
                <a:spcPts val="0"/>
              </a:spcAft>
              <a:buClr>
                <a:schemeClr val="dk1"/>
              </a:buClr>
              <a:buSzPts val="1008"/>
              <a:buNone/>
              <a:defRPr b="1" sz="1008"/>
            </a:lvl7pPr>
            <a:lvl8pPr indent="-228600" lvl="7" marL="3657600" algn="l">
              <a:lnSpc>
                <a:spcPct val="90000"/>
              </a:lnSpc>
              <a:spcBef>
                <a:spcPts val="315"/>
              </a:spcBef>
              <a:spcAft>
                <a:spcPts val="0"/>
              </a:spcAft>
              <a:buClr>
                <a:schemeClr val="dk1"/>
              </a:buClr>
              <a:buSzPts val="1008"/>
              <a:buNone/>
              <a:defRPr b="1" sz="1008"/>
            </a:lvl8pPr>
            <a:lvl9pPr indent="-228600" lvl="8" marL="4114800" algn="l">
              <a:lnSpc>
                <a:spcPct val="90000"/>
              </a:lnSpc>
              <a:spcBef>
                <a:spcPts val="315"/>
              </a:spcBef>
              <a:spcAft>
                <a:spcPts val="0"/>
              </a:spcAft>
              <a:buClr>
                <a:schemeClr val="dk1"/>
              </a:buClr>
              <a:buSzPts val="1008"/>
              <a:buNone/>
              <a:defRPr b="1" sz="1008"/>
            </a:lvl9pPr>
          </a:lstStyle>
          <a:p/>
        </p:txBody>
      </p:sp>
      <p:sp>
        <p:nvSpPr>
          <p:cNvPr id="40" name="Google Shape;40;p20"/>
          <p:cNvSpPr txBox="1"/>
          <p:nvPr>
            <p:ph idx="2" type="body"/>
          </p:nvPr>
        </p:nvSpPr>
        <p:spPr>
          <a:xfrm>
            <a:off x="421535" y="1577849"/>
            <a:ext cx="2588967" cy="23207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41" name="Google Shape;41;p20"/>
          <p:cNvSpPr txBox="1"/>
          <p:nvPr>
            <p:ph idx="3" type="body"/>
          </p:nvPr>
        </p:nvSpPr>
        <p:spPr>
          <a:xfrm>
            <a:off x="3098155" y="1058899"/>
            <a:ext cx="2601718" cy="51895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512"/>
              <a:buNone/>
              <a:defRPr b="1" sz="1512"/>
            </a:lvl1pPr>
            <a:lvl2pPr indent="-228600" lvl="1" marL="914400" algn="l">
              <a:lnSpc>
                <a:spcPct val="90000"/>
              </a:lnSpc>
              <a:spcBef>
                <a:spcPts val="315"/>
              </a:spcBef>
              <a:spcAft>
                <a:spcPts val="0"/>
              </a:spcAft>
              <a:buClr>
                <a:schemeClr val="dk1"/>
              </a:buClr>
              <a:buSzPts val="1260"/>
              <a:buNone/>
              <a:defRPr b="1" sz="1260"/>
            </a:lvl2pPr>
            <a:lvl3pPr indent="-228600" lvl="2" marL="1371600" algn="l">
              <a:lnSpc>
                <a:spcPct val="90000"/>
              </a:lnSpc>
              <a:spcBef>
                <a:spcPts val="315"/>
              </a:spcBef>
              <a:spcAft>
                <a:spcPts val="0"/>
              </a:spcAft>
              <a:buClr>
                <a:schemeClr val="dk1"/>
              </a:buClr>
              <a:buSzPts val="1134"/>
              <a:buNone/>
              <a:defRPr b="1" sz="1134"/>
            </a:lvl3pPr>
            <a:lvl4pPr indent="-228600" lvl="3" marL="1828800" algn="l">
              <a:lnSpc>
                <a:spcPct val="90000"/>
              </a:lnSpc>
              <a:spcBef>
                <a:spcPts val="315"/>
              </a:spcBef>
              <a:spcAft>
                <a:spcPts val="0"/>
              </a:spcAft>
              <a:buClr>
                <a:schemeClr val="dk1"/>
              </a:buClr>
              <a:buSzPts val="1008"/>
              <a:buNone/>
              <a:defRPr b="1" sz="1008"/>
            </a:lvl4pPr>
            <a:lvl5pPr indent="-228600" lvl="4" marL="2286000" algn="l">
              <a:lnSpc>
                <a:spcPct val="90000"/>
              </a:lnSpc>
              <a:spcBef>
                <a:spcPts val="315"/>
              </a:spcBef>
              <a:spcAft>
                <a:spcPts val="0"/>
              </a:spcAft>
              <a:buClr>
                <a:schemeClr val="dk1"/>
              </a:buClr>
              <a:buSzPts val="1008"/>
              <a:buNone/>
              <a:defRPr b="1" sz="1008"/>
            </a:lvl5pPr>
            <a:lvl6pPr indent="-228600" lvl="5" marL="2743200" algn="l">
              <a:lnSpc>
                <a:spcPct val="90000"/>
              </a:lnSpc>
              <a:spcBef>
                <a:spcPts val="315"/>
              </a:spcBef>
              <a:spcAft>
                <a:spcPts val="0"/>
              </a:spcAft>
              <a:buClr>
                <a:schemeClr val="dk1"/>
              </a:buClr>
              <a:buSzPts val="1008"/>
              <a:buNone/>
              <a:defRPr b="1" sz="1008"/>
            </a:lvl6pPr>
            <a:lvl7pPr indent="-228600" lvl="6" marL="3200400" algn="l">
              <a:lnSpc>
                <a:spcPct val="90000"/>
              </a:lnSpc>
              <a:spcBef>
                <a:spcPts val="315"/>
              </a:spcBef>
              <a:spcAft>
                <a:spcPts val="0"/>
              </a:spcAft>
              <a:buClr>
                <a:schemeClr val="dk1"/>
              </a:buClr>
              <a:buSzPts val="1008"/>
              <a:buNone/>
              <a:defRPr b="1" sz="1008"/>
            </a:lvl7pPr>
            <a:lvl8pPr indent="-228600" lvl="7" marL="3657600" algn="l">
              <a:lnSpc>
                <a:spcPct val="90000"/>
              </a:lnSpc>
              <a:spcBef>
                <a:spcPts val="315"/>
              </a:spcBef>
              <a:spcAft>
                <a:spcPts val="0"/>
              </a:spcAft>
              <a:buClr>
                <a:schemeClr val="dk1"/>
              </a:buClr>
              <a:buSzPts val="1008"/>
              <a:buNone/>
              <a:defRPr b="1" sz="1008"/>
            </a:lvl8pPr>
            <a:lvl9pPr indent="-228600" lvl="8" marL="4114800" algn="l">
              <a:lnSpc>
                <a:spcPct val="90000"/>
              </a:lnSpc>
              <a:spcBef>
                <a:spcPts val="315"/>
              </a:spcBef>
              <a:spcAft>
                <a:spcPts val="0"/>
              </a:spcAft>
              <a:buClr>
                <a:schemeClr val="dk1"/>
              </a:buClr>
              <a:buSzPts val="1008"/>
              <a:buNone/>
              <a:defRPr b="1" sz="1008"/>
            </a:lvl9pPr>
          </a:lstStyle>
          <a:p/>
        </p:txBody>
      </p:sp>
      <p:sp>
        <p:nvSpPr>
          <p:cNvPr id="42" name="Google Shape;42;p20"/>
          <p:cNvSpPr txBox="1"/>
          <p:nvPr>
            <p:ph idx="4" type="body"/>
          </p:nvPr>
        </p:nvSpPr>
        <p:spPr>
          <a:xfrm>
            <a:off x="3098155" y="1577849"/>
            <a:ext cx="2601718" cy="23207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43" name="Google Shape;43;p20"/>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0"/>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0"/>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21"/>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21"/>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1"/>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1"/>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22"/>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2"/>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2"/>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23"/>
          <p:cNvSpPr txBox="1"/>
          <p:nvPr>
            <p:ph type="title"/>
          </p:nvPr>
        </p:nvSpPr>
        <p:spPr>
          <a:xfrm>
            <a:off x="421534" y="287972"/>
            <a:ext cx="1973799" cy="100790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23"/>
          <p:cNvSpPr txBox="1"/>
          <p:nvPr>
            <p:ph idx="1" type="body"/>
          </p:nvPr>
        </p:nvSpPr>
        <p:spPr>
          <a:xfrm>
            <a:off x="2601718" y="621942"/>
            <a:ext cx="3098155" cy="3069707"/>
          </a:xfrm>
          <a:prstGeom prst="rect">
            <a:avLst/>
          </a:prstGeom>
          <a:noFill/>
          <a:ln>
            <a:noFill/>
          </a:ln>
        </p:spPr>
        <p:txBody>
          <a:bodyPr anchorCtr="0" anchor="t" bIns="45700" lIns="91425" spcFirstLastPara="1" rIns="91425" wrap="square" tIns="45700">
            <a:normAutofit/>
          </a:bodyPr>
          <a:lstStyle>
            <a:lvl1pPr indent="-356616" lvl="0" marL="457200" algn="l">
              <a:lnSpc>
                <a:spcPct val="90000"/>
              </a:lnSpc>
              <a:spcBef>
                <a:spcPts val="630"/>
              </a:spcBef>
              <a:spcAft>
                <a:spcPts val="0"/>
              </a:spcAft>
              <a:buClr>
                <a:schemeClr val="dk1"/>
              </a:buClr>
              <a:buSzPts val="2016"/>
              <a:buChar char="•"/>
              <a:defRPr sz="2016"/>
            </a:lvl1pPr>
            <a:lvl2pPr indent="-340614" lvl="1" marL="914400" algn="l">
              <a:lnSpc>
                <a:spcPct val="90000"/>
              </a:lnSpc>
              <a:spcBef>
                <a:spcPts val="315"/>
              </a:spcBef>
              <a:spcAft>
                <a:spcPts val="0"/>
              </a:spcAft>
              <a:buClr>
                <a:schemeClr val="dk1"/>
              </a:buClr>
              <a:buSzPts val="1764"/>
              <a:buChar char="•"/>
              <a:defRPr sz="1764"/>
            </a:lvl2pPr>
            <a:lvl3pPr indent="-324612" lvl="2" marL="1371600" algn="l">
              <a:lnSpc>
                <a:spcPct val="90000"/>
              </a:lnSpc>
              <a:spcBef>
                <a:spcPts val="315"/>
              </a:spcBef>
              <a:spcAft>
                <a:spcPts val="0"/>
              </a:spcAft>
              <a:buClr>
                <a:schemeClr val="dk1"/>
              </a:buClr>
              <a:buSzPts val="1512"/>
              <a:buChar char="•"/>
              <a:defRPr sz="1512"/>
            </a:lvl3pPr>
            <a:lvl4pPr indent="-308610" lvl="3" marL="1828800" algn="l">
              <a:lnSpc>
                <a:spcPct val="90000"/>
              </a:lnSpc>
              <a:spcBef>
                <a:spcPts val="315"/>
              </a:spcBef>
              <a:spcAft>
                <a:spcPts val="0"/>
              </a:spcAft>
              <a:buClr>
                <a:schemeClr val="dk1"/>
              </a:buClr>
              <a:buSzPts val="1260"/>
              <a:buChar char="•"/>
              <a:defRPr sz="1260"/>
            </a:lvl4pPr>
            <a:lvl5pPr indent="-308610" lvl="4" marL="2286000" algn="l">
              <a:lnSpc>
                <a:spcPct val="90000"/>
              </a:lnSpc>
              <a:spcBef>
                <a:spcPts val="315"/>
              </a:spcBef>
              <a:spcAft>
                <a:spcPts val="0"/>
              </a:spcAft>
              <a:buClr>
                <a:schemeClr val="dk1"/>
              </a:buClr>
              <a:buSzPts val="1260"/>
              <a:buChar char="•"/>
              <a:defRPr sz="1260"/>
            </a:lvl5pPr>
            <a:lvl6pPr indent="-308610" lvl="5" marL="2743200" algn="l">
              <a:lnSpc>
                <a:spcPct val="90000"/>
              </a:lnSpc>
              <a:spcBef>
                <a:spcPts val="315"/>
              </a:spcBef>
              <a:spcAft>
                <a:spcPts val="0"/>
              </a:spcAft>
              <a:buClr>
                <a:schemeClr val="dk1"/>
              </a:buClr>
              <a:buSzPts val="1260"/>
              <a:buChar char="•"/>
              <a:defRPr sz="1260"/>
            </a:lvl6pPr>
            <a:lvl7pPr indent="-308610" lvl="6" marL="3200400" algn="l">
              <a:lnSpc>
                <a:spcPct val="90000"/>
              </a:lnSpc>
              <a:spcBef>
                <a:spcPts val="315"/>
              </a:spcBef>
              <a:spcAft>
                <a:spcPts val="0"/>
              </a:spcAft>
              <a:buClr>
                <a:schemeClr val="dk1"/>
              </a:buClr>
              <a:buSzPts val="1260"/>
              <a:buChar char="•"/>
              <a:defRPr sz="1260"/>
            </a:lvl7pPr>
            <a:lvl8pPr indent="-308610" lvl="7" marL="3657600" algn="l">
              <a:lnSpc>
                <a:spcPct val="90000"/>
              </a:lnSpc>
              <a:spcBef>
                <a:spcPts val="315"/>
              </a:spcBef>
              <a:spcAft>
                <a:spcPts val="0"/>
              </a:spcAft>
              <a:buClr>
                <a:schemeClr val="dk1"/>
              </a:buClr>
              <a:buSzPts val="1260"/>
              <a:buChar char="•"/>
              <a:defRPr sz="1260"/>
            </a:lvl8pPr>
            <a:lvl9pPr indent="-308610" lvl="8" marL="4114800" algn="l">
              <a:lnSpc>
                <a:spcPct val="90000"/>
              </a:lnSpc>
              <a:spcBef>
                <a:spcPts val="315"/>
              </a:spcBef>
              <a:spcAft>
                <a:spcPts val="0"/>
              </a:spcAft>
              <a:buClr>
                <a:schemeClr val="dk1"/>
              </a:buClr>
              <a:buSzPts val="1260"/>
              <a:buChar char="•"/>
              <a:defRPr sz="1260"/>
            </a:lvl9pPr>
          </a:lstStyle>
          <a:p/>
        </p:txBody>
      </p:sp>
      <p:sp>
        <p:nvSpPr>
          <p:cNvPr id="58" name="Google Shape;58;p23"/>
          <p:cNvSpPr txBox="1"/>
          <p:nvPr>
            <p:ph idx="2" type="body"/>
          </p:nvPr>
        </p:nvSpPr>
        <p:spPr>
          <a:xfrm>
            <a:off x="421534" y="1295877"/>
            <a:ext cx="1973799" cy="24007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008"/>
              <a:buNone/>
              <a:defRPr sz="1008"/>
            </a:lvl1pPr>
            <a:lvl2pPr indent="-228600" lvl="1" marL="914400" algn="l">
              <a:lnSpc>
                <a:spcPct val="90000"/>
              </a:lnSpc>
              <a:spcBef>
                <a:spcPts val="315"/>
              </a:spcBef>
              <a:spcAft>
                <a:spcPts val="0"/>
              </a:spcAft>
              <a:buClr>
                <a:schemeClr val="dk1"/>
              </a:buClr>
              <a:buSzPts val="882"/>
              <a:buNone/>
              <a:defRPr sz="882"/>
            </a:lvl2pPr>
            <a:lvl3pPr indent="-228600" lvl="2" marL="1371600" algn="l">
              <a:lnSpc>
                <a:spcPct val="90000"/>
              </a:lnSpc>
              <a:spcBef>
                <a:spcPts val="315"/>
              </a:spcBef>
              <a:spcAft>
                <a:spcPts val="0"/>
              </a:spcAft>
              <a:buClr>
                <a:schemeClr val="dk1"/>
              </a:buClr>
              <a:buSzPts val="756"/>
              <a:buNone/>
              <a:defRPr sz="756"/>
            </a:lvl3pPr>
            <a:lvl4pPr indent="-228600" lvl="3" marL="1828800" algn="l">
              <a:lnSpc>
                <a:spcPct val="90000"/>
              </a:lnSpc>
              <a:spcBef>
                <a:spcPts val="315"/>
              </a:spcBef>
              <a:spcAft>
                <a:spcPts val="0"/>
              </a:spcAft>
              <a:buClr>
                <a:schemeClr val="dk1"/>
              </a:buClr>
              <a:buSzPts val="630"/>
              <a:buNone/>
              <a:defRPr sz="630"/>
            </a:lvl4pPr>
            <a:lvl5pPr indent="-228600" lvl="4" marL="2286000" algn="l">
              <a:lnSpc>
                <a:spcPct val="90000"/>
              </a:lnSpc>
              <a:spcBef>
                <a:spcPts val="315"/>
              </a:spcBef>
              <a:spcAft>
                <a:spcPts val="0"/>
              </a:spcAft>
              <a:buClr>
                <a:schemeClr val="dk1"/>
              </a:buClr>
              <a:buSzPts val="630"/>
              <a:buNone/>
              <a:defRPr sz="630"/>
            </a:lvl5pPr>
            <a:lvl6pPr indent="-228600" lvl="5" marL="2743200" algn="l">
              <a:lnSpc>
                <a:spcPct val="90000"/>
              </a:lnSpc>
              <a:spcBef>
                <a:spcPts val="315"/>
              </a:spcBef>
              <a:spcAft>
                <a:spcPts val="0"/>
              </a:spcAft>
              <a:buClr>
                <a:schemeClr val="dk1"/>
              </a:buClr>
              <a:buSzPts val="630"/>
              <a:buNone/>
              <a:defRPr sz="630"/>
            </a:lvl6pPr>
            <a:lvl7pPr indent="-228600" lvl="6" marL="3200400" algn="l">
              <a:lnSpc>
                <a:spcPct val="90000"/>
              </a:lnSpc>
              <a:spcBef>
                <a:spcPts val="315"/>
              </a:spcBef>
              <a:spcAft>
                <a:spcPts val="0"/>
              </a:spcAft>
              <a:buClr>
                <a:schemeClr val="dk1"/>
              </a:buClr>
              <a:buSzPts val="630"/>
              <a:buNone/>
              <a:defRPr sz="630"/>
            </a:lvl7pPr>
            <a:lvl8pPr indent="-228600" lvl="7" marL="3657600" algn="l">
              <a:lnSpc>
                <a:spcPct val="90000"/>
              </a:lnSpc>
              <a:spcBef>
                <a:spcPts val="315"/>
              </a:spcBef>
              <a:spcAft>
                <a:spcPts val="0"/>
              </a:spcAft>
              <a:buClr>
                <a:schemeClr val="dk1"/>
              </a:buClr>
              <a:buSzPts val="630"/>
              <a:buNone/>
              <a:defRPr sz="630"/>
            </a:lvl8pPr>
            <a:lvl9pPr indent="-228600" lvl="8" marL="4114800" algn="l">
              <a:lnSpc>
                <a:spcPct val="90000"/>
              </a:lnSpc>
              <a:spcBef>
                <a:spcPts val="315"/>
              </a:spcBef>
              <a:spcAft>
                <a:spcPts val="0"/>
              </a:spcAft>
              <a:buClr>
                <a:schemeClr val="dk1"/>
              </a:buClr>
              <a:buSzPts val="630"/>
              <a:buNone/>
              <a:defRPr sz="630"/>
            </a:lvl9pPr>
          </a:lstStyle>
          <a:p/>
        </p:txBody>
      </p:sp>
      <p:sp>
        <p:nvSpPr>
          <p:cNvPr id="59" name="Google Shape;59;p23"/>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3"/>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3"/>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2" name="Shape 62"/>
        <p:cNvGrpSpPr/>
        <p:nvPr/>
      </p:nvGrpSpPr>
      <p:grpSpPr>
        <a:xfrm>
          <a:off x="0" y="0"/>
          <a:ext cx="0" cy="0"/>
          <a:chOff x="0" y="0"/>
          <a:chExt cx="0" cy="0"/>
        </a:xfrm>
      </p:grpSpPr>
      <p:sp>
        <p:nvSpPr>
          <p:cNvPr id="63" name="Google Shape;63;p24"/>
          <p:cNvSpPr txBox="1"/>
          <p:nvPr>
            <p:ph type="title"/>
          </p:nvPr>
        </p:nvSpPr>
        <p:spPr>
          <a:xfrm>
            <a:off x="421534" y="287972"/>
            <a:ext cx="1973799" cy="100790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24"/>
          <p:cNvSpPr/>
          <p:nvPr>
            <p:ph idx="2" type="pic"/>
          </p:nvPr>
        </p:nvSpPr>
        <p:spPr>
          <a:xfrm>
            <a:off x="2601718" y="621942"/>
            <a:ext cx="3098155" cy="3069707"/>
          </a:xfrm>
          <a:prstGeom prst="rect">
            <a:avLst/>
          </a:prstGeom>
          <a:noFill/>
          <a:ln>
            <a:noFill/>
          </a:ln>
        </p:spPr>
      </p:sp>
      <p:sp>
        <p:nvSpPr>
          <p:cNvPr id="65" name="Google Shape;65;p24"/>
          <p:cNvSpPr txBox="1"/>
          <p:nvPr>
            <p:ph idx="1" type="body"/>
          </p:nvPr>
        </p:nvSpPr>
        <p:spPr>
          <a:xfrm>
            <a:off x="421534" y="1295877"/>
            <a:ext cx="1973799" cy="24007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008"/>
              <a:buNone/>
              <a:defRPr sz="1008"/>
            </a:lvl1pPr>
            <a:lvl2pPr indent="-228600" lvl="1" marL="914400" algn="l">
              <a:lnSpc>
                <a:spcPct val="90000"/>
              </a:lnSpc>
              <a:spcBef>
                <a:spcPts val="315"/>
              </a:spcBef>
              <a:spcAft>
                <a:spcPts val="0"/>
              </a:spcAft>
              <a:buClr>
                <a:schemeClr val="dk1"/>
              </a:buClr>
              <a:buSzPts val="882"/>
              <a:buNone/>
              <a:defRPr sz="882"/>
            </a:lvl2pPr>
            <a:lvl3pPr indent="-228600" lvl="2" marL="1371600" algn="l">
              <a:lnSpc>
                <a:spcPct val="90000"/>
              </a:lnSpc>
              <a:spcBef>
                <a:spcPts val="315"/>
              </a:spcBef>
              <a:spcAft>
                <a:spcPts val="0"/>
              </a:spcAft>
              <a:buClr>
                <a:schemeClr val="dk1"/>
              </a:buClr>
              <a:buSzPts val="756"/>
              <a:buNone/>
              <a:defRPr sz="756"/>
            </a:lvl3pPr>
            <a:lvl4pPr indent="-228600" lvl="3" marL="1828800" algn="l">
              <a:lnSpc>
                <a:spcPct val="90000"/>
              </a:lnSpc>
              <a:spcBef>
                <a:spcPts val="315"/>
              </a:spcBef>
              <a:spcAft>
                <a:spcPts val="0"/>
              </a:spcAft>
              <a:buClr>
                <a:schemeClr val="dk1"/>
              </a:buClr>
              <a:buSzPts val="630"/>
              <a:buNone/>
              <a:defRPr sz="630"/>
            </a:lvl4pPr>
            <a:lvl5pPr indent="-228600" lvl="4" marL="2286000" algn="l">
              <a:lnSpc>
                <a:spcPct val="90000"/>
              </a:lnSpc>
              <a:spcBef>
                <a:spcPts val="315"/>
              </a:spcBef>
              <a:spcAft>
                <a:spcPts val="0"/>
              </a:spcAft>
              <a:buClr>
                <a:schemeClr val="dk1"/>
              </a:buClr>
              <a:buSzPts val="630"/>
              <a:buNone/>
              <a:defRPr sz="630"/>
            </a:lvl5pPr>
            <a:lvl6pPr indent="-228600" lvl="5" marL="2743200" algn="l">
              <a:lnSpc>
                <a:spcPct val="90000"/>
              </a:lnSpc>
              <a:spcBef>
                <a:spcPts val="315"/>
              </a:spcBef>
              <a:spcAft>
                <a:spcPts val="0"/>
              </a:spcAft>
              <a:buClr>
                <a:schemeClr val="dk1"/>
              </a:buClr>
              <a:buSzPts val="630"/>
              <a:buNone/>
              <a:defRPr sz="630"/>
            </a:lvl6pPr>
            <a:lvl7pPr indent="-228600" lvl="6" marL="3200400" algn="l">
              <a:lnSpc>
                <a:spcPct val="90000"/>
              </a:lnSpc>
              <a:spcBef>
                <a:spcPts val="315"/>
              </a:spcBef>
              <a:spcAft>
                <a:spcPts val="0"/>
              </a:spcAft>
              <a:buClr>
                <a:schemeClr val="dk1"/>
              </a:buClr>
              <a:buSzPts val="630"/>
              <a:buNone/>
              <a:defRPr sz="630"/>
            </a:lvl7pPr>
            <a:lvl8pPr indent="-228600" lvl="7" marL="3657600" algn="l">
              <a:lnSpc>
                <a:spcPct val="90000"/>
              </a:lnSpc>
              <a:spcBef>
                <a:spcPts val="315"/>
              </a:spcBef>
              <a:spcAft>
                <a:spcPts val="0"/>
              </a:spcAft>
              <a:buClr>
                <a:schemeClr val="dk1"/>
              </a:buClr>
              <a:buSzPts val="630"/>
              <a:buNone/>
              <a:defRPr sz="630"/>
            </a:lvl8pPr>
            <a:lvl9pPr indent="-228600" lvl="8" marL="4114800" algn="l">
              <a:lnSpc>
                <a:spcPct val="90000"/>
              </a:lnSpc>
              <a:spcBef>
                <a:spcPts val="315"/>
              </a:spcBef>
              <a:spcAft>
                <a:spcPts val="0"/>
              </a:spcAft>
              <a:buClr>
                <a:schemeClr val="dk1"/>
              </a:buClr>
              <a:buSzPts val="630"/>
              <a:buNone/>
              <a:defRPr sz="630"/>
            </a:lvl9pPr>
          </a:lstStyle>
          <a:p/>
        </p:txBody>
      </p:sp>
      <p:sp>
        <p:nvSpPr>
          <p:cNvPr id="66" name="Google Shape;66;p24"/>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4"/>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4"/>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9" name="Shape 69"/>
        <p:cNvGrpSpPr/>
        <p:nvPr/>
      </p:nvGrpSpPr>
      <p:grpSpPr>
        <a:xfrm>
          <a:off x="0" y="0"/>
          <a:ext cx="0" cy="0"/>
          <a:chOff x="0" y="0"/>
          <a:chExt cx="0" cy="0"/>
        </a:xfrm>
      </p:grpSpPr>
      <p:sp>
        <p:nvSpPr>
          <p:cNvPr id="70" name="Google Shape;70;p25"/>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25"/>
          <p:cNvSpPr txBox="1"/>
          <p:nvPr>
            <p:ph idx="1" type="body"/>
          </p:nvPr>
        </p:nvSpPr>
        <p:spPr>
          <a:xfrm rot="5400000">
            <a:off x="1689537" y="-118910"/>
            <a:ext cx="2740739" cy="52783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72" name="Google Shape;72;p25"/>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5"/>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5"/>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5" name="Shape 75"/>
        <p:cNvGrpSpPr/>
        <p:nvPr/>
      </p:nvGrpSpPr>
      <p:grpSpPr>
        <a:xfrm>
          <a:off x="0" y="0"/>
          <a:ext cx="0" cy="0"/>
          <a:chOff x="0" y="0"/>
          <a:chExt cx="0" cy="0"/>
        </a:xfrm>
      </p:grpSpPr>
      <p:sp>
        <p:nvSpPr>
          <p:cNvPr id="76" name="Google Shape;76;p26"/>
          <p:cNvSpPr txBox="1"/>
          <p:nvPr>
            <p:ph type="title"/>
          </p:nvPr>
        </p:nvSpPr>
        <p:spPr>
          <a:xfrm rot="5400000">
            <a:off x="3208958" y="1400511"/>
            <a:ext cx="3660651" cy="131958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26"/>
          <p:cNvSpPr txBox="1"/>
          <p:nvPr>
            <p:ph idx="1" type="body"/>
          </p:nvPr>
        </p:nvSpPr>
        <p:spPr>
          <a:xfrm rot="5400000">
            <a:off x="531540" y="119176"/>
            <a:ext cx="3660651" cy="388225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78" name="Google Shape;78;p26"/>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6"/>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6"/>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ED"/>
        </a:solidFill>
      </p:bgPr>
    </p:bg>
    <p:spTree>
      <p:nvGrpSpPr>
        <p:cNvPr id="5" name="Shape 5"/>
        <p:cNvGrpSpPr/>
        <p:nvPr/>
      </p:nvGrpSpPr>
      <p:grpSpPr>
        <a:xfrm>
          <a:off x="0" y="0"/>
          <a:ext cx="0" cy="0"/>
          <a:chOff x="0" y="0"/>
          <a:chExt cx="0" cy="0"/>
        </a:xfrm>
      </p:grpSpPr>
      <p:sp>
        <p:nvSpPr>
          <p:cNvPr id="6" name="Google Shape;6;p15"/>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2772"/>
              <a:buFont typeface="Play"/>
              <a:buNone/>
              <a:defRPr b="0" i="0" sz="2772"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5"/>
          <p:cNvSpPr txBox="1"/>
          <p:nvPr>
            <p:ph idx="1" type="body"/>
          </p:nvPr>
        </p:nvSpPr>
        <p:spPr>
          <a:xfrm>
            <a:off x="420737" y="1149890"/>
            <a:ext cx="5278339" cy="2740739"/>
          </a:xfrm>
          <a:prstGeom prst="rect">
            <a:avLst/>
          </a:prstGeom>
          <a:noFill/>
          <a:ln>
            <a:noFill/>
          </a:ln>
        </p:spPr>
        <p:txBody>
          <a:bodyPr anchorCtr="0" anchor="t" bIns="45700" lIns="91425" spcFirstLastPara="1" rIns="91425" wrap="square" tIns="45700">
            <a:normAutofit/>
          </a:bodyPr>
          <a:lstStyle>
            <a:lvl1pPr indent="-340614" lvl="0" marL="457200" marR="0" rtl="0" algn="l">
              <a:lnSpc>
                <a:spcPct val="90000"/>
              </a:lnSpc>
              <a:spcBef>
                <a:spcPts val="630"/>
              </a:spcBef>
              <a:spcAft>
                <a:spcPts val="0"/>
              </a:spcAft>
              <a:buClr>
                <a:schemeClr val="dk1"/>
              </a:buClr>
              <a:buSzPts val="1764"/>
              <a:buFont typeface="Arial"/>
              <a:buChar char="•"/>
              <a:defRPr b="0" i="0" sz="1764" u="none" cap="none" strike="noStrike">
                <a:solidFill>
                  <a:schemeClr val="dk1"/>
                </a:solidFill>
                <a:latin typeface="Arial"/>
                <a:ea typeface="Arial"/>
                <a:cs typeface="Arial"/>
                <a:sym typeface="Arial"/>
              </a:defRPr>
            </a:lvl1pPr>
            <a:lvl2pPr indent="-324612" lvl="1" marL="914400" marR="0" rtl="0" algn="l">
              <a:lnSpc>
                <a:spcPct val="90000"/>
              </a:lnSpc>
              <a:spcBef>
                <a:spcPts val="315"/>
              </a:spcBef>
              <a:spcAft>
                <a:spcPts val="0"/>
              </a:spcAft>
              <a:buClr>
                <a:schemeClr val="dk1"/>
              </a:buClr>
              <a:buSzPts val="1512"/>
              <a:buFont typeface="Arial"/>
              <a:buChar char="•"/>
              <a:defRPr b="0" i="0" sz="1512" u="none" cap="none" strike="noStrike">
                <a:solidFill>
                  <a:schemeClr val="dk1"/>
                </a:solidFill>
                <a:latin typeface="Arial"/>
                <a:ea typeface="Arial"/>
                <a:cs typeface="Arial"/>
                <a:sym typeface="Arial"/>
              </a:defRPr>
            </a:lvl2pPr>
            <a:lvl3pPr indent="-308610" lvl="2" marL="1371600" marR="0" rtl="0" algn="l">
              <a:lnSpc>
                <a:spcPct val="90000"/>
              </a:lnSpc>
              <a:spcBef>
                <a:spcPts val="315"/>
              </a:spcBef>
              <a:spcAft>
                <a:spcPts val="0"/>
              </a:spcAft>
              <a:buClr>
                <a:schemeClr val="dk1"/>
              </a:buClr>
              <a:buSzPts val="1260"/>
              <a:buFont typeface="Arial"/>
              <a:buChar char="•"/>
              <a:defRPr b="0" i="0" sz="1260" u="none" cap="none" strike="noStrike">
                <a:solidFill>
                  <a:schemeClr val="dk1"/>
                </a:solidFill>
                <a:latin typeface="Arial"/>
                <a:ea typeface="Arial"/>
                <a:cs typeface="Arial"/>
                <a:sym typeface="Arial"/>
              </a:defRPr>
            </a:lvl3pPr>
            <a:lvl4pPr indent="-300609" lvl="3" marL="18288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4pPr>
            <a:lvl5pPr indent="-300609" lvl="4" marL="22860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5pPr>
            <a:lvl6pPr indent="-300609" lvl="5" marL="27432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6pPr>
            <a:lvl7pPr indent="-300609" lvl="6" marL="32004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7pPr>
            <a:lvl8pPr indent="-300609" lvl="7" marL="36576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8pPr>
            <a:lvl9pPr indent="-300609" lvl="8" marL="41148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9pPr>
          </a:lstStyle>
          <a:p/>
        </p:txBody>
      </p:sp>
      <p:sp>
        <p:nvSpPr>
          <p:cNvPr id="8" name="Google Shape;8;p15"/>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756"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15"/>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756"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15"/>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756" u="none" cap="none" strike="noStrike">
                <a:solidFill>
                  <a:srgbClr val="757575"/>
                </a:solidFill>
                <a:latin typeface="Arial"/>
                <a:ea typeface="Arial"/>
                <a:cs typeface="Arial"/>
                <a:sym typeface="Arial"/>
              </a:defRPr>
            </a:lvl1pPr>
            <a:lvl2pPr indent="0" lvl="1" marL="0" marR="0" rtl="0" algn="r">
              <a:spcBef>
                <a:spcPts val="0"/>
              </a:spcBef>
              <a:buNone/>
              <a:defRPr b="0" i="0" sz="756" u="none" cap="none" strike="noStrike">
                <a:solidFill>
                  <a:srgbClr val="757575"/>
                </a:solidFill>
                <a:latin typeface="Arial"/>
                <a:ea typeface="Arial"/>
                <a:cs typeface="Arial"/>
                <a:sym typeface="Arial"/>
              </a:defRPr>
            </a:lvl2pPr>
            <a:lvl3pPr indent="0" lvl="2" marL="0" marR="0" rtl="0" algn="r">
              <a:spcBef>
                <a:spcPts val="0"/>
              </a:spcBef>
              <a:buNone/>
              <a:defRPr b="0" i="0" sz="756" u="none" cap="none" strike="noStrike">
                <a:solidFill>
                  <a:srgbClr val="757575"/>
                </a:solidFill>
                <a:latin typeface="Arial"/>
                <a:ea typeface="Arial"/>
                <a:cs typeface="Arial"/>
                <a:sym typeface="Arial"/>
              </a:defRPr>
            </a:lvl3pPr>
            <a:lvl4pPr indent="0" lvl="3" marL="0" marR="0" rtl="0" algn="r">
              <a:spcBef>
                <a:spcPts val="0"/>
              </a:spcBef>
              <a:buNone/>
              <a:defRPr b="0" i="0" sz="756" u="none" cap="none" strike="noStrike">
                <a:solidFill>
                  <a:srgbClr val="757575"/>
                </a:solidFill>
                <a:latin typeface="Arial"/>
                <a:ea typeface="Arial"/>
                <a:cs typeface="Arial"/>
                <a:sym typeface="Arial"/>
              </a:defRPr>
            </a:lvl4pPr>
            <a:lvl5pPr indent="0" lvl="4" marL="0" marR="0" rtl="0" algn="r">
              <a:spcBef>
                <a:spcPts val="0"/>
              </a:spcBef>
              <a:buNone/>
              <a:defRPr b="0" i="0" sz="756" u="none" cap="none" strike="noStrike">
                <a:solidFill>
                  <a:srgbClr val="757575"/>
                </a:solidFill>
                <a:latin typeface="Arial"/>
                <a:ea typeface="Arial"/>
                <a:cs typeface="Arial"/>
                <a:sym typeface="Arial"/>
              </a:defRPr>
            </a:lvl5pPr>
            <a:lvl6pPr indent="0" lvl="5" marL="0" marR="0" rtl="0" algn="r">
              <a:spcBef>
                <a:spcPts val="0"/>
              </a:spcBef>
              <a:buNone/>
              <a:defRPr b="0" i="0" sz="756" u="none" cap="none" strike="noStrike">
                <a:solidFill>
                  <a:srgbClr val="757575"/>
                </a:solidFill>
                <a:latin typeface="Arial"/>
                <a:ea typeface="Arial"/>
                <a:cs typeface="Arial"/>
                <a:sym typeface="Arial"/>
              </a:defRPr>
            </a:lvl6pPr>
            <a:lvl7pPr indent="0" lvl="6" marL="0" marR="0" rtl="0" algn="r">
              <a:spcBef>
                <a:spcPts val="0"/>
              </a:spcBef>
              <a:buNone/>
              <a:defRPr b="0" i="0" sz="756" u="none" cap="none" strike="noStrike">
                <a:solidFill>
                  <a:srgbClr val="757575"/>
                </a:solidFill>
                <a:latin typeface="Arial"/>
                <a:ea typeface="Arial"/>
                <a:cs typeface="Arial"/>
                <a:sym typeface="Arial"/>
              </a:defRPr>
            </a:lvl7pPr>
            <a:lvl8pPr indent="0" lvl="7" marL="0" marR="0" rtl="0" algn="r">
              <a:spcBef>
                <a:spcPts val="0"/>
              </a:spcBef>
              <a:buNone/>
              <a:defRPr b="0" i="0" sz="756" u="none" cap="none" strike="noStrike">
                <a:solidFill>
                  <a:srgbClr val="757575"/>
                </a:solidFill>
                <a:latin typeface="Arial"/>
                <a:ea typeface="Arial"/>
                <a:cs typeface="Arial"/>
                <a:sym typeface="Arial"/>
              </a:defRPr>
            </a:lvl8pPr>
            <a:lvl9pPr indent="0" lvl="8" marL="0" marR="0" rtl="0" algn="r">
              <a:spcBef>
                <a:spcPts val="0"/>
              </a:spcBef>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11" name="Google Shape;11;p15"/>
          <p:cNvSpPr txBox="1"/>
          <p:nvPr/>
        </p:nvSpPr>
        <p:spPr>
          <a:xfrm>
            <a:off x="2058146" y="63500"/>
            <a:ext cx="2744100" cy="169200"/>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GB" sz="1100" u="none" cap="none" strike="noStrike">
                <a:solidFill>
                  <a:srgbClr val="000000"/>
                </a:solidFill>
                <a:latin typeface="Arial"/>
                <a:ea typeface="Arial"/>
                <a:cs typeface="Arial"/>
                <a:sym typeface="Arial"/>
              </a:rPr>
              <a:t>OFFICIAL - FOR PUBLIC</a:t>
            </a:r>
            <a:r>
              <a:rPr lang="en-GB" sz="1100"/>
              <a:t> </a:t>
            </a:r>
            <a:r>
              <a:rPr b="0" i="0" lang="en-GB" sz="1100" u="none" cap="none" strike="noStrike">
                <a:solidFill>
                  <a:srgbClr val="000000"/>
                </a:solidFill>
                <a:latin typeface="Arial"/>
                <a:ea typeface="Arial"/>
                <a:cs typeface="Arial"/>
                <a:sym typeface="Arial"/>
              </a:rPr>
              <a:t>RELEASE</a:t>
            </a:r>
            <a:endParaRPr/>
          </a:p>
        </p:txBody>
      </p:sp>
      <p:sp>
        <p:nvSpPr>
          <p:cNvPr id="12" name="Google Shape;12;p15"/>
          <p:cNvSpPr txBox="1"/>
          <p:nvPr/>
        </p:nvSpPr>
        <p:spPr>
          <a:xfrm>
            <a:off x="2058146" y="4088450"/>
            <a:ext cx="2680800" cy="169200"/>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GB" sz="1100" u="none" cap="none" strike="noStrike">
                <a:solidFill>
                  <a:srgbClr val="000000"/>
                </a:solidFill>
                <a:latin typeface="Arial"/>
                <a:ea typeface="Arial"/>
                <a:cs typeface="Arial"/>
                <a:sym typeface="Arial"/>
              </a:rPr>
              <a:t>OFFICIAL - FOR PUBLIC RELEASE</a:t>
            </a:r>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swimming.org/school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swimming.org/school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
          <p:cNvSpPr txBox="1"/>
          <p:nvPr>
            <p:ph type="title"/>
          </p:nvPr>
        </p:nvSpPr>
        <p:spPr>
          <a:xfrm>
            <a:off x="420737" y="229979"/>
            <a:ext cx="5278200" cy="1711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Calibri"/>
              <a:buNone/>
            </a:pPr>
            <a:r>
              <a:rPr b="1" lang="en-GB" sz="2800">
                <a:latin typeface="Calibri"/>
                <a:ea typeface="Calibri"/>
                <a:cs typeface="Calibri"/>
                <a:sym typeface="Calibri"/>
              </a:rPr>
              <a:t>Barnham CEVC Primary </a:t>
            </a:r>
            <a:br>
              <a:rPr b="1" lang="en-GB" sz="2800">
                <a:latin typeface="Calibri"/>
                <a:ea typeface="Calibri"/>
                <a:cs typeface="Calibri"/>
                <a:sym typeface="Calibri"/>
              </a:rPr>
            </a:br>
            <a:r>
              <a:rPr b="1" lang="en-GB" sz="2800">
                <a:latin typeface="Calibri"/>
                <a:ea typeface="Calibri"/>
                <a:cs typeface="Calibri"/>
                <a:sym typeface="Calibri"/>
              </a:rPr>
              <a:t>PE and Sport Premium </a:t>
            </a:r>
            <a:br>
              <a:rPr b="1" lang="en-GB" sz="2800">
                <a:latin typeface="Calibri"/>
                <a:ea typeface="Calibri"/>
                <a:cs typeface="Calibri"/>
                <a:sym typeface="Calibri"/>
              </a:rPr>
            </a:br>
            <a:r>
              <a:rPr b="1" lang="en-GB" sz="2800">
                <a:latin typeface="Calibri"/>
                <a:ea typeface="Calibri"/>
                <a:cs typeface="Calibri"/>
                <a:sym typeface="Calibri"/>
              </a:rPr>
              <a:t>Impact &amp; Action Plan </a:t>
            </a:r>
            <a:br>
              <a:rPr b="1" lang="en-GB" sz="2800">
                <a:latin typeface="Calibri"/>
                <a:ea typeface="Calibri"/>
                <a:cs typeface="Calibri"/>
                <a:sym typeface="Calibri"/>
              </a:rPr>
            </a:br>
            <a:r>
              <a:rPr b="1" lang="en-GB" sz="2800">
                <a:latin typeface="Calibri"/>
                <a:ea typeface="Calibri"/>
                <a:cs typeface="Calibri"/>
                <a:sym typeface="Calibri"/>
              </a:rPr>
              <a:t>2026/2027</a:t>
            </a:r>
            <a:endParaRPr b="1" sz="2800">
              <a:latin typeface="Calibri"/>
              <a:ea typeface="Calibri"/>
              <a:cs typeface="Calibri"/>
              <a:sym typeface="Calibri"/>
            </a:endParaRPr>
          </a:p>
        </p:txBody>
      </p:sp>
      <p:pic>
        <p:nvPicPr>
          <p:cNvPr descr="Barnham Church of England VC Primary School - Uniform" id="86" name="Google Shape;86;p1"/>
          <p:cNvPicPr preferRelativeResize="0"/>
          <p:nvPr/>
        </p:nvPicPr>
        <p:blipFill rotWithShape="1">
          <a:blip r:embed="rId3">
            <a:alphaModFix/>
          </a:blip>
          <a:srcRect b="0" l="0" r="0" t="0"/>
          <a:stretch/>
        </p:blipFill>
        <p:spPr>
          <a:xfrm>
            <a:off x="1905586" y="1941534"/>
            <a:ext cx="2308639" cy="228503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txBox="1"/>
          <p:nvPr/>
        </p:nvSpPr>
        <p:spPr>
          <a:xfrm>
            <a:off x="55683" y="831575"/>
            <a:ext cx="5967046" cy="573747"/>
          </a:xfrm>
          <a:prstGeom prst="rect">
            <a:avLst/>
          </a:prstGeom>
          <a:noFill/>
          <a:ln>
            <a:noFill/>
          </a:ln>
        </p:spPr>
        <p:txBody>
          <a:bodyPr anchorCtr="0" anchor="t" bIns="45700" lIns="91425" spcFirstLastPara="1" rIns="91425" wrap="square" tIns="45700">
            <a:spAutoFit/>
          </a:bodyPr>
          <a:lstStyle/>
          <a:p>
            <a:pPr indent="-171450" lvl="0" marL="171450" marR="0" rtl="0" algn="l">
              <a:lnSpc>
                <a:spcPct val="124000"/>
              </a:lnSpc>
              <a:spcBef>
                <a:spcPts val="0"/>
              </a:spcBef>
              <a:spcAft>
                <a:spcPts val="0"/>
              </a:spcAft>
              <a:buClr>
                <a:schemeClr val="dk1"/>
              </a:buClr>
              <a:buSzPts val="600"/>
              <a:buFont typeface="Arial"/>
              <a:buChar char="•"/>
            </a:pPr>
            <a:r>
              <a:rPr b="0" i="0" lang="en-GB" sz="600" u="none" cap="none" strike="noStrike">
                <a:solidFill>
                  <a:schemeClr val="dk1"/>
                </a:solidFill>
                <a:latin typeface="Arial"/>
                <a:ea typeface="Arial"/>
                <a:cs typeface="Arial"/>
                <a:sym typeface="Arial"/>
              </a:rPr>
              <a:t>Take some time to reflect on your intent, implementation and impact from last academic year to celebrate your wins but to also think about improvements for the year ahead.</a:t>
            </a:r>
            <a:endParaRPr/>
          </a:p>
          <a:p>
            <a:pPr indent="-171450" lvl="0" marL="171450" marR="0" rtl="0" algn="l">
              <a:lnSpc>
                <a:spcPct val="124000"/>
              </a:lnSpc>
              <a:spcBef>
                <a:spcPts val="0"/>
              </a:spcBef>
              <a:spcAft>
                <a:spcPts val="0"/>
              </a:spcAft>
              <a:buClr>
                <a:schemeClr val="dk1"/>
              </a:buClr>
              <a:buSzPts val="600"/>
              <a:buFont typeface="Arial"/>
              <a:buChar char="•"/>
            </a:pPr>
            <a:r>
              <a:rPr b="0" i="0" lang="en-GB" sz="600" u="none" cap="none" strike="noStrike">
                <a:solidFill>
                  <a:schemeClr val="dk1"/>
                </a:solidFill>
                <a:latin typeface="Arial"/>
                <a:ea typeface="Arial"/>
                <a:cs typeface="Arial"/>
                <a:sym typeface="Arial"/>
              </a:rPr>
              <a:t>You do not need to complete every box. Just record the information that is key to your school's priorities and areas of focus.</a:t>
            </a:r>
            <a:endParaRPr/>
          </a:p>
          <a:p>
            <a:pPr indent="0" lvl="0" marL="0" marR="0" rtl="0" algn="l">
              <a:lnSpc>
                <a:spcPct val="124000"/>
              </a:lnSpc>
              <a:spcBef>
                <a:spcPts val="0"/>
              </a:spcBef>
              <a:spcAft>
                <a:spcPts val="0"/>
              </a:spcAft>
              <a:buNone/>
            </a:pPr>
            <a:r>
              <a:rPr b="1" i="1" lang="en-GB" sz="600" u="none" cap="none" strike="noStrike">
                <a:solidFill>
                  <a:schemeClr val="dk1"/>
                </a:solidFill>
                <a:latin typeface="Arial"/>
                <a:ea typeface="Arial"/>
                <a:cs typeface="Arial"/>
                <a:sym typeface="Arial"/>
              </a:rPr>
              <a:t>Remember</a:t>
            </a:r>
            <a:r>
              <a:rPr b="0" i="1" lang="en-GB" sz="600" u="none" cap="none" strike="noStrike">
                <a:solidFill>
                  <a:schemeClr val="dk1"/>
                </a:solidFill>
                <a:latin typeface="Arial"/>
                <a:ea typeface="Arial"/>
                <a:cs typeface="Arial"/>
                <a:sym typeface="Arial"/>
              </a:rPr>
              <a:t> - Be clear about how you focused spending on key groups such as SEND, girls and disadvantaged pupils</a:t>
            </a:r>
            <a:r>
              <a:rPr b="0" i="1" lang="en-GB" sz="700" u="none" cap="none" strike="noStrike">
                <a:solidFill>
                  <a:schemeClr val="dk1"/>
                </a:solidFill>
                <a:latin typeface="Arial"/>
                <a:ea typeface="Arial"/>
                <a:cs typeface="Arial"/>
                <a:sym typeface="Arial"/>
              </a:rPr>
              <a:t>. </a:t>
            </a:r>
            <a:endParaRPr/>
          </a:p>
        </p:txBody>
      </p:sp>
      <p:graphicFrame>
        <p:nvGraphicFramePr>
          <p:cNvPr id="92" name="Google Shape;92;p2"/>
          <p:cNvGraphicFramePr/>
          <p:nvPr/>
        </p:nvGraphicFramePr>
        <p:xfrm>
          <a:off x="146536" y="1440862"/>
          <a:ext cx="3000000" cy="3000000"/>
        </p:xfrm>
        <a:graphic>
          <a:graphicData uri="http://schemas.openxmlformats.org/drawingml/2006/table">
            <a:tbl>
              <a:tblPr bandRow="1" firstRow="1">
                <a:noFill/>
                <a:tableStyleId>{53B8C51A-C6FF-47AC-AB9A-A76F55EA4E57}</a:tableStyleId>
              </a:tblPr>
              <a:tblGrid>
                <a:gridCol w="1416950"/>
                <a:gridCol w="2083750"/>
                <a:gridCol w="2375475"/>
              </a:tblGrid>
              <a:tr h="216550">
                <a:tc>
                  <a:txBody>
                    <a:bodyPr/>
                    <a:lstStyle/>
                    <a:p>
                      <a:pPr indent="0" lvl="0" marL="0" marR="0" rtl="0" algn="l">
                        <a:lnSpc>
                          <a:spcPct val="100000"/>
                        </a:lnSpc>
                        <a:spcBef>
                          <a:spcPts val="0"/>
                        </a:spcBef>
                        <a:spcAft>
                          <a:spcPts val="0"/>
                        </a:spcAft>
                        <a:buClr>
                          <a:srgbClr val="000000"/>
                        </a:buClr>
                        <a:buSzPts val="600"/>
                        <a:buFont typeface="Calibri"/>
                        <a:buNone/>
                      </a:pPr>
                      <a:r>
                        <a:rPr lang="en-GB" sz="600" u="sng" cap="none" strike="noStrike">
                          <a:solidFill>
                            <a:srgbClr val="000000"/>
                          </a:solidFill>
                          <a:latin typeface="Calibri"/>
                          <a:ea typeface="Calibri"/>
                          <a:cs typeface="Calibri"/>
                          <a:sym typeface="Calibri"/>
                          <a:hlinkClick r:id="rId3">
                            <a:extLst>
                              <a:ext uri="{A12FA001-AC4F-418D-AE19-62706E023703}">
                                <ahyp:hlinkClr val="tx"/>
                              </a:ext>
                            </a:extLst>
                          </a:hlinkClick>
                        </a:rPr>
                        <a:t>Swimming and Water Safety</a:t>
                      </a:r>
                      <a:endParaRPr sz="6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600" u="none" cap="none" strike="noStrike">
                          <a:solidFill>
                            <a:srgbClr val="000000"/>
                          </a:solidFill>
                          <a:latin typeface="Calibri"/>
                          <a:ea typeface="Calibri"/>
                          <a:cs typeface="Calibri"/>
                          <a:sym typeface="Calibri"/>
                        </a:rPr>
                        <a:t>What went well? Supporting evidence?</a:t>
                      </a:r>
                      <a:r>
                        <a:rPr lang="en-GB" sz="600" u="none" cap="none" strike="noStrike">
                          <a:solidFill>
                            <a:srgbClr val="000000"/>
                          </a:solidFill>
                          <a:latin typeface="Calibri"/>
                          <a:ea typeface="Calibri"/>
                          <a:cs typeface="Calibri"/>
                          <a:sym typeface="Calibri"/>
                        </a:rPr>
                        <a:t>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lang="en-GB" sz="600" u="none" cap="none" strike="noStrike">
                          <a:solidFill>
                            <a:srgbClr val="000000"/>
                          </a:solidFill>
                          <a:latin typeface="Calibri"/>
                          <a:ea typeface="Calibri"/>
                          <a:cs typeface="Calibri"/>
                          <a:sym typeface="Calibri"/>
                        </a:rPr>
                        <a:t>What didn't go well? Supporting evidence? </a:t>
                      </a:r>
                      <a:endParaRPr sz="6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700175">
                <a:tc>
                  <a:txBody>
                    <a:bodyPr/>
                    <a:lstStyle/>
                    <a:p>
                      <a:pPr indent="0" lvl="0" marL="0" marR="0" rtl="0" algn="l">
                        <a:lnSpc>
                          <a:spcPct val="100000"/>
                        </a:lnSpc>
                        <a:spcBef>
                          <a:spcPts val="0"/>
                        </a:spcBef>
                        <a:spcAft>
                          <a:spcPts val="0"/>
                        </a:spcAft>
                        <a:buClr>
                          <a:schemeClr val="dk1"/>
                        </a:buClr>
                        <a:buSzPts val="600"/>
                        <a:buFont typeface="Calibri"/>
                        <a:buNone/>
                      </a:pPr>
                      <a:r>
                        <a:rPr lang="en-GB" sz="600" u="none" cap="none" strike="noStrike">
                          <a:latin typeface="Calibri"/>
                          <a:ea typeface="Calibri"/>
                          <a:cs typeface="Calibri"/>
                          <a:sym typeface="Calibri"/>
                        </a:rPr>
                        <a:t>Swim competently, confidently and proficiently over a distance of at least 25 metres</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lnSpc>
                          <a:spcPct val="115000"/>
                        </a:lnSpc>
                        <a:spcBef>
                          <a:spcPts val="0"/>
                        </a:spcBef>
                        <a:spcAft>
                          <a:spcPts val="0"/>
                        </a:spcAft>
                        <a:buClr>
                          <a:srgbClr val="000000"/>
                        </a:buClr>
                        <a:buSzPts val="600"/>
                        <a:buFont typeface="Calibri"/>
                        <a:buChar char="●"/>
                      </a:pPr>
                      <a:r>
                        <a:rPr lang="en-GB" sz="600">
                          <a:solidFill>
                            <a:srgbClr val="000000"/>
                          </a:solidFill>
                          <a:latin typeface="Calibri"/>
                          <a:ea typeface="Calibri"/>
                          <a:cs typeface="Calibri"/>
                          <a:sym typeface="Calibri"/>
                        </a:rPr>
                        <a:t>100% </a:t>
                      </a:r>
                      <a:r>
                        <a:rPr lang="en-GB" sz="600" u="none" cap="none" strike="noStrike">
                          <a:solidFill>
                            <a:srgbClr val="000000"/>
                          </a:solidFill>
                          <a:latin typeface="Calibri"/>
                          <a:ea typeface="Calibri"/>
                          <a:cs typeface="Calibri"/>
                          <a:sym typeface="Calibri"/>
                        </a:rPr>
                        <a:t> of pupils in year 6 can swim 25 metres. </a:t>
                      </a:r>
                      <a:endParaRPr>
                        <a:solidFill>
                          <a:srgbClr val="000000"/>
                        </a:solidFill>
                      </a:endParaRPr>
                    </a:p>
                    <a:p>
                      <a:pPr indent="-266700" lvl="0" marL="457200" marR="0" rtl="0" algn="l">
                        <a:lnSpc>
                          <a:spcPct val="115000"/>
                        </a:lnSpc>
                        <a:spcBef>
                          <a:spcPts val="0"/>
                        </a:spcBef>
                        <a:spcAft>
                          <a:spcPts val="0"/>
                        </a:spcAft>
                        <a:buClr>
                          <a:srgbClr val="000000"/>
                        </a:buClr>
                        <a:buSzPts val="600"/>
                        <a:buFont typeface="Calibri"/>
                        <a:buChar char="●"/>
                      </a:pPr>
                      <a:r>
                        <a:rPr lang="en-GB" sz="600" u="none" cap="none" strike="noStrike">
                          <a:solidFill>
                            <a:srgbClr val="000000"/>
                          </a:solidFill>
                          <a:latin typeface="Calibri"/>
                          <a:ea typeface="Calibri"/>
                          <a:cs typeface="Calibri"/>
                          <a:sym typeface="Calibri"/>
                        </a:rPr>
                        <a:t>Evidenced on Swimming assessment tracker based on information and data collected poolside with swimming teacher.</a:t>
                      </a:r>
                      <a:endParaRPr>
                        <a:solidFill>
                          <a:srgbClr val="000000"/>
                        </a:solidFil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lang="en-GB" sz="600" u="none" cap="none" strike="noStrike">
                          <a:solidFill>
                            <a:schemeClr val="dk1"/>
                          </a:solidFill>
                          <a:latin typeface="Calibri"/>
                          <a:ea typeface="Calibri"/>
                          <a:cs typeface="Calibri"/>
                          <a:sym typeface="Calibri"/>
                        </a:rPr>
                        <a:t> </a:t>
                      </a:r>
                      <a:r>
                        <a:rPr lang="en-GB" sz="600">
                          <a:latin typeface="Calibri"/>
                          <a:ea typeface="Calibri"/>
                          <a:cs typeface="Calibri"/>
                          <a:sym typeface="Calibri"/>
                        </a:rPr>
                        <a:t>100% of pupils achieved this which is incredibly positive. We want this to continue going forward</a:t>
                      </a:r>
                      <a:endParaRPr sz="600">
                        <a:latin typeface="Calibri"/>
                        <a:ea typeface="Calibri"/>
                        <a:cs typeface="Calibri"/>
                        <a:sym typeface="Calibri"/>
                      </a:endParaRPr>
                    </a:p>
                    <a:p>
                      <a:pPr indent="-266700" lvl="0" marL="457200" marR="0" rtl="0" algn="l">
                        <a:spcBef>
                          <a:spcPts val="0"/>
                        </a:spcBef>
                        <a:spcAft>
                          <a:spcPts val="0"/>
                        </a:spcAft>
                        <a:buSzPts val="600"/>
                        <a:buFont typeface="Calibri"/>
                        <a:buChar char="●"/>
                      </a:pPr>
                      <a:r>
                        <a:rPr lang="en-GB" sz="600" u="none" cap="none" strike="noStrike">
                          <a:latin typeface="Calibri"/>
                          <a:ea typeface="Calibri"/>
                          <a:cs typeface="Calibri"/>
                          <a:sym typeface="Calibri"/>
                        </a:rPr>
                        <a:t>Evidenced on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802275">
                <a:tc>
                  <a:txBody>
                    <a:bodyPr/>
                    <a:lstStyle/>
                    <a:p>
                      <a:pPr indent="0" lvl="0" marL="0" marR="0" rtl="0" algn="l">
                        <a:lnSpc>
                          <a:spcPct val="100000"/>
                        </a:lnSpc>
                        <a:spcBef>
                          <a:spcPts val="0"/>
                        </a:spcBef>
                        <a:spcAft>
                          <a:spcPts val="0"/>
                        </a:spcAft>
                        <a:buClr>
                          <a:schemeClr val="dk1"/>
                        </a:buClr>
                        <a:buSzPts val="600"/>
                        <a:buFont typeface="Calibri"/>
                        <a:buNone/>
                      </a:pPr>
                      <a:r>
                        <a:rPr lang="en-GB" sz="600" u="none" cap="none" strike="noStrike">
                          <a:latin typeface="Calibri"/>
                          <a:ea typeface="Calibri"/>
                          <a:cs typeface="Calibri"/>
                          <a:sym typeface="Calibri"/>
                        </a:rPr>
                        <a:t>Use a range of strokes effectively (for example, front crawl, backstroke and breaststroke)</a:t>
                      </a:r>
                      <a:endParaRPr sz="600" u="none" cap="none" strike="noStrike">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Clr>
                          <a:schemeClr val="dk1"/>
                        </a:buClr>
                        <a:buSzPts val="600"/>
                        <a:buFont typeface="Calibri"/>
                        <a:buChar char="●"/>
                      </a:pPr>
                      <a:r>
                        <a:rPr lang="en-GB" sz="600">
                          <a:solidFill>
                            <a:schemeClr val="dk1"/>
                          </a:solidFill>
                          <a:latin typeface="Calibri"/>
                          <a:ea typeface="Calibri"/>
                          <a:cs typeface="Calibri"/>
                          <a:sym typeface="Calibri"/>
                        </a:rPr>
                        <a:t>100% of pupils in year 6 can use a range of strokes effectively. </a:t>
                      </a:r>
                      <a:endParaRPr/>
                    </a:p>
                    <a:p>
                      <a:pPr indent="-266700" lvl="0" marL="457200" marR="0" rtl="0" algn="l">
                        <a:spcBef>
                          <a:spcPts val="0"/>
                        </a:spcBef>
                        <a:spcAft>
                          <a:spcPts val="0"/>
                        </a:spcAft>
                        <a:buClr>
                          <a:schemeClr val="dk1"/>
                        </a:buClr>
                        <a:buSzPts val="600"/>
                        <a:buFont typeface="Calibri"/>
                        <a:buChar char="●"/>
                      </a:pPr>
                      <a:r>
                        <a:t/>
                      </a:r>
                      <a:endParaRPr sz="600">
                        <a:solidFill>
                          <a:schemeClr val="dk1"/>
                        </a:solidFill>
                        <a:latin typeface="Calibri"/>
                        <a:ea typeface="Calibri"/>
                        <a:cs typeface="Calibri"/>
                        <a:sym typeface="Calibri"/>
                      </a:endParaRPr>
                    </a:p>
                    <a:p>
                      <a:pPr indent="-266700" lvl="0" marL="457200" marR="0" rtl="0" algn="l">
                        <a:spcBef>
                          <a:spcPts val="0"/>
                        </a:spcBef>
                        <a:spcAft>
                          <a:spcPts val="0"/>
                        </a:spcAft>
                        <a:buClr>
                          <a:schemeClr val="dk1"/>
                        </a:buClr>
                        <a:buSzPts val="600"/>
                        <a:buFont typeface="Calibri"/>
                        <a:buChar char="●"/>
                      </a:pPr>
                      <a:r>
                        <a:rPr lang="en-GB" sz="600">
                          <a:solidFill>
                            <a:schemeClr val="dk1"/>
                          </a:solidFill>
                          <a:latin typeface="Calibri"/>
                          <a:ea typeface="Calibri"/>
                          <a:cs typeface="Calibri"/>
                          <a:sym typeface="Calibri"/>
                        </a:rPr>
                        <a:t>Evidenced on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lang="en-GB" sz="600">
                          <a:latin typeface="Calibri"/>
                          <a:ea typeface="Calibri"/>
                          <a:cs typeface="Calibri"/>
                          <a:sym typeface="Calibri"/>
                        </a:rPr>
                        <a:t>100% of pupils achieved this which is incredibly positive. We want this to continue going forward</a:t>
                      </a:r>
                      <a:endParaRPr sz="600">
                        <a:latin typeface="Calibri"/>
                        <a:ea typeface="Calibri"/>
                        <a:cs typeface="Calibri"/>
                        <a:sym typeface="Calibri"/>
                      </a:endParaRPr>
                    </a:p>
                    <a:p>
                      <a:pPr indent="-266700" lvl="0" marL="457200" marR="0" rtl="0" algn="l">
                        <a:spcBef>
                          <a:spcPts val="0"/>
                        </a:spcBef>
                        <a:spcAft>
                          <a:spcPts val="0"/>
                        </a:spcAft>
                        <a:buSzPts val="600"/>
                        <a:buFont typeface="Calibri"/>
                        <a:buChar char="●"/>
                      </a:pPr>
                      <a:r>
                        <a:rPr lang="en-GB" sz="600">
                          <a:latin typeface="Calibri"/>
                          <a:ea typeface="Calibri"/>
                          <a:cs typeface="Calibri"/>
                          <a:sym typeface="Calibri"/>
                        </a:rPr>
                        <a:t>Evidenced on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802275">
                <a:tc>
                  <a:txBody>
                    <a:bodyPr/>
                    <a:lstStyle/>
                    <a:p>
                      <a:pPr indent="0" lvl="0" marL="0" marR="0" rtl="0" algn="l">
                        <a:lnSpc>
                          <a:spcPct val="100000"/>
                        </a:lnSpc>
                        <a:spcBef>
                          <a:spcPts val="0"/>
                        </a:spcBef>
                        <a:spcAft>
                          <a:spcPts val="0"/>
                        </a:spcAft>
                        <a:buClr>
                          <a:schemeClr val="dk1"/>
                        </a:buClr>
                        <a:buSzPts val="600"/>
                        <a:buFont typeface="Calibri"/>
                        <a:buNone/>
                      </a:pPr>
                      <a:r>
                        <a:rPr lang="en-GB" sz="600">
                          <a:latin typeface="Calibri"/>
                          <a:ea typeface="Calibri"/>
                          <a:cs typeface="Calibri"/>
                          <a:sym typeface="Calibri"/>
                        </a:rPr>
                        <a:t>Perform safe self-rescue in different water-based situations</a:t>
                      </a:r>
                      <a:endParaRPr sz="600">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p>
                      <a:pPr indent="0" lvl="0" marL="0" marR="0" rtl="0" algn="l">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lang="en-GB" sz="600">
                          <a:latin typeface="Calibri"/>
                          <a:ea typeface="Calibri"/>
                          <a:cs typeface="Calibri"/>
                          <a:sym typeface="Calibri"/>
                        </a:rPr>
                        <a:t>100% of pupils in year 6 can perform safe self-rescue. </a:t>
                      </a:r>
                      <a:endParaRPr/>
                    </a:p>
                    <a:p>
                      <a:pPr indent="-266700" lvl="0" marL="457200" marR="0" rtl="0" algn="l">
                        <a:spcBef>
                          <a:spcPts val="0"/>
                        </a:spcBef>
                        <a:spcAft>
                          <a:spcPts val="0"/>
                        </a:spcAft>
                        <a:buSzPts val="600"/>
                        <a:buFont typeface="Calibri"/>
                        <a:buChar char="●"/>
                      </a:pPr>
                      <a:r>
                        <a:t/>
                      </a:r>
                      <a:endParaRPr sz="600">
                        <a:latin typeface="Calibri"/>
                        <a:ea typeface="Calibri"/>
                        <a:cs typeface="Calibri"/>
                        <a:sym typeface="Calibri"/>
                      </a:endParaRPr>
                    </a:p>
                    <a:p>
                      <a:pPr indent="-266700" lvl="0" marL="457200" marR="0" rtl="0" algn="l">
                        <a:spcBef>
                          <a:spcPts val="0"/>
                        </a:spcBef>
                        <a:spcAft>
                          <a:spcPts val="0"/>
                        </a:spcAft>
                        <a:buSzPts val="600"/>
                        <a:buFont typeface="Calibri"/>
                        <a:buChar char="●"/>
                      </a:pPr>
                      <a:r>
                        <a:rPr lang="en-GB" sz="600">
                          <a:latin typeface="Calibri"/>
                          <a:ea typeface="Calibri"/>
                          <a:cs typeface="Calibri"/>
                          <a:sym typeface="Calibri"/>
                        </a:rPr>
                        <a:t>Evidenced on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lang="en-GB" sz="600">
                          <a:latin typeface="Calibri"/>
                          <a:ea typeface="Calibri"/>
                          <a:cs typeface="Calibri"/>
                          <a:sym typeface="Calibri"/>
                        </a:rPr>
                        <a:t>100% of pupils achieved this which is incredibly positive. We want this to continue going forward</a:t>
                      </a:r>
                      <a:endParaRPr sz="600">
                        <a:latin typeface="Calibri"/>
                        <a:ea typeface="Calibri"/>
                        <a:cs typeface="Calibri"/>
                        <a:sym typeface="Calibri"/>
                      </a:endParaRPr>
                    </a:p>
                    <a:p>
                      <a:pPr indent="-266700" lvl="0" marL="457200" marR="0" rtl="0" algn="l">
                        <a:spcBef>
                          <a:spcPts val="0"/>
                        </a:spcBef>
                        <a:spcAft>
                          <a:spcPts val="0"/>
                        </a:spcAft>
                        <a:buSzPts val="600"/>
                        <a:buFont typeface="Calibri"/>
                        <a:buChar char="●"/>
                      </a:pPr>
                      <a:r>
                        <a:rPr lang="en-GB" sz="600">
                          <a:latin typeface="Calibri"/>
                          <a:ea typeface="Calibri"/>
                          <a:cs typeface="Calibri"/>
                          <a:sym typeface="Calibri"/>
                        </a:rPr>
                        <a:t>Evidenced on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93" name="Google Shape;93;p2"/>
          <p:cNvSpPr txBox="1"/>
          <p:nvPr/>
        </p:nvSpPr>
        <p:spPr>
          <a:xfrm>
            <a:off x="255011" y="426748"/>
            <a:ext cx="5240100" cy="369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Arial"/>
                <a:ea typeface="Arial"/>
                <a:cs typeface="Arial"/>
                <a:sym typeface="Arial"/>
              </a:rPr>
              <a:t>Review of the last academic year (2025/2026) </a:t>
            </a:r>
            <a:endParaRPr sz="1200"/>
          </a:p>
        </p:txBody>
      </p:sp>
      <p:sp>
        <p:nvSpPr>
          <p:cNvPr id="94" name="Google Shape;94;p2"/>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3"/>
          <p:cNvSpPr txBox="1"/>
          <p:nvPr/>
        </p:nvSpPr>
        <p:spPr>
          <a:xfrm>
            <a:off x="60559" y="327378"/>
            <a:ext cx="518160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Review of the last academic year (2025/2026) continued </a:t>
            </a:r>
            <a:endParaRPr/>
          </a:p>
          <a:p>
            <a:pPr indent="0" lvl="0" marL="0" marR="0" rtl="0" algn="l">
              <a:spcBef>
                <a:spcPts val="0"/>
              </a:spcBef>
              <a:spcAft>
                <a:spcPts val="0"/>
              </a:spcAft>
              <a:buNone/>
            </a:pPr>
            <a:r>
              <a:t/>
            </a:r>
            <a:endParaRPr b="1" sz="1400">
              <a:solidFill>
                <a:schemeClr val="dk1"/>
              </a:solidFill>
              <a:latin typeface="Arial"/>
              <a:ea typeface="Arial"/>
              <a:cs typeface="Arial"/>
              <a:sym typeface="Arial"/>
            </a:endParaRPr>
          </a:p>
        </p:txBody>
      </p:sp>
      <p:graphicFrame>
        <p:nvGraphicFramePr>
          <p:cNvPr id="100" name="Google Shape;100;p3"/>
          <p:cNvGraphicFramePr/>
          <p:nvPr/>
        </p:nvGraphicFramePr>
        <p:xfrm>
          <a:off x="109001" y="695985"/>
          <a:ext cx="3000000" cy="3000000"/>
        </p:xfrm>
        <a:graphic>
          <a:graphicData uri="http://schemas.openxmlformats.org/drawingml/2006/table">
            <a:tbl>
              <a:tblPr bandRow="1" firstRow="1">
                <a:noFill/>
                <a:tableStyleId>{53B8C51A-C6FF-47AC-AB9A-A76F55EA4E57}</a:tableStyleId>
              </a:tblPr>
              <a:tblGrid>
                <a:gridCol w="1275125"/>
                <a:gridCol w="2652425"/>
                <a:gridCol w="1923500"/>
              </a:tblGrid>
              <a:tr h="226250">
                <a:tc>
                  <a:txBody>
                    <a:bodyPr/>
                    <a:lstStyle/>
                    <a:p>
                      <a:pPr indent="0" lvl="0" marL="0" marR="0" rtl="0" algn="ctr">
                        <a:spcBef>
                          <a:spcPts val="0"/>
                        </a:spcBef>
                        <a:spcAft>
                          <a:spcPts val="0"/>
                        </a:spcAft>
                        <a:buNone/>
                      </a:pPr>
                      <a:r>
                        <a:rPr b="1" lang="en-GB" sz="600">
                          <a:solidFill>
                            <a:srgbClr val="000000"/>
                          </a:solidFill>
                          <a:latin typeface="Calibri"/>
                          <a:ea typeface="Calibri"/>
                          <a:cs typeface="Calibri"/>
                          <a:sym typeface="Calibri"/>
                        </a:rPr>
                        <a:t>Key areas of improvement</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600">
                          <a:solidFill>
                            <a:srgbClr val="000000"/>
                          </a:solidFill>
                          <a:latin typeface="Calibri"/>
                          <a:ea typeface="Calibri"/>
                          <a:cs typeface="Calibri"/>
                          <a:sym typeface="Calibri"/>
                        </a:rPr>
                        <a:t>What went well? Supporting evidence?</a:t>
                      </a:r>
                      <a:r>
                        <a:rPr lang="en-GB" sz="600">
                          <a:solidFill>
                            <a:srgbClr val="000000"/>
                          </a:solidFill>
                          <a:latin typeface="Calibri"/>
                          <a:ea typeface="Calibri"/>
                          <a:cs typeface="Calibri"/>
                          <a:sym typeface="Calibri"/>
                        </a:rPr>
                        <a:t> </a:t>
                      </a:r>
                      <a:endParaRPr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lang="en-GB" sz="600">
                          <a:solidFill>
                            <a:srgbClr val="000000"/>
                          </a:solidFill>
                          <a:latin typeface="Calibri"/>
                          <a:ea typeface="Calibri"/>
                          <a:cs typeface="Calibri"/>
                          <a:sym typeface="Calibri"/>
                        </a:rPr>
                        <a:t>What didn't go well? Supporting evidence? </a:t>
                      </a:r>
                      <a:endParaRPr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90675">
                <a:tc>
                  <a:txBody>
                    <a:bodyPr/>
                    <a:lstStyle/>
                    <a:p>
                      <a:pPr indent="0" lvl="0" marL="0" marR="0" rtl="0" algn="l">
                        <a:spcBef>
                          <a:spcPts val="0"/>
                        </a:spcBef>
                        <a:spcAft>
                          <a:spcPts val="0"/>
                        </a:spcAft>
                        <a:buNone/>
                      </a:pPr>
                      <a:r>
                        <a:rPr b="0" lang="en-GB" sz="600">
                          <a:latin typeface="Calibri"/>
                          <a:ea typeface="Calibri"/>
                          <a:cs typeface="Calibri"/>
                          <a:sym typeface="Calibri"/>
                        </a:rPr>
                        <a:t>1. Increase all staff’s confidence, knowledge and skills in teaching PE and sporting activities</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Staff voice questionnaires were completed to give us a clear picture of staff confidence, subject knowledge and enjoyment of teaching PE.</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This helped to identify areas where staff feel confident and areas where further support and CPD would be useful.</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The feedback has helped to inform our PE priorities and staff development for this year.</a:t>
                      </a:r>
                      <a:endParaRPr/>
                    </a:p>
                    <a:p>
                      <a:pPr indent="-266700" lvl="0" marL="457200" marR="0" rtl="0" algn="l">
                        <a:spcBef>
                          <a:spcPts val="0"/>
                        </a:spcBef>
                        <a:spcAft>
                          <a:spcPts val="0"/>
                        </a:spcAft>
                        <a:buClr>
                          <a:schemeClr val="dk1"/>
                        </a:buClr>
                        <a:buSzPts val="600"/>
                        <a:buFont typeface="Calibri"/>
                        <a:buChar char="●"/>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Staff confidence in PE was varied, with some teachers feeling less confident in certain areas of the curriculum.</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Staff also gave varied responses about how much they enjoy teaching PE.</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continue to provide practical support and opportunities to share good practice so that all staff feel confident and positive about teaching PE.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370850">
                <a:tc>
                  <a:txBody>
                    <a:bodyPr/>
                    <a:lstStyle/>
                    <a:p>
                      <a:pPr indent="0" lvl="0" marL="0" marR="0" rtl="0" algn="l">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2. Increase all pupils’ engagement in regular physical activity and sporting activities</a:t>
                      </a:r>
                      <a:endParaRPr b="0" i="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increased the opportunities available for children to be active at lunchtime, helping to remove some of the barriers that can prevent children from attending after-school clubs.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used pupil voice to find out which clubs and activities children were interested in. This directly informed the clubs we introduced.</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increased the number and range of sporting visitors and workshops, giving children the opportunity to experience sports they may not normally have access to.</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Children took part in a range of activities including Karate, UV Sports, Parkour and Norwich City Community Trust Football.</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Visiting sporting role models, including international sprinter Adam Cross, helped to inspire children and encourage them to think about their own sporting potential.</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saw evidence that these experiences can inspire children beyond the school setting, with at least one pupil being motivated to seek out an opportunity to continue their sporting interest outside school.</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Sporting achievements and participation continued to be celebrated in assemblies, helping to raise the profile of PE and sport across the school.</a:t>
                      </a:r>
                      <a:endParaRPr/>
                    </a:p>
                    <a:p>
                      <a:pPr indent="-266700" lvl="0" marL="457200" marR="0" rtl="0" algn="l">
                        <a:spcBef>
                          <a:spcPts val="0"/>
                        </a:spcBef>
                        <a:spcAft>
                          <a:spcPts val="0"/>
                        </a:spcAft>
                        <a:buSzPts val="600"/>
                        <a:buFont typeface="Calibri"/>
                        <a:buChar char="●"/>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improve how we track participation in clubs and physical activity so that we have a clearer picture of who is taking part and who may be missing out.</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In particular, we need to look more closely at participation from disadvantaged pupils, SEND pupils, girls and children who are less active.</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use this information to identify any barriers and put additional opportunities or support in place where needed.</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also want to continue developing our lunchtime offer so that there are activities available to suit a wider range of children and interests.</a:t>
                      </a:r>
                      <a:endParaRPr/>
                    </a:p>
                    <a:p>
                      <a:pPr indent="-266700" lvl="0" marL="457200" marR="0" rtl="0" algn="l">
                        <a:spcBef>
                          <a:spcPts val="0"/>
                        </a:spcBef>
                        <a:spcAft>
                          <a:spcPts val="0"/>
                        </a:spcAft>
                        <a:buClr>
                          <a:schemeClr val="dk1"/>
                        </a:buClr>
                        <a:buSzPts val="600"/>
                        <a:buFont typeface="Calibri"/>
                        <a:buChar char="●"/>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01" name="Google Shape;101;p3"/>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graphicFrame>
        <p:nvGraphicFramePr>
          <p:cNvPr id="106" name="Google Shape;106;p4"/>
          <p:cNvGraphicFramePr/>
          <p:nvPr/>
        </p:nvGraphicFramePr>
        <p:xfrm>
          <a:off x="127164" y="689552"/>
          <a:ext cx="3000000" cy="3000000"/>
        </p:xfrm>
        <a:graphic>
          <a:graphicData uri="http://schemas.openxmlformats.org/drawingml/2006/table">
            <a:tbl>
              <a:tblPr bandRow="1" firstRow="1">
                <a:noFill/>
                <a:tableStyleId>{53B8C51A-C6FF-47AC-AB9A-A76F55EA4E57}</a:tableStyleId>
              </a:tblPr>
              <a:tblGrid>
                <a:gridCol w="1213775"/>
                <a:gridCol w="2634775"/>
                <a:gridCol w="2024925"/>
              </a:tblGrid>
              <a:tr h="311625">
                <a:tc>
                  <a:txBody>
                    <a:bodyPr/>
                    <a:lstStyle/>
                    <a:p>
                      <a:pPr indent="0" lvl="0" marL="0" marR="0" rtl="0" algn="ctr">
                        <a:spcBef>
                          <a:spcPts val="0"/>
                        </a:spcBef>
                        <a:spcAft>
                          <a:spcPts val="0"/>
                        </a:spcAft>
                        <a:buNone/>
                      </a:pPr>
                      <a:r>
                        <a:rPr b="1" lang="en-GB" sz="600">
                          <a:solidFill>
                            <a:srgbClr val="000000"/>
                          </a:solidFill>
                          <a:latin typeface="Calibri"/>
                          <a:ea typeface="Calibri"/>
                          <a:cs typeface="Calibri"/>
                          <a:sym typeface="Calibri"/>
                        </a:rPr>
                        <a:t>Key areas of improvement</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600">
                          <a:solidFill>
                            <a:srgbClr val="000000"/>
                          </a:solidFill>
                          <a:latin typeface="Calibri"/>
                          <a:ea typeface="Calibri"/>
                          <a:cs typeface="Calibri"/>
                          <a:sym typeface="Calibri"/>
                        </a:rPr>
                        <a:t>What went well? Supporting evidence? </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1" lang="en-GB" sz="600">
                          <a:solidFill>
                            <a:srgbClr val="000000"/>
                          </a:solidFill>
                          <a:latin typeface="Calibri"/>
                          <a:ea typeface="Calibri"/>
                          <a:cs typeface="Calibri"/>
                          <a:sym typeface="Calibri"/>
                        </a:rPr>
                        <a:t>What didn't go well? Supporting evidence? </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215325">
                <a:tc>
                  <a:txBody>
                    <a:bodyPr/>
                    <a:lstStyle/>
                    <a:p>
                      <a:pPr indent="0" lvl="0" marL="0" marR="0" rtl="0" algn="l">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3.Raising the profile of PE and sport across the school, to support whole school improvement</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introduced some exciting sporting events and experiences, including our World Cup Launch Day and Sports Day.</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These events helped to raise the profile of PE and sport across the school and encouraged children to get involved, try new things and celebrate being active.</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saw a real enthusiasm from the children around these events, helping to create a positive sporting culture across the school.</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Our sporting workshops and visitors also helped to keep PE visible and exciting throughout the year.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continue building on this momentum so that PE and sport remains a strong part of school life throughout the year, rather than being centred around individual events.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would like to provide more regular sporting experiences, workshops and opportunities for children to get involved.</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make sure that the positive impact of events such as Sports Day and our World Cup Launch continues throughout the year.</a:t>
                      </a:r>
                      <a:endParaRPr/>
                    </a:p>
                    <a:p>
                      <a:pPr indent="0" lvl="0" marL="0" marR="0" rtl="0" algn="l">
                        <a:spcBef>
                          <a:spcPts val="0"/>
                        </a:spcBef>
                        <a:spcAft>
                          <a:spcPts val="0"/>
                        </a:spcAft>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1386600">
                <a:tc>
                  <a:txBody>
                    <a:bodyPr/>
                    <a:lstStyle/>
                    <a:p>
                      <a:pPr indent="0" lvl="0" marL="0" marR="0" rtl="0" algn="l">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4. Offer a broader and more equal experience of a range of sports and physical activities to all pupils and ensure equal access to sport for boys and girls</a:t>
                      </a:r>
                      <a:endParaRPr b="0" sz="600">
                        <a:latin typeface="Calibri"/>
                        <a:ea typeface="Calibri"/>
                        <a:cs typeface="Calibri"/>
                        <a:sym typeface="Calibri"/>
                      </a:endParaRPr>
                    </a:p>
                    <a:p>
                      <a:pPr indent="0" lvl="0" marL="0" marR="0" rtl="0" algn="l">
                        <a:spcBef>
                          <a:spcPts val="0"/>
                        </a:spcBef>
                        <a:spcAft>
                          <a:spcPts val="0"/>
                        </a:spcAft>
                        <a:buNone/>
                      </a:pPr>
                      <a:r>
                        <a:t/>
                      </a:r>
                      <a:endParaRPr b="0" sz="600">
                        <a:latin typeface="Calibri"/>
                        <a:ea typeface="Calibri"/>
                        <a:cs typeface="Calibri"/>
                        <a:sym typeface="Calibri"/>
                      </a:endParaRPr>
                    </a:p>
                    <a:p>
                      <a:pPr indent="0" lvl="0" marL="0" marR="0" rtl="0" algn="l">
                        <a:spcBef>
                          <a:spcPts val="0"/>
                        </a:spcBef>
                        <a:spcAft>
                          <a:spcPts val="0"/>
                        </a:spcAft>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increased the range of sporting experiences available to children through workshops and visits from external sporting organisations.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Children had the opportunity to try activities they may not normally experience, including Karate, UV Sports, Parkour and Norwich City Community Trust Football.</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also welcomed sporting role models, including international sprinter Adam Cross, who worked with Years 5 and 6 and helped to inspire children ahead of Sports Day.</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continued to look for opportunities to introduce children to different sports and activities and encourage them to find something they enjoy.</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These experiences helped to broaden children's understanding of what sport can look like and encouraged them to try something new.</a:t>
                      </a:r>
                      <a:endParaRPr/>
                    </a:p>
                    <a:p>
                      <a:pPr indent="0" lvl="0" marL="0" marR="0" rtl="0" algn="l">
                        <a:spcBef>
                          <a:spcPts val="0"/>
                        </a:spcBef>
                        <a:spcAft>
                          <a:spcPts val="0"/>
                        </a:spcAft>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want to continue to broaden the range of sports and activities we offer so that there is something for everyone.</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particularly want to provide more opportunities for children who may not naturally be drawn to traditional competitive sports.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would like to include more inclusive activities such as Boccia and Kurling, alongside other less traditional sports.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also need to monitor participation more closely so that we can make sure all groups of pupils, including girls, SEND and disadvantaged pupils, are accessing these opportunities.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07" name="Google Shape;107;p4"/>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
        <p:nvSpPr>
          <p:cNvPr id="108" name="Google Shape;108;p4"/>
          <p:cNvSpPr txBox="1"/>
          <p:nvPr/>
        </p:nvSpPr>
        <p:spPr>
          <a:xfrm>
            <a:off x="119166" y="356375"/>
            <a:ext cx="51816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Review of the last academic year (2025/2026) continued </a:t>
            </a:r>
            <a:endParaRPr/>
          </a:p>
          <a:p>
            <a:pPr indent="0" lvl="0" marL="0" marR="0" rtl="0" algn="l">
              <a:spcBef>
                <a:spcPts val="0"/>
              </a:spcBef>
              <a:spcAft>
                <a:spcPts val="0"/>
              </a:spcAft>
              <a:buNone/>
            </a:pPr>
            <a:r>
              <a:t/>
            </a:r>
            <a:endParaRPr b="1" sz="14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graphicFrame>
        <p:nvGraphicFramePr>
          <p:cNvPr id="113" name="Google Shape;113;p5"/>
          <p:cNvGraphicFramePr/>
          <p:nvPr/>
        </p:nvGraphicFramePr>
        <p:xfrm>
          <a:off x="64660" y="659272"/>
          <a:ext cx="3000000" cy="3000000"/>
        </p:xfrm>
        <a:graphic>
          <a:graphicData uri="http://schemas.openxmlformats.org/drawingml/2006/table">
            <a:tbl>
              <a:tblPr bandRow="1" firstRow="1">
                <a:noFill/>
                <a:tableStyleId>{53B8C51A-C6FF-47AC-AB9A-A76F55EA4E57}</a:tableStyleId>
              </a:tblPr>
              <a:tblGrid>
                <a:gridCol w="1237950"/>
                <a:gridCol w="2687275"/>
                <a:gridCol w="2065275"/>
              </a:tblGrid>
              <a:tr h="287700">
                <a:tc>
                  <a:txBody>
                    <a:bodyPr/>
                    <a:lstStyle/>
                    <a:p>
                      <a:pPr indent="0" lvl="0" marL="0" marR="0" rtl="0" algn="ctr">
                        <a:spcBef>
                          <a:spcPts val="0"/>
                        </a:spcBef>
                        <a:spcAft>
                          <a:spcPts val="0"/>
                        </a:spcAft>
                        <a:buNone/>
                      </a:pPr>
                      <a:r>
                        <a:rPr b="1" lang="en-GB" sz="600">
                          <a:solidFill>
                            <a:srgbClr val="000000"/>
                          </a:solidFill>
                          <a:latin typeface="Calibri"/>
                          <a:ea typeface="Calibri"/>
                          <a:cs typeface="Calibri"/>
                          <a:sym typeface="Calibri"/>
                        </a:rPr>
                        <a:t>Key areas as outlined in PE and sport premium guidance</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600">
                          <a:solidFill>
                            <a:srgbClr val="000000"/>
                          </a:solidFill>
                          <a:latin typeface="Calibri"/>
                          <a:ea typeface="Calibri"/>
                          <a:cs typeface="Calibri"/>
                          <a:sym typeface="Calibri"/>
                        </a:rPr>
                        <a:t>What went well? Supporting evidence? </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1" lang="en-GB" sz="600">
                          <a:solidFill>
                            <a:srgbClr val="000000"/>
                          </a:solidFill>
                          <a:latin typeface="Calibri"/>
                          <a:ea typeface="Calibri"/>
                          <a:cs typeface="Calibri"/>
                          <a:sym typeface="Calibri"/>
                        </a:rPr>
                        <a:t>What didn't go well? Supporting evidence? </a:t>
                      </a:r>
                      <a:endParaRPr b="1"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122025">
                <a:tc>
                  <a:txBody>
                    <a:bodyPr/>
                    <a:lstStyle/>
                    <a:p>
                      <a:pPr indent="0" lvl="0" marL="0" marR="0" rtl="0" algn="l">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5. Increase participation in competitive sport</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increased the number of external competitions and sporting events that children could take part in, including Dodgeball and UV Sports.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also gave all children the opportunity to experience competition through our Family Groups at Sports Day, allowing children to compete as part of a team and develop a sense of belonging.</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Children had opportunities to experience both winning and losing and develop teamwork, resilience and sportsmanship.</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saw some really positive examples of children competing with enthusiasm while also supporting and encouraging others.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would like to continue increasing the number and range of external competitions that we enter.</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make sure that competitive opportunities are not just aimed at our most confident or experienced sports pupils.</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need to monitor who is taking part so that we can identify children who have not yet represented Barnham and give them opportunities to do so.</a:t>
                      </a:r>
                      <a:endParaRPr/>
                    </a:p>
                    <a:p>
                      <a:pPr indent="-266700" lvl="0" marL="457200" marR="0" rtl="0" algn="l">
                        <a:spcBef>
                          <a:spcPts val="0"/>
                        </a:spcBef>
                        <a:spcAft>
                          <a:spcPts val="0"/>
                        </a:spcAft>
                        <a:buSzPts val="600"/>
                        <a:buFont typeface="Calibri"/>
                        <a:buChar char="●"/>
                      </a:pPr>
                      <a:r>
                        <a:rPr b="0" lang="en-GB" sz="600">
                          <a:latin typeface="Calibri"/>
                          <a:ea typeface="Calibri"/>
                          <a:cs typeface="Calibri"/>
                          <a:sym typeface="Calibri"/>
                        </a:rPr>
                        <a:t>We would like to offer a wider range of competitions and festivals, including opportunities that are more inclusive and accessible to children of different abilities and confidence levels.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14" name="Google Shape;114;p5"/>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
        <p:nvSpPr>
          <p:cNvPr id="115" name="Google Shape;115;p5"/>
          <p:cNvSpPr txBox="1"/>
          <p:nvPr/>
        </p:nvSpPr>
        <p:spPr>
          <a:xfrm>
            <a:off x="64660" y="336722"/>
            <a:ext cx="51816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Review of the last academic year (2025/2026) continued </a:t>
            </a:r>
            <a:endParaRPr/>
          </a:p>
          <a:p>
            <a:pPr indent="0" lvl="0" marL="0" marR="0" rtl="0" algn="l">
              <a:spcBef>
                <a:spcPts val="0"/>
              </a:spcBef>
              <a:spcAft>
                <a:spcPts val="0"/>
              </a:spcAft>
              <a:buNone/>
            </a:pPr>
            <a:r>
              <a:t/>
            </a:r>
            <a:endParaRPr b="1" sz="14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6"/>
          <p:cNvSpPr txBox="1"/>
          <p:nvPr/>
        </p:nvSpPr>
        <p:spPr>
          <a:xfrm>
            <a:off x="1514145" y="312173"/>
            <a:ext cx="42540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600">
                <a:solidFill>
                  <a:schemeClr val="dk1"/>
                </a:solidFill>
                <a:latin typeface="Arial"/>
                <a:ea typeface="Arial"/>
                <a:cs typeface="Arial"/>
                <a:sym typeface="Arial"/>
              </a:rPr>
              <a:t>PE and school sport checklist </a:t>
            </a:r>
            <a:endParaRPr/>
          </a:p>
        </p:txBody>
      </p:sp>
      <p:sp>
        <p:nvSpPr>
          <p:cNvPr id="121" name="Google Shape;121;p6"/>
          <p:cNvSpPr txBox="1"/>
          <p:nvPr/>
        </p:nvSpPr>
        <p:spPr>
          <a:xfrm>
            <a:off x="64844" y="561969"/>
            <a:ext cx="6054969" cy="238848"/>
          </a:xfrm>
          <a:prstGeom prst="rect">
            <a:avLst/>
          </a:prstGeom>
          <a:noFill/>
          <a:ln>
            <a:noFill/>
          </a:ln>
        </p:spPr>
        <p:txBody>
          <a:bodyPr anchorCtr="0" anchor="t" bIns="45700" lIns="91425" spcFirstLastPara="1" rIns="91425" wrap="square" tIns="45700">
            <a:spAutoFit/>
          </a:bodyPr>
          <a:lstStyle/>
          <a:p>
            <a:pPr indent="-171450" lvl="0" marL="171450" marR="0" rtl="0" algn="l">
              <a:lnSpc>
                <a:spcPct val="124000"/>
              </a:lnSpc>
              <a:spcBef>
                <a:spcPts val="0"/>
              </a:spcBef>
              <a:spcAft>
                <a:spcPts val="0"/>
              </a:spcAft>
              <a:buClr>
                <a:schemeClr val="dk1"/>
              </a:buClr>
              <a:buSzPts val="850"/>
              <a:buFont typeface="Arial"/>
              <a:buChar char="•"/>
            </a:pPr>
            <a:r>
              <a:rPr lang="en-GB" sz="850">
                <a:solidFill>
                  <a:schemeClr val="dk1"/>
                </a:solidFill>
                <a:latin typeface="Arial"/>
                <a:ea typeface="Arial"/>
                <a:cs typeface="Arial"/>
                <a:sym typeface="Arial"/>
              </a:rPr>
              <a:t>Consider within your school where you currently stand and what further support you need to put in place. </a:t>
            </a:r>
            <a:endParaRPr/>
          </a:p>
        </p:txBody>
      </p:sp>
      <p:graphicFrame>
        <p:nvGraphicFramePr>
          <p:cNvPr id="122" name="Google Shape;122;p6"/>
          <p:cNvGraphicFramePr/>
          <p:nvPr/>
        </p:nvGraphicFramePr>
        <p:xfrm>
          <a:off x="217666" y="944921"/>
          <a:ext cx="3000000" cy="3000000"/>
        </p:xfrm>
        <a:graphic>
          <a:graphicData uri="http://schemas.openxmlformats.org/drawingml/2006/table">
            <a:tbl>
              <a:tblPr bandRow="1" firstRow="1">
                <a:noFill/>
                <a:tableStyleId>{53B8C51A-C6FF-47AC-AB9A-A76F55EA4E57}</a:tableStyleId>
              </a:tblPr>
              <a:tblGrid>
                <a:gridCol w="4514825"/>
                <a:gridCol w="342525"/>
                <a:gridCol w="466050"/>
                <a:gridCol w="374050"/>
              </a:tblGrid>
              <a:tr h="128550">
                <a:tc>
                  <a:txBody>
                    <a:bodyPr/>
                    <a:lstStyle/>
                    <a:p>
                      <a:pPr indent="0" lvl="0" marL="0" marR="0" rtl="0" algn="l">
                        <a:spcBef>
                          <a:spcPts val="0"/>
                        </a:spcBef>
                        <a:spcAft>
                          <a:spcPts val="0"/>
                        </a:spcAft>
                        <a:buNone/>
                      </a:pPr>
                      <a:r>
                        <a:rPr lang="en-GB" sz="700">
                          <a:solidFill>
                            <a:schemeClr val="dk1"/>
                          </a:solidFill>
                          <a:latin typeface="Arial"/>
                          <a:ea typeface="Arial"/>
                          <a:cs typeface="Arial"/>
                          <a:sym typeface="Arial"/>
                        </a:rPr>
                        <a:t>Questions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DE4BD"/>
                    </a:solidFill>
                  </a:tcPr>
                </a:tc>
                <a:tc>
                  <a:txBody>
                    <a:bodyPr/>
                    <a:lstStyle/>
                    <a:p>
                      <a:pPr indent="0" lvl="0" marL="0" marR="0" rtl="0" algn="l">
                        <a:spcBef>
                          <a:spcPts val="0"/>
                        </a:spcBef>
                        <a:spcAft>
                          <a:spcPts val="0"/>
                        </a:spcAft>
                        <a:buNone/>
                      </a:pPr>
                      <a:r>
                        <a:rPr lang="en-GB" sz="700">
                          <a:solidFill>
                            <a:schemeClr val="dk1"/>
                          </a:solidFill>
                          <a:latin typeface="Arial"/>
                          <a:ea typeface="Arial"/>
                          <a:cs typeface="Arial"/>
                          <a:sym typeface="Arial"/>
                        </a:rPr>
                        <a:t>Yes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DE4BD"/>
                    </a:solidFill>
                  </a:tcPr>
                </a:tc>
                <a:tc>
                  <a:txBody>
                    <a:bodyPr/>
                    <a:lstStyle/>
                    <a:p>
                      <a:pPr indent="0" lvl="0" marL="0" marR="0" rtl="0" algn="l">
                        <a:spcBef>
                          <a:spcPts val="0"/>
                        </a:spcBef>
                        <a:spcAft>
                          <a:spcPts val="0"/>
                        </a:spcAft>
                        <a:buNone/>
                      </a:pPr>
                      <a:r>
                        <a:rPr lang="en-GB" sz="700">
                          <a:solidFill>
                            <a:schemeClr val="dk1"/>
                          </a:solidFill>
                          <a:latin typeface="Arial"/>
                          <a:ea typeface="Arial"/>
                          <a:cs typeface="Arial"/>
                          <a:sym typeface="Arial"/>
                        </a:rPr>
                        <a:t>Partly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DE4BD"/>
                    </a:solidFill>
                  </a:tcPr>
                </a:tc>
                <a:tc>
                  <a:txBody>
                    <a:bodyPr/>
                    <a:lstStyle/>
                    <a:p>
                      <a:pPr indent="0" lvl="0" marL="0" marR="0" rtl="0" algn="l">
                        <a:spcBef>
                          <a:spcPts val="0"/>
                        </a:spcBef>
                        <a:spcAft>
                          <a:spcPts val="0"/>
                        </a:spcAft>
                        <a:buNone/>
                      </a:pPr>
                      <a:r>
                        <a:rPr lang="en-GB" sz="700">
                          <a:solidFill>
                            <a:schemeClr val="dk1"/>
                          </a:solidFill>
                          <a:latin typeface="Arial"/>
                          <a:ea typeface="Arial"/>
                          <a:cs typeface="Arial"/>
                          <a:sym typeface="Arial"/>
                        </a:rPr>
                        <a:t>No</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DE4BD"/>
                    </a:solidFill>
                  </a:tcPr>
                </a:tc>
              </a:tr>
              <a:tr h="1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Do you have a clear PE and school sport action plan for the year ahead (2026/27), agreed by leadership?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98325">
                <a:tc>
                  <a:txBody>
                    <a:bodyPr/>
                    <a:lstStyle/>
                    <a:p>
                      <a:pPr indent="0" lvl="0" marL="0" marR="0" rtl="0" algn="l">
                        <a:spcBef>
                          <a:spcPts val="0"/>
                        </a:spcBef>
                        <a:spcAft>
                          <a:spcPts val="0"/>
                        </a:spcAft>
                        <a:buNone/>
                      </a:pPr>
                      <a:r>
                        <a:rPr lang="en-GB" sz="700">
                          <a:latin typeface="Arial"/>
                          <a:ea typeface="Arial"/>
                          <a:cs typeface="Arial"/>
                          <a:sym typeface="Arial"/>
                        </a:rPr>
                        <a:t>Can you evidence how last year’s PE and sport premium funding was spent, and what difference it made?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98325">
                <a:tc>
                  <a:txBody>
                    <a:bodyPr/>
                    <a:lstStyle/>
                    <a:p>
                      <a:pPr indent="0" lvl="0" marL="0" marR="0" rtl="0" algn="l">
                        <a:spcBef>
                          <a:spcPts val="0"/>
                        </a:spcBef>
                        <a:spcAft>
                          <a:spcPts val="0"/>
                        </a:spcAft>
                        <a:buNone/>
                      </a:pPr>
                      <a:r>
                        <a:rPr lang="en-GB" sz="700">
                          <a:latin typeface="Arial"/>
                          <a:ea typeface="Arial"/>
                          <a:cs typeface="Arial"/>
                          <a:sym typeface="Arial"/>
                        </a:rPr>
                        <a:t>Do you know what Physical Education looks and feels like in your school and is this delivery high-quality?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Is there a clear plan to develop staff confidence in PE, whether delivery is internal, external or mixed?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Do you have a curriculum that is broad, progressive and properly sequenced across year groups?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Do you know how many pupils are active for at least 60 minutes a day, 7 days a week?</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Do you have a clear plan for your extra-curricular club offer?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Is your wider school sport offer, including competitions, festivals, and fixtures planned?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2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Do you have effective data collection systems in place to record and evidence that swimming and water safety provision is on track to meet national curriculum requirements ?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2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Do you have a clear plan for encouraging SEND pupils and less active pupils to become more active and participate in PE and school sport?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2912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If a governor, trust lead or external reviewer asked to see your PE and sport plan for future development, would you have clear evidence and rationale for impact?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285700">
                <a:tc>
                  <a:txBody>
                    <a:bodyPr/>
                    <a:lstStyle/>
                    <a:p>
                      <a:pPr indent="0" lvl="0" marL="0" marR="0" rtl="0" algn="l">
                        <a:lnSpc>
                          <a:spcPct val="100000"/>
                        </a:lnSpc>
                        <a:spcBef>
                          <a:spcPts val="0"/>
                        </a:spcBef>
                        <a:spcAft>
                          <a:spcPts val="0"/>
                        </a:spcAft>
                        <a:buClr>
                          <a:schemeClr val="dk1"/>
                        </a:buClr>
                        <a:buSzPts val="700"/>
                        <a:buFont typeface="Arial"/>
                        <a:buNone/>
                      </a:pPr>
                      <a:r>
                        <a:rPr lang="en-GB" sz="700">
                          <a:latin typeface="Arial"/>
                          <a:ea typeface="Arial"/>
                          <a:cs typeface="Arial"/>
                          <a:sym typeface="Arial"/>
                        </a:rPr>
                        <a:t>Are you clear on existing links with local clubs, and community settings to identify where further support and engagement could be made using local support for enhance your provision?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rPr lang="en-GB" sz="700">
                          <a:latin typeface="Arial"/>
                          <a:ea typeface="Arial"/>
                          <a:cs typeface="Arial"/>
                          <a:sym typeface="Arial"/>
                        </a:rPr>
                        <a:t>X</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7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bl>
          </a:graphicData>
        </a:graphic>
      </p:graphicFrame>
      <p:sp>
        <p:nvSpPr>
          <p:cNvPr id="123" name="Google Shape;123;p6"/>
          <p:cNvSpPr/>
          <p:nvPr/>
        </p:nvSpPr>
        <p:spPr>
          <a:xfrm>
            <a:off x="5334271" y="106582"/>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
        <p:nvSpPr>
          <p:cNvPr id="124" name="Google Shape;124;p6"/>
          <p:cNvSpPr/>
          <p:nvPr/>
        </p:nvSpPr>
        <p:spPr>
          <a:xfrm>
            <a:off x="121185" y="106582"/>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7"/>
          <p:cNvSpPr txBox="1"/>
          <p:nvPr/>
        </p:nvSpPr>
        <p:spPr>
          <a:xfrm>
            <a:off x="276137" y="293543"/>
            <a:ext cx="55410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Arial"/>
                <a:ea typeface="Arial"/>
                <a:cs typeface="Arial"/>
                <a:sym typeface="Arial"/>
              </a:rPr>
              <a:t>What are your next steps for this 2026/27 academic year? </a:t>
            </a:r>
            <a:endParaRPr sz="1200"/>
          </a:p>
          <a:p>
            <a:pPr indent="0" lvl="0" marL="0" marR="0" rtl="0" algn="l">
              <a:spcBef>
                <a:spcPts val="0"/>
              </a:spcBef>
              <a:spcAft>
                <a:spcPts val="0"/>
              </a:spcAft>
              <a:buNone/>
            </a:pPr>
            <a:r>
              <a:t/>
            </a:r>
            <a:endParaRPr b="1" sz="1200">
              <a:solidFill>
                <a:schemeClr val="dk1"/>
              </a:solidFill>
              <a:highlight>
                <a:srgbClr val="FF0000"/>
              </a:highlight>
              <a:latin typeface="Arial"/>
              <a:ea typeface="Arial"/>
              <a:cs typeface="Arial"/>
              <a:sym typeface="Arial"/>
            </a:endParaRPr>
          </a:p>
        </p:txBody>
      </p:sp>
      <p:graphicFrame>
        <p:nvGraphicFramePr>
          <p:cNvPr id="130" name="Google Shape;130;p7"/>
          <p:cNvGraphicFramePr/>
          <p:nvPr/>
        </p:nvGraphicFramePr>
        <p:xfrm>
          <a:off x="150493" y="884399"/>
          <a:ext cx="3000000" cy="3000000"/>
        </p:xfrm>
        <a:graphic>
          <a:graphicData uri="http://schemas.openxmlformats.org/drawingml/2006/table">
            <a:tbl>
              <a:tblPr bandRow="1" firstRow="1">
                <a:noFill/>
                <a:tableStyleId>{53B8C51A-C6FF-47AC-AB9A-A76F55EA4E57}</a:tableStyleId>
              </a:tblPr>
              <a:tblGrid>
                <a:gridCol w="1908425"/>
                <a:gridCol w="1373725"/>
                <a:gridCol w="1308025"/>
                <a:gridCol w="1289225"/>
              </a:tblGrid>
              <a:tr h="193425">
                <a:tc>
                  <a:txBody>
                    <a:bodyPr/>
                    <a:lstStyle/>
                    <a:p>
                      <a:pPr indent="0" lvl="0" marL="0" marR="0" rtl="0" algn="ctr">
                        <a:spcBef>
                          <a:spcPts val="0"/>
                        </a:spcBef>
                        <a:spcAft>
                          <a:spcPts val="0"/>
                        </a:spcAft>
                        <a:buNone/>
                      </a:pPr>
                      <a:r>
                        <a:rPr b="1" lang="en-GB" sz="800">
                          <a:solidFill>
                            <a:srgbClr val="000000"/>
                          </a:solidFill>
                          <a:latin typeface="Calibri"/>
                          <a:ea typeface="Calibri"/>
                          <a:cs typeface="Calibri"/>
                          <a:sym typeface="Calibri"/>
                        </a:rPr>
                        <a:t>Aim</a:t>
                      </a:r>
                      <a:endParaRPr sz="8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800">
                          <a:solidFill>
                            <a:srgbClr val="000000"/>
                          </a:solidFill>
                          <a:latin typeface="Calibri"/>
                          <a:ea typeface="Calibri"/>
                          <a:cs typeface="Calibri"/>
                          <a:sym typeface="Calibri"/>
                        </a:rPr>
                        <a:t>Why?</a:t>
                      </a:r>
                      <a:endParaRPr sz="8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800"/>
                        <a:buFont typeface="Calibri"/>
                        <a:buNone/>
                      </a:pPr>
                      <a:r>
                        <a:rPr lang="en-GB" sz="800">
                          <a:solidFill>
                            <a:srgbClr val="000000"/>
                          </a:solidFill>
                          <a:latin typeface="Calibri"/>
                          <a:ea typeface="Calibri"/>
                          <a:cs typeface="Calibri"/>
                          <a:sym typeface="Calibri"/>
                        </a:rPr>
                        <a:t>Key Area</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800"/>
                        <a:buFont typeface="Calibri"/>
                        <a:buNone/>
                      </a:pPr>
                      <a:r>
                        <a:rPr lang="en-GB" sz="800">
                          <a:solidFill>
                            <a:srgbClr val="000000"/>
                          </a:solidFill>
                          <a:latin typeface="Calibri"/>
                          <a:ea typeface="Calibri"/>
                          <a:cs typeface="Calibri"/>
                          <a:sym typeface="Calibri"/>
                        </a:rPr>
                        <a:t>Supporting evidence</a:t>
                      </a:r>
                      <a:endParaRPr sz="8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624950">
                <a:tc>
                  <a:txBody>
                    <a:bodyPr/>
                    <a:lstStyle/>
                    <a:p>
                      <a:pPr indent="0" lvl="0" marL="0" marR="0" rtl="0" algn="l">
                        <a:spcBef>
                          <a:spcPts val="0"/>
                        </a:spcBef>
                        <a:spcAft>
                          <a:spcPts val="0"/>
                        </a:spcAft>
                        <a:buNone/>
                      </a:pPr>
                      <a:r>
                        <a:rPr b="1" lang="en-GB" sz="800">
                          <a:solidFill>
                            <a:schemeClr val="dk1"/>
                          </a:solidFill>
                          <a:latin typeface="Calibri"/>
                          <a:ea typeface="Calibri"/>
                          <a:cs typeface="Calibri"/>
                          <a:sym typeface="Calibri"/>
                        </a:rPr>
                        <a:t>1.Inclusive PE and participation for all</a:t>
                      </a:r>
                      <a:endParaRPr/>
                    </a:p>
                    <a:p>
                      <a:pPr indent="0" lvl="0" marL="0" marR="0" rtl="0" algn="l">
                        <a:spcBef>
                          <a:spcPts val="0"/>
                        </a:spcBef>
                        <a:spcAft>
                          <a:spcPts val="0"/>
                        </a:spcAft>
                        <a:buNone/>
                      </a:pPr>
                      <a:r>
                        <a:t/>
                      </a:r>
                      <a:endParaRPr b="1" sz="700">
                        <a:solidFill>
                          <a:schemeClr val="dk1"/>
                        </a:solidFill>
                        <a:latin typeface="Calibri"/>
                        <a:ea typeface="Calibri"/>
                        <a:cs typeface="Calibri"/>
                        <a:sym typeface="Calibri"/>
                      </a:endParaRPr>
                    </a:p>
                    <a:p>
                      <a:pPr indent="0" lvl="0" marL="0" marR="0" rtl="0" algn="l">
                        <a:spcBef>
                          <a:spcPts val="0"/>
                        </a:spcBef>
                        <a:spcAft>
                          <a:spcPts val="0"/>
                        </a:spcAft>
                        <a:buNone/>
                      </a:pPr>
                      <a:r>
                        <a:rPr b="1" lang="en-GB" sz="700">
                          <a:solidFill>
                            <a:srgbClr val="FF0000"/>
                          </a:solidFill>
                          <a:latin typeface="Calibri"/>
                          <a:ea typeface="Calibri"/>
                          <a:cs typeface="Calibri"/>
                          <a:sym typeface="Calibri"/>
                        </a:rPr>
                        <a:t>SDP link: Priority 2 – Inclusive &amp; Adaptive Teaching + Golden Thread: Belonging, Access and Ambition</a:t>
                      </a:r>
                      <a:endParaRPr/>
                    </a:p>
                    <a:p>
                      <a:pPr indent="0" lvl="0" marL="0" marR="0" rtl="0" algn="l">
                        <a:lnSpc>
                          <a:spcPct val="100000"/>
                        </a:lnSpc>
                        <a:spcBef>
                          <a:spcPts val="0"/>
                        </a:spcBef>
                        <a:spcAft>
                          <a:spcPts val="0"/>
                        </a:spcAft>
                        <a:buClr>
                          <a:schemeClr val="dk1"/>
                        </a:buClr>
                        <a:buSzPts val="700"/>
                        <a:buFont typeface="Arial"/>
                        <a:buNone/>
                      </a:pPr>
                      <a:r>
                        <a:t/>
                      </a:r>
                      <a:endParaRPr b="1" i="0" sz="700">
                        <a:solidFill>
                          <a:schemeClr val="dk1"/>
                        </a:solidFill>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Make sure PE and sport is accessible to all children, with a particular focus on SEND, disadvantaged pupils, girls and children who are less active or less confident.</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Monitor participation to identify children who may be missing out and put additional opportunities in place where needed.</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make sure every child feels that PE and sport is for them.</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remove barriers to participation and provide opportunities for children who may not naturally choose to take part.</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Increasing engagement of all pupils in regular physical activity and sporting activities.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Offering a broader and more equal experience of sport and physical activity.</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Ensuring SEND, disadvantaged, less-active pupils and girls are accessing opportunities.</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Club and lunchtime participation date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Participation analysis by group</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Pupil voice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PE assessment data</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SEND participation information</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Competition registers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Case studies where appropriate</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982050">
                <a:tc>
                  <a:txBody>
                    <a:bodyPr/>
                    <a:lstStyle/>
                    <a:p>
                      <a:pPr indent="0" lvl="0" marL="0" marR="0" rtl="0" algn="l">
                        <a:spcBef>
                          <a:spcPts val="0"/>
                        </a:spcBef>
                        <a:spcAft>
                          <a:spcPts val="0"/>
                        </a:spcAft>
                        <a:buNone/>
                      </a:pPr>
                      <a:r>
                        <a:rPr b="1" lang="en-GB" sz="800">
                          <a:latin typeface="Calibri"/>
                          <a:ea typeface="Calibri"/>
                          <a:cs typeface="Calibri"/>
                          <a:sym typeface="Calibri"/>
                        </a:rPr>
                        <a:t>2.Develop pupil leadership, teamwork and oracy through sport</a:t>
                      </a:r>
                      <a:endParaRPr/>
                    </a:p>
                    <a:p>
                      <a:pPr indent="0" lvl="0" marL="0" marR="0" rtl="0" algn="l">
                        <a:spcBef>
                          <a:spcPts val="0"/>
                        </a:spcBef>
                        <a:spcAft>
                          <a:spcPts val="0"/>
                        </a:spcAft>
                        <a:buNone/>
                      </a:pPr>
                      <a:r>
                        <a:t/>
                      </a:r>
                      <a:endParaRPr b="1" sz="700">
                        <a:latin typeface="Calibri"/>
                        <a:ea typeface="Calibri"/>
                        <a:cs typeface="Calibri"/>
                        <a:sym typeface="Calibri"/>
                      </a:endParaRPr>
                    </a:p>
                    <a:p>
                      <a:pPr indent="0" lvl="0" marL="0" marR="0" rtl="0" algn="l">
                        <a:spcBef>
                          <a:spcPts val="0"/>
                        </a:spcBef>
                        <a:spcAft>
                          <a:spcPts val="0"/>
                        </a:spcAft>
                        <a:buNone/>
                      </a:pPr>
                      <a:r>
                        <a:rPr b="1" lang="en-GB" sz="700">
                          <a:solidFill>
                            <a:srgbClr val="FF0000"/>
                          </a:solidFill>
                          <a:latin typeface="Calibri"/>
                          <a:ea typeface="Calibri"/>
                          <a:cs typeface="Calibri"/>
                          <a:sym typeface="Calibri"/>
                        </a:rPr>
                        <a:t>SD</a:t>
                      </a:r>
                      <a:r>
                        <a:rPr b="1" lang="en-GB" sz="700">
                          <a:solidFill>
                            <a:srgbClr val="FF0000"/>
                          </a:solidFill>
                          <a:latin typeface="Calibri"/>
                          <a:ea typeface="Calibri"/>
                          <a:cs typeface="Calibri"/>
                          <a:sym typeface="Calibri"/>
                        </a:rPr>
                        <a:t>P link: Priority 1 – Oracy</a:t>
                      </a:r>
                      <a:r>
                        <a:rPr b="0" i="0" lang="en-GB" sz="700">
                          <a:solidFill>
                            <a:schemeClr val="dk1"/>
                          </a:solidFill>
                          <a:latin typeface="Calibri"/>
                          <a:ea typeface="Calibri"/>
                          <a:cs typeface="Calibri"/>
                          <a:sym typeface="Calibri"/>
                        </a:rPr>
                        <a:t> </a:t>
                      </a:r>
                      <a:endParaRPr/>
                    </a:p>
                    <a:p>
                      <a:pPr indent="-127000" lvl="0" marL="171450" marR="0" rtl="0" algn="l">
                        <a:lnSpc>
                          <a:spcPct val="100000"/>
                        </a:lnSpc>
                        <a:spcBef>
                          <a:spcPts val="0"/>
                        </a:spcBef>
                        <a:spcAft>
                          <a:spcPts val="0"/>
                        </a:spcAft>
                        <a:buClr>
                          <a:schemeClr val="dk1"/>
                        </a:buClr>
                        <a:buSzPts val="700"/>
                        <a:buFont typeface="Arial"/>
                        <a:buNone/>
                      </a:pPr>
                      <a:r>
                        <a:t/>
                      </a:r>
                      <a:endParaRPr b="0" i="0" sz="700">
                        <a:solidFill>
                          <a:schemeClr val="dk1"/>
                        </a:solidFill>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Increase opportunities for children to be active throughout the school day and develop pupil leadership through sport.</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Develop our Play Leader/Sports Leader programme and continue to improve lunchtime provision.</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increase the number of children choosing to be active at lunchtime and beyond PE lessons.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give older pupils responsibility and leadership opportunities.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develop children's confidence, teamwork, communication and independence.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Increasing engagement in regular physical activity.</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Developing pupil leadership and responsibility.</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Using PE and sport to develop communication, teamwork and confidence.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Providing sustainable opportunities for active play.</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Lunchtime participation data</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Play Leader/Sports Leader records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Extra-curricular participation data</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Pupil voice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Staff observations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Activity timetable</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31" name="Google Shape;131;p7"/>
          <p:cNvSpPr/>
          <p:nvPr/>
        </p:nvSpPr>
        <p:spPr>
          <a:xfrm>
            <a:off x="5484849" y="78672"/>
            <a:ext cx="514749" cy="252225"/>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graphicFrame>
        <p:nvGraphicFramePr>
          <p:cNvPr id="136" name="Google Shape;136;p8"/>
          <p:cNvGraphicFramePr/>
          <p:nvPr/>
        </p:nvGraphicFramePr>
        <p:xfrm>
          <a:off x="101148" y="357283"/>
          <a:ext cx="3000000" cy="3000000"/>
        </p:xfrm>
        <a:graphic>
          <a:graphicData uri="http://schemas.openxmlformats.org/drawingml/2006/table">
            <a:tbl>
              <a:tblPr bandRow="1" firstRow="1">
                <a:noFill/>
                <a:tableStyleId>{53B8C51A-C6FF-47AC-AB9A-A76F55EA4E57}</a:tableStyleId>
              </a:tblPr>
              <a:tblGrid>
                <a:gridCol w="1588375"/>
                <a:gridCol w="1610800"/>
                <a:gridCol w="1513900"/>
                <a:gridCol w="1204450"/>
              </a:tblGrid>
              <a:tr h="168725">
                <a:tc>
                  <a:txBody>
                    <a:bodyPr/>
                    <a:lstStyle/>
                    <a:p>
                      <a:pPr indent="0" lvl="0" marL="0" marR="0" rtl="0" algn="ctr">
                        <a:spcBef>
                          <a:spcPts val="0"/>
                        </a:spcBef>
                        <a:spcAft>
                          <a:spcPts val="0"/>
                        </a:spcAft>
                        <a:buNone/>
                      </a:pPr>
                      <a:r>
                        <a:rPr b="1" lang="en-GB" sz="700">
                          <a:solidFill>
                            <a:srgbClr val="000000"/>
                          </a:solidFill>
                          <a:latin typeface="Calibri"/>
                          <a:ea typeface="Calibri"/>
                          <a:cs typeface="Calibri"/>
                          <a:sym typeface="Calibri"/>
                        </a:rPr>
                        <a:t>Aim</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700">
                          <a:solidFill>
                            <a:srgbClr val="000000"/>
                          </a:solidFill>
                          <a:latin typeface="Calibri"/>
                          <a:ea typeface="Calibri"/>
                          <a:cs typeface="Calibri"/>
                          <a:sym typeface="Calibri"/>
                        </a:rPr>
                        <a:t>Why?</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GB" sz="700">
                          <a:solidFill>
                            <a:srgbClr val="000000"/>
                          </a:solidFill>
                          <a:latin typeface="Calibri"/>
                          <a:ea typeface="Calibri"/>
                          <a:cs typeface="Calibri"/>
                          <a:sym typeface="Calibri"/>
                        </a:rPr>
                        <a:t>Key Area</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GB"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012400">
                <a:tc>
                  <a:txBody>
                    <a:bodyPr/>
                    <a:lstStyle/>
                    <a:p>
                      <a:pPr indent="0" lvl="0" marL="0" marR="0" rtl="0" algn="l">
                        <a:spcBef>
                          <a:spcPts val="0"/>
                        </a:spcBef>
                        <a:spcAft>
                          <a:spcPts val="0"/>
                        </a:spcAft>
                        <a:buNone/>
                      </a:pPr>
                      <a:r>
                        <a:rPr b="1" lang="en-GB" sz="900">
                          <a:latin typeface="Calibri"/>
                          <a:ea typeface="Calibri"/>
                          <a:cs typeface="Calibri"/>
                          <a:sym typeface="Calibri"/>
                        </a:rPr>
                        <a:t>Broaden sporting experiences and raise the profile of PE</a:t>
                      </a:r>
                      <a:endParaRPr/>
                    </a:p>
                    <a:p>
                      <a:pPr indent="0" lvl="0" marL="0" marR="0" rtl="0" algn="l">
                        <a:spcBef>
                          <a:spcPts val="0"/>
                        </a:spcBef>
                        <a:spcAft>
                          <a:spcPts val="0"/>
                        </a:spcAft>
                        <a:buNone/>
                      </a:pPr>
                      <a:r>
                        <a:t/>
                      </a:r>
                      <a:endParaRPr b="1" sz="300">
                        <a:latin typeface="Calibri"/>
                        <a:ea typeface="Calibri"/>
                        <a:cs typeface="Calibri"/>
                        <a:sym typeface="Calibri"/>
                      </a:endParaRPr>
                    </a:p>
                    <a:p>
                      <a:pPr indent="0" lvl="0" marL="0" marR="0" rtl="0" algn="l">
                        <a:spcBef>
                          <a:spcPts val="0"/>
                        </a:spcBef>
                        <a:spcAft>
                          <a:spcPts val="0"/>
                        </a:spcAft>
                        <a:buNone/>
                      </a:pPr>
                      <a:r>
                        <a:rPr b="0" lang="en-GB" sz="800">
                          <a:solidFill>
                            <a:srgbClr val="FF0000"/>
                          </a:solidFill>
                          <a:latin typeface="Calibri"/>
                          <a:ea typeface="Calibri"/>
                          <a:cs typeface="Calibri"/>
                          <a:sym typeface="Calibri"/>
                        </a:rPr>
                        <a:t>S</a:t>
                      </a:r>
                      <a:r>
                        <a:rPr lang="en-GB" sz="800">
                          <a:solidFill>
                            <a:srgbClr val="FF0000"/>
                          </a:solidFill>
                          <a:latin typeface="Calibri"/>
                          <a:ea typeface="Calibri"/>
                          <a:cs typeface="Calibri"/>
                          <a:sym typeface="Calibri"/>
                        </a:rPr>
                        <a:t>D</a:t>
                      </a:r>
                      <a:r>
                        <a:rPr b="0" lang="en-GB" sz="800">
                          <a:solidFill>
                            <a:srgbClr val="FF0000"/>
                          </a:solidFill>
                          <a:latin typeface="Calibri"/>
                          <a:ea typeface="Calibri"/>
                          <a:cs typeface="Calibri"/>
                          <a:sym typeface="Calibri"/>
                        </a:rPr>
                        <a:t>P link: Priority 1 – authentic experiences + Golden Thread</a:t>
                      </a:r>
                      <a:endParaRPr/>
                    </a:p>
                    <a:p>
                      <a:pPr indent="0" lvl="0" marL="0" marR="0" rtl="0" algn="l">
                        <a:spcBef>
                          <a:spcPts val="0"/>
                        </a:spcBef>
                        <a:spcAft>
                          <a:spcPts val="0"/>
                        </a:spcAft>
                        <a:buNone/>
                      </a:pPr>
                      <a:r>
                        <a:t/>
                      </a:r>
                      <a:endParaRPr sz="700">
                        <a:solidFill>
                          <a:srgbClr val="FF0000"/>
                        </a:solidFill>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Continue to broaden children's sporting experiences through workshops, visitors, Sports Week and links with local sporting organisations.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Give children opportunities to try sports they may not normally have access to.</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To inspire children to try something new and hopefully find a sport or activity they really enjoy.</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raise the profile of PE and sport across the school.</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provide memorable experiences and opportunities to learn from sporting role models.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Raising the profile of PE and sport across the school.</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Offering a broader range of sporting experiences.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Increasing opportunities for children to experience unfamiliar and inclusive sports.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Developing links with local clubs and sporting organisations.</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Sports Week feedback</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Pupil voice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Family feedback</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Workshop/visitor records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Participation registers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Photographs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Local club links</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1096775">
                <a:tc>
                  <a:txBody>
                    <a:bodyPr/>
                    <a:lstStyle/>
                    <a:p>
                      <a:pPr indent="0" lvl="0" marL="0" marR="0" rtl="0" algn="l">
                        <a:spcBef>
                          <a:spcPts val="0"/>
                        </a:spcBef>
                        <a:spcAft>
                          <a:spcPts val="0"/>
                        </a:spcAft>
                        <a:buNone/>
                      </a:pPr>
                      <a:r>
                        <a:rPr b="1" lang="en-GB" sz="900">
                          <a:latin typeface="Calibri"/>
                          <a:ea typeface="Calibri"/>
                          <a:cs typeface="Calibri"/>
                          <a:sym typeface="Calibri"/>
                        </a:rPr>
                        <a:t>Increase participation in competitive sport</a:t>
                      </a:r>
                      <a:endParaRPr/>
                    </a:p>
                    <a:p>
                      <a:pPr indent="0" lvl="0" marL="0" marR="0" rtl="0" algn="l">
                        <a:spcBef>
                          <a:spcPts val="0"/>
                        </a:spcBef>
                        <a:spcAft>
                          <a:spcPts val="0"/>
                        </a:spcAft>
                        <a:buNone/>
                      </a:pPr>
                      <a:r>
                        <a:t/>
                      </a:r>
                      <a:endParaRPr b="1" sz="800">
                        <a:latin typeface="Calibri"/>
                        <a:ea typeface="Calibri"/>
                        <a:cs typeface="Calibri"/>
                        <a:sym typeface="Calibri"/>
                      </a:endParaRPr>
                    </a:p>
                    <a:p>
                      <a:pPr indent="0" lvl="0" marL="0" marR="0" rtl="0" algn="l">
                        <a:spcBef>
                          <a:spcPts val="0"/>
                        </a:spcBef>
                        <a:spcAft>
                          <a:spcPts val="0"/>
                        </a:spcAft>
                        <a:buNone/>
                      </a:pPr>
                      <a:r>
                        <a:rPr b="0" lang="en-GB" sz="800">
                          <a:solidFill>
                            <a:srgbClr val="FF0000"/>
                          </a:solidFill>
                          <a:latin typeface="Calibri"/>
                          <a:ea typeface="Calibri"/>
                          <a:cs typeface="Calibri"/>
                          <a:sym typeface="Calibri"/>
                        </a:rPr>
                        <a:t>S</a:t>
                      </a:r>
                      <a:r>
                        <a:rPr lang="en-GB" sz="800">
                          <a:solidFill>
                            <a:srgbClr val="FF0000"/>
                          </a:solidFill>
                          <a:latin typeface="Calibri"/>
                          <a:ea typeface="Calibri"/>
                          <a:cs typeface="Calibri"/>
                          <a:sym typeface="Calibri"/>
                        </a:rPr>
                        <a:t>D</a:t>
                      </a:r>
                      <a:r>
                        <a:rPr b="0" lang="en-GB" sz="800">
                          <a:solidFill>
                            <a:srgbClr val="FF0000"/>
                          </a:solidFill>
                          <a:latin typeface="Calibri"/>
                          <a:ea typeface="Calibri"/>
                          <a:cs typeface="Calibri"/>
                          <a:sym typeface="Calibri"/>
                        </a:rPr>
                        <a:t>P link: Inclusive &amp; Adaptive Teaching + Belonging, Access and Ambition</a:t>
                      </a:r>
                      <a:endParaRPr b="0" i="0" sz="800">
                        <a:solidFill>
                          <a:schemeClr val="dk1"/>
                        </a:solidFill>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Increase opportunities for all children to experience competition and represent Barnham, both within school and against other schools.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Track participation so that we can identify children who have not yet had the opportunity to represent the school.</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To ensure competition is accessible and enjoyable for all pupils, not just our most confident or experienced sports pupils.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develop resilience, teamwork, sportsmanship and confidence.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give more children the opportunity to experience representing Barnham.</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Increasing participation in competitive sport.</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Providing a wider range of intra- and inter-school competitions and festivals.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Increasing participation from pupils who have not previously represented the school.</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Providing inclusive competition formats.</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Competition calendar</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Competition registers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Analysis of participants by year group, gender, SEND and disadvantaged groups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Pupil voice</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Competition results and feedback</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Sports Day participation data</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37" name="Google Shape;137;p8"/>
          <p:cNvSpPr/>
          <p:nvPr/>
        </p:nvSpPr>
        <p:spPr>
          <a:xfrm>
            <a:off x="5486400" y="42389"/>
            <a:ext cx="417858" cy="24617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graphicFrame>
        <p:nvGraphicFramePr>
          <p:cNvPr id="142" name="Google Shape;142;p9"/>
          <p:cNvGraphicFramePr/>
          <p:nvPr/>
        </p:nvGraphicFramePr>
        <p:xfrm>
          <a:off x="101148" y="472338"/>
          <a:ext cx="3000000" cy="3000000"/>
        </p:xfrm>
        <a:graphic>
          <a:graphicData uri="http://schemas.openxmlformats.org/drawingml/2006/table">
            <a:tbl>
              <a:tblPr bandRow="1" firstRow="1">
                <a:noFill/>
                <a:tableStyleId>{53B8C51A-C6FF-47AC-AB9A-A76F55EA4E57}</a:tableStyleId>
              </a:tblPr>
              <a:tblGrid>
                <a:gridCol w="1424875"/>
                <a:gridCol w="1628975"/>
                <a:gridCol w="1404900"/>
                <a:gridCol w="1458775"/>
              </a:tblGrid>
              <a:tr h="168725">
                <a:tc>
                  <a:txBody>
                    <a:bodyPr/>
                    <a:lstStyle/>
                    <a:p>
                      <a:pPr indent="0" lvl="0" marL="0" marR="0" rtl="0" algn="ctr">
                        <a:spcBef>
                          <a:spcPts val="0"/>
                        </a:spcBef>
                        <a:spcAft>
                          <a:spcPts val="0"/>
                        </a:spcAft>
                        <a:buNone/>
                      </a:pPr>
                      <a:r>
                        <a:rPr b="1" lang="en-GB" sz="700">
                          <a:solidFill>
                            <a:srgbClr val="000000"/>
                          </a:solidFill>
                          <a:latin typeface="Calibri"/>
                          <a:ea typeface="Calibri"/>
                          <a:cs typeface="Calibri"/>
                          <a:sym typeface="Calibri"/>
                        </a:rPr>
                        <a:t>Aim</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700">
                          <a:solidFill>
                            <a:srgbClr val="000000"/>
                          </a:solidFill>
                          <a:latin typeface="Calibri"/>
                          <a:ea typeface="Calibri"/>
                          <a:cs typeface="Calibri"/>
                          <a:sym typeface="Calibri"/>
                        </a:rPr>
                        <a:t>Why?</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GB" sz="700">
                          <a:solidFill>
                            <a:srgbClr val="000000"/>
                          </a:solidFill>
                          <a:latin typeface="Calibri"/>
                          <a:ea typeface="Calibri"/>
                          <a:cs typeface="Calibri"/>
                          <a:sym typeface="Calibri"/>
                        </a:rPr>
                        <a:t>Key Area</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GB"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064775">
                <a:tc>
                  <a:txBody>
                    <a:bodyPr/>
                    <a:lstStyle/>
                    <a:p>
                      <a:pPr indent="0" lvl="0" marL="0" marR="0" rtl="0" algn="l">
                        <a:lnSpc>
                          <a:spcPct val="100000"/>
                        </a:lnSpc>
                        <a:spcBef>
                          <a:spcPts val="0"/>
                        </a:spcBef>
                        <a:spcAft>
                          <a:spcPts val="0"/>
                        </a:spcAft>
                        <a:buClr>
                          <a:schemeClr val="dk1"/>
                        </a:buClr>
                        <a:buSzPts val="800"/>
                        <a:buFont typeface="Arial"/>
                        <a:buNone/>
                      </a:pPr>
                      <a:r>
                        <a:rPr b="1" i="0" lang="en-GB" sz="800">
                          <a:solidFill>
                            <a:schemeClr val="dk1"/>
                          </a:solidFill>
                          <a:latin typeface="Calibri"/>
                          <a:ea typeface="Calibri"/>
                          <a:cs typeface="Calibri"/>
                          <a:sym typeface="Calibri"/>
                        </a:rPr>
                        <a:t>Swimming and Water Safety</a:t>
                      </a:r>
                      <a:endParaRPr/>
                    </a:p>
                    <a:p>
                      <a:pPr indent="0" lvl="0" marL="0" marR="0" rtl="0" algn="l">
                        <a:lnSpc>
                          <a:spcPct val="100000"/>
                        </a:lnSpc>
                        <a:spcBef>
                          <a:spcPts val="0"/>
                        </a:spcBef>
                        <a:spcAft>
                          <a:spcPts val="0"/>
                        </a:spcAft>
                        <a:buClr>
                          <a:schemeClr val="dk1"/>
                        </a:buClr>
                        <a:buSzPts val="700"/>
                        <a:buFont typeface="Arial"/>
                        <a:buNone/>
                      </a:pPr>
                      <a:r>
                        <a:t/>
                      </a:r>
                      <a:endParaRPr b="0" i="0" sz="700">
                        <a:solidFill>
                          <a:schemeClr val="dk1"/>
                        </a:solidFill>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Continue to provide targeted swimming and water safety support for pupils who are not yet meeting the expected outcomes.</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ensure as many pupils as possible leave Year 6 with the required swimming and water safety skills.</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 identify pupils who need additional support early and provide appropriate top-up opportunities.</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Developing pupil attainment in swimming and water safety.</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Providing top-up swimming where necessary.</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 Swimming assessment tracker</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Information and data collected poolside by the swimming teacher</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Year 6 swimming data</a:t>
                      </a:r>
                      <a:endParaRPr/>
                    </a:p>
                    <a:p>
                      <a:pPr indent="-171450" lvl="0" marL="171450" marR="0" rtl="0" algn="l">
                        <a:lnSpc>
                          <a:spcPct val="100000"/>
                        </a:lnSpc>
                        <a:spcBef>
                          <a:spcPts val="0"/>
                        </a:spcBef>
                        <a:spcAft>
                          <a:spcPts val="0"/>
                        </a:spcAft>
                        <a:buClr>
                          <a:schemeClr val="dk1"/>
                        </a:buClr>
                        <a:buSzPts val="700"/>
                        <a:buFont typeface="Arial"/>
                        <a:buChar char="•"/>
                      </a:pPr>
                      <a:r>
                        <a:rPr b="0" i="0" lang="en-GB" sz="700">
                          <a:solidFill>
                            <a:schemeClr val="dk1"/>
                          </a:solidFill>
                          <a:latin typeface="Calibri"/>
                          <a:ea typeface="Calibri"/>
                          <a:cs typeface="Calibri"/>
                          <a:sym typeface="Calibri"/>
                        </a:rPr>
                        <a:t>Top-up swimming attendance and impact</a:t>
                      </a:r>
                      <a:endParaRPr b="0" sz="7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43" name="Google Shape;143;p9"/>
          <p:cNvSpPr/>
          <p:nvPr/>
        </p:nvSpPr>
        <p:spPr>
          <a:xfrm>
            <a:off x="5235949" y="20817"/>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0"/>
          <p:cNvSpPr txBox="1"/>
          <p:nvPr/>
        </p:nvSpPr>
        <p:spPr>
          <a:xfrm>
            <a:off x="0" y="181315"/>
            <a:ext cx="4919224" cy="6232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accent1"/>
                </a:solidFill>
                <a:latin typeface="Arial"/>
                <a:ea typeface="Arial"/>
                <a:cs typeface="Arial"/>
                <a:sym typeface="Arial"/>
              </a:rPr>
              <a:t>Plan, monitor and evaluate (2026/2027)</a:t>
            </a:r>
            <a:endParaRPr/>
          </a:p>
          <a:p>
            <a:pPr indent="0" lvl="0" marL="0" marR="0" rtl="0" algn="l">
              <a:spcBef>
                <a:spcPts val="0"/>
              </a:spcBef>
              <a:spcAft>
                <a:spcPts val="0"/>
              </a:spcAft>
              <a:buNone/>
            </a:pPr>
            <a:r>
              <a:rPr b="1" lang="en-GB" sz="1000">
                <a:solidFill>
                  <a:schemeClr val="dk1"/>
                </a:solidFill>
                <a:latin typeface="Arial"/>
                <a:ea typeface="Arial"/>
                <a:cs typeface="Arial"/>
                <a:sym typeface="Arial"/>
              </a:rPr>
              <a:t>Swimming and water safety </a:t>
            </a:r>
            <a:endParaRPr b="1" sz="1000">
              <a:solidFill>
                <a:srgbClr val="FF0000"/>
              </a:solidFill>
              <a:latin typeface="Arial"/>
              <a:ea typeface="Arial"/>
              <a:cs typeface="Arial"/>
              <a:sym typeface="Arial"/>
            </a:endParaRPr>
          </a:p>
          <a:p>
            <a:pPr indent="-104775" lvl="0" marL="171450" marR="0" rtl="0" algn="l">
              <a:spcBef>
                <a:spcPts val="0"/>
              </a:spcBef>
              <a:spcAft>
                <a:spcPts val="0"/>
              </a:spcAft>
              <a:buClr>
                <a:schemeClr val="dk1"/>
              </a:buClr>
              <a:buSzPts val="1050"/>
              <a:buFont typeface="Arial"/>
              <a:buNone/>
            </a:pPr>
            <a:r>
              <a:t/>
            </a:r>
            <a:endParaRPr b="1" sz="1050">
              <a:solidFill>
                <a:schemeClr val="dk1"/>
              </a:solidFill>
              <a:latin typeface="Calibri"/>
              <a:ea typeface="Calibri"/>
              <a:cs typeface="Calibri"/>
              <a:sym typeface="Calibri"/>
            </a:endParaRPr>
          </a:p>
        </p:txBody>
      </p:sp>
      <p:graphicFrame>
        <p:nvGraphicFramePr>
          <p:cNvPr id="149" name="Google Shape;149;p10"/>
          <p:cNvGraphicFramePr/>
          <p:nvPr/>
        </p:nvGraphicFramePr>
        <p:xfrm>
          <a:off x="45499" y="1320356"/>
          <a:ext cx="3000000" cy="3000000"/>
        </p:xfrm>
        <a:graphic>
          <a:graphicData uri="http://schemas.openxmlformats.org/drawingml/2006/table">
            <a:tbl>
              <a:tblPr bandRow="1" firstRow="1">
                <a:noFill/>
                <a:tableStyleId>{53B8C51A-C6FF-47AC-AB9A-A76F55EA4E57}</a:tableStyleId>
              </a:tblPr>
              <a:tblGrid>
                <a:gridCol w="1314375"/>
                <a:gridCol w="2836975"/>
                <a:gridCol w="1877450"/>
              </a:tblGrid>
              <a:tr h="88900">
                <a:tc gridSpan="3">
                  <a:txBody>
                    <a:bodyPr/>
                    <a:lstStyle/>
                    <a:p>
                      <a:pPr indent="0" lvl="0" marL="0" marR="0" rtl="0" algn="l">
                        <a:lnSpc>
                          <a:spcPct val="100000"/>
                        </a:lnSpc>
                        <a:spcBef>
                          <a:spcPts val="0"/>
                        </a:spcBef>
                        <a:spcAft>
                          <a:spcPts val="0"/>
                        </a:spcAft>
                        <a:buClr>
                          <a:srgbClr val="FF0000"/>
                        </a:buClr>
                        <a:buSzPts val="700"/>
                        <a:buFont typeface="Arial"/>
                        <a:buNone/>
                      </a:pPr>
                      <a:r>
                        <a:rPr b="1" lang="en-GB" sz="700">
                          <a:solidFill>
                            <a:srgbClr val="FF0000"/>
                          </a:solidFill>
                          <a:latin typeface="Arial"/>
                          <a:ea typeface="Arial"/>
                          <a:cs typeface="Arial"/>
                          <a:sym typeface="Arial"/>
                        </a:rPr>
                        <a:t>Look at the attainment of your current year 6 cohort. Complete by July 31, 2027.</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hMerge="1"/>
                <a:tc hMerge="1"/>
              </a:tr>
              <a:tr h="88900">
                <a:tc>
                  <a:txBody>
                    <a:bodyPr/>
                    <a:lstStyle/>
                    <a:p>
                      <a:pPr indent="0" lvl="0" marL="0" marR="0" rtl="0" algn="l">
                        <a:lnSpc>
                          <a:spcPct val="100000"/>
                        </a:lnSpc>
                        <a:spcBef>
                          <a:spcPts val="0"/>
                        </a:spcBef>
                        <a:spcAft>
                          <a:spcPts val="0"/>
                        </a:spcAft>
                        <a:buClr>
                          <a:srgbClr val="000000"/>
                        </a:buClr>
                        <a:buSzPts val="700"/>
                        <a:buFont typeface="Arial"/>
                        <a:buNone/>
                      </a:pPr>
                      <a:r>
                        <a:rPr lang="en-GB" sz="700" u="sng">
                          <a:solidFill>
                            <a:srgbClr val="000000"/>
                          </a:solidFill>
                          <a:latin typeface="Arial"/>
                          <a:ea typeface="Arial"/>
                          <a:cs typeface="Arial"/>
                          <a:sym typeface="Arial"/>
                          <a:hlinkClick r:id="rId3">
                            <a:extLst>
                              <a:ext uri="{A12FA001-AC4F-418D-AE19-62706E023703}">
                                <ahyp:hlinkClr val="tx"/>
                              </a:ext>
                            </a:extLst>
                          </a:hlinkClick>
                        </a:rPr>
                        <a:t>Swimming and Water Safety</a:t>
                      </a:r>
                      <a:endParaRPr sz="700">
                        <a:solidFill>
                          <a:srgbClr val="000000"/>
                        </a:solidFill>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GB" sz="700">
                          <a:solidFill>
                            <a:srgbClr val="000000"/>
                          </a:solidFill>
                          <a:latin typeface="Arial"/>
                          <a:ea typeface="Arial"/>
                          <a:cs typeface="Arial"/>
                          <a:sym typeface="Arial"/>
                        </a:rPr>
                        <a:t>What went well? Supporting evidence?</a:t>
                      </a:r>
                      <a:r>
                        <a:rPr lang="en-GB" sz="700">
                          <a:solidFill>
                            <a:srgbClr val="000000"/>
                          </a:solidFill>
                          <a:latin typeface="Arial"/>
                          <a:ea typeface="Arial"/>
                          <a:cs typeface="Arial"/>
                          <a:sym typeface="Arial"/>
                        </a:rPr>
                        <a:t> </a:t>
                      </a:r>
                      <a:endParaRPr sz="700">
                        <a:solidFill>
                          <a:srgbClr val="000000"/>
                        </a:solidFill>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GB" sz="700">
                          <a:solidFill>
                            <a:srgbClr val="000000"/>
                          </a:solidFill>
                          <a:latin typeface="Arial"/>
                          <a:ea typeface="Arial"/>
                          <a:cs typeface="Arial"/>
                          <a:sym typeface="Arial"/>
                        </a:rPr>
                        <a:t>What didn't go well? Supporting evidence? </a:t>
                      </a:r>
                      <a:endParaRPr b="1" sz="700">
                        <a:solidFill>
                          <a:srgbClr val="000000"/>
                        </a:solidFill>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88900">
                <a:tc>
                  <a:txBody>
                    <a:bodyPr/>
                    <a:lstStyle/>
                    <a:p>
                      <a:pPr indent="0" lvl="0" marL="0" marR="0" rtl="0" algn="l">
                        <a:lnSpc>
                          <a:spcPct val="100000"/>
                        </a:lnSpc>
                        <a:spcBef>
                          <a:spcPts val="0"/>
                        </a:spcBef>
                        <a:spcAft>
                          <a:spcPts val="0"/>
                        </a:spcAft>
                        <a:buClr>
                          <a:schemeClr val="dk1"/>
                        </a:buClr>
                        <a:buSzPts val="700"/>
                        <a:buFont typeface="Arial"/>
                        <a:buNone/>
                      </a:pPr>
                      <a:r>
                        <a:rPr b="1" lang="en-GB" sz="700">
                          <a:latin typeface="Arial"/>
                          <a:ea typeface="Arial"/>
                          <a:cs typeface="Arial"/>
                          <a:sym typeface="Arial"/>
                        </a:rPr>
                        <a:t>1. </a:t>
                      </a:r>
                      <a:r>
                        <a:rPr lang="en-GB" sz="700">
                          <a:latin typeface="Arial"/>
                          <a:ea typeface="Arial"/>
                          <a:cs typeface="Arial"/>
                          <a:sym typeface="Arial"/>
                        </a:rPr>
                        <a:t>Swim competently, confidently and proficiently over a distance of at least 25 metres</a:t>
                      </a:r>
                      <a:endParaRPr/>
                    </a:p>
                    <a:p>
                      <a:pPr indent="0" lvl="0" marL="0" marR="0" rtl="0" algn="l">
                        <a:lnSpc>
                          <a:spcPct val="100000"/>
                        </a:lnSpc>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27000" lvl="0" marL="171450" marR="0" rtl="0" algn="l">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27000" lvl="0" marL="171450" marR="0" rtl="0" algn="l">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88900">
                <a:tc>
                  <a:txBody>
                    <a:bodyPr/>
                    <a:lstStyle/>
                    <a:p>
                      <a:pPr indent="0" lvl="0" marL="0" marR="0" rtl="0" algn="l">
                        <a:lnSpc>
                          <a:spcPct val="100000"/>
                        </a:lnSpc>
                        <a:spcBef>
                          <a:spcPts val="0"/>
                        </a:spcBef>
                        <a:spcAft>
                          <a:spcPts val="0"/>
                        </a:spcAft>
                        <a:buClr>
                          <a:schemeClr val="dk1"/>
                        </a:buClr>
                        <a:buSzPts val="700"/>
                        <a:buFont typeface="Arial"/>
                        <a:buNone/>
                      </a:pPr>
                      <a:r>
                        <a:rPr b="1" lang="en-GB" sz="700">
                          <a:latin typeface="Arial"/>
                          <a:ea typeface="Arial"/>
                          <a:cs typeface="Arial"/>
                          <a:sym typeface="Arial"/>
                        </a:rPr>
                        <a:t>2. </a:t>
                      </a:r>
                      <a:r>
                        <a:rPr lang="en-GB" sz="700">
                          <a:latin typeface="Arial"/>
                          <a:ea typeface="Arial"/>
                          <a:cs typeface="Arial"/>
                          <a:sym typeface="Arial"/>
                        </a:rPr>
                        <a:t>Use a range of strokes effectively (for example, front crawl, backstroke and breaststroke)</a:t>
                      </a:r>
                      <a:endParaRPr/>
                    </a:p>
                    <a:p>
                      <a:pPr indent="0" lvl="0" marL="0" marR="0" rtl="0" algn="l">
                        <a:lnSpc>
                          <a:spcPct val="100000"/>
                        </a:lnSpc>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27000" lvl="0" marL="171450" marR="0" rtl="0" algn="l">
                        <a:lnSpc>
                          <a:spcPct val="100000"/>
                        </a:lnSpc>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27000" lvl="0" marL="171450" marR="0" rtl="0" algn="l">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88900">
                <a:tc>
                  <a:txBody>
                    <a:bodyPr/>
                    <a:lstStyle/>
                    <a:p>
                      <a:pPr indent="0" lvl="0" marL="0" marR="0" rtl="0" algn="l">
                        <a:lnSpc>
                          <a:spcPct val="100000"/>
                        </a:lnSpc>
                        <a:spcBef>
                          <a:spcPts val="0"/>
                        </a:spcBef>
                        <a:spcAft>
                          <a:spcPts val="0"/>
                        </a:spcAft>
                        <a:buClr>
                          <a:schemeClr val="dk1"/>
                        </a:buClr>
                        <a:buSzPts val="700"/>
                        <a:buFont typeface="Arial"/>
                        <a:buNone/>
                      </a:pPr>
                      <a:r>
                        <a:rPr b="1" lang="en-GB" sz="700">
                          <a:latin typeface="Arial"/>
                          <a:ea typeface="Arial"/>
                          <a:cs typeface="Arial"/>
                          <a:sym typeface="Arial"/>
                        </a:rPr>
                        <a:t>3. </a:t>
                      </a:r>
                      <a:r>
                        <a:rPr lang="en-GB" sz="700">
                          <a:latin typeface="Arial"/>
                          <a:ea typeface="Arial"/>
                          <a:cs typeface="Arial"/>
                          <a:sym typeface="Arial"/>
                        </a:rPr>
                        <a:t>Perform safe self-rescue in different water-based situations</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27000" lvl="0" marL="171450" marR="0" rtl="0" algn="l">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27000" lvl="0" marL="171450" marR="0" rtl="0" algn="l">
                        <a:spcBef>
                          <a:spcPts val="0"/>
                        </a:spcBef>
                        <a:spcAft>
                          <a:spcPts val="0"/>
                        </a:spcAft>
                        <a:buClr>
                          <a:schemeClr val="dk1"/>
                        </a:buClr>
                        <a:buSzPts val="700"/>
                        <a:buFont typeface="Arial"/>
                        <a:buNone/>
                      </a:pPr>
                      <a:r>
                        <a:t/>
                      </a:r>
                      <a:endParaRPr sz="700">
                        <a:latin typeface="Arial"/>
                        <a:ea typeface="Arial"/>
                        <a:cs typeface="Arial"/>
                        <a:sym typeface="Aria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graphicFrame>
        <p:nvGraphicFramePr>
          <p:cNvPr id="150" name="Google Shape;150;p10"/>
          <p:cNvGraphicFramePr/>
          <p:nvPr/>
        </p:nvGraphicFramePr>
        <p:xfrm>
          <a:off x="45499" y="631509"/>
          <a:ext cx="3000000" cy="3000000"/>
        </p:xfrm>
        <a:graphic>
          <a:graphicData uri="http://schemas.openxmlformats.org/drawingml/2006/table">
            <a:tbl>
              <a:tblPr bandRow="1" firstRow="1">
                <a:noFill/>
                <a:tableStyleId>{53B8C51A-C6FF-47AC-AB9A-A76F55EA4E57}</a:tableStyleId>
              </a:tblPr>
              <a:tblGrid>
                <a:gridCol w="4847250"/>
                <a:gridCol w="367725"/>
                <a:gridCol w="500350"/>
                <a:gridCol w="313475"/>
              </a:tblGrid>
              <a:tr h="147400">
                <a:tc>
                  <a:txBody>
                    <a:bodyPr/>
                    <a:lstStyle/>
                    <a:p>
                      <a:pPr indent="0" lvl="0" marL="0" marR="0" rtl="0" algn="l">
                        <a:spcBef>
                          <a:spcPts val="0"/>
                        </a:spcBef>
                        <a:spcAft>
                          <a:spcPts val="0"/>
                        </a:spcAft>
                        <a:buNone/>
                      </a:pPr>
                      <a:r>
                        <a:rPr lang="en-GB" sz="600">
                          <a:latin typeface="Arial"/>
                          <a:ea typeface="Arial"/>
                          <a:cs typeface="Arial"/>
                          <a:sym typeface="Arial"/>
                        </a:rPr>
                        <a:t>Questions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3A7D22"/>
                    </a:solidFill>
                  </a:tcPr>
                </a:tc>
                <a:tc>
                  <a:txBody>
                    <a:bodyPr/>
                    <a:lstStyle/>
                    <a:p>
                      <a:pPr indent="0" lvl="0" marL="0" marR="0" rtl="0" algn="l">
                        <a:spcBef>
                          <a:spcPts val="0"/>
                        </a:spcBef>
                        <a:spcAft>
                          <a:spcPts val="0"/>
                        </a:spcAft>
                        <a:buNone/>
                      </a:pPr>
                      <a:r>
                        <a:rPr lang="en-GB" sz="600">
                          <a:latin typeface="Arial"/>
                          <a:ea typeface="Arial"/>
                          <a:cs typeface="Arial"/>
                          <a:sym typeface="Arial"/>
                        </a:rPr>
                        <a:t>Yes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3A7D22"/>
                    </a:solidFill>
                  </a:tcPr>
                </a:tc>
                <a:tc>
                  <a:txBody>
                    <a:bodyPr/>
                    <a:lstStyle/>
                    <a:p>
                      <a:pPr indent="0" lvl="0" marL="0" marR="0" rtl="0" algn="l">
                        <a:spcBef>
                          <a:spcPts val="0"/>
                        </a:spcBef>
                        <a:spcAft>
                          <a:spcPts val="0"/>
                        </a:spcAft>
                        <a:buNone/>
                      </a:pPr>
                      <a:r>
                        <a:rPr lang="en-GB" sz="600">
                          <a:latin typeface="Arial"/>
                          <a:ea typeface="Arial"/>
                          <a:cs typeface="Arial"/>
                          <a:sym typeface="Arial"/>
                        </a:rPr>
                        <a:t>Partly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3A7D22"/>
                    </a:solidFill>
                  </a:tcPr>
                </a:tc>
                <a:tc>
                  <a:txBody>
                    <a:bodyPr/>
                    <a:lstStyle/>
                    <a:p>
                      <a:pPr indent="0" lvl="0" marL="0" marR="0" rtl="0" algn="l">
                        <a:spcBef>
                          <a:spcPts val="0"/>
                        </a:spcBef>
                        <a:spcAft>
                          <a:spcPts val="0"/>
                        </a:spcAft>
                        <a:buNone/>
                      </a:pPr>
                      <a:r>
                        <a:rPr lang="en-GB" sz="600">
                          <a:latin typeface="Arial"/>
                          <a:ea typeface="Arial"/>
                          <a:cs typeface="Arial"/>
                          <a:sym typeface="Arial"/>
                        </a:rPr>
                        <a:t>No</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3A7D22"/>
                    </a:solidFill>
                  </a:tcPr>
                </a:tc>
              </a:tr>
              <a:tr h="76200">
                <a:tc>
                  <a:txBody>
                    <a:bodyPr/>
                    <a:lstStyle/>
                    <a:p>
                      <a:pPr indent="0" lvl="0" marL="0" marR="0" rtl="0" algn="l">
                        <a:lnSpc>
                          <a:spcPct val="100000"/>
                        </a:lnSpc>
                        <a:spcBef>
                          <a:spcPts val="0"/>
                        </a:spcBef>
                        <a:spcAft>
                          <a:spcPts val="0"/>
                        </a:spcAft>
                        <a:buClr>
                          <a:schemeClr val="dk1"/>
                        </a:buClr>
                        <a:buSzPts val="600"/>
                        <a:buFont typeface="Arial"/>
                        <a:buNone/>
                      </a:pPr>
                      <a:r>
                        <a:rPr lang="en-GB" sz="600">
                          <a:latin typeface="Arial"/>
                          <a:ea typeface="Arial"/>
                          <a:cs typeface="Arial"/>
                          <a:sym typeface="Arial"/>
                        </a:rPr>
                        <a:t>Do you have effective data collection systems in place to record and evidence that swimming and water safety provision is on track to meet national curriculum requirements ?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6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6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6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r h="159850">
                <a:tc>
                  <a:txBody>
                    <a:bodyPr/>
                    <a:lstStyle/>
                    <a:p>
                      <a:pPr indent="0" lvl="0" marL="0" marR="0" rtl="0" algn="l">
                        <a:spcBef>
                          <a:spcPts val="0"/>
                        </a:spcBef>
                        <a:spcAft>
                          <a:spcPts val="0"/>
                        </a:spcAft>
                        <a:buNone/>
                      </a:pPr>
                      <a:r>
                        <a:rPr lang="en-GB" sz="600">
                          <a:solidFill>
                            <a:schemeClr val="dk1"/>
                          </a:solidFill>
                          <a:latin typeface="Arial"/>
                          <a:ea typeface="Arial"/>
                          <a:cs typeface="Arial"/>
                          <a:sym typeface="Arial"/>
                        </a:rPr>
                        <a:t>Will any of your year 6 group be accessing top up swimming to enable them to achieve the outcomes below?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6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6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c>
                  <a:txBody>
                    <a:bodyPr/>
                    <a:lstStyle/>
                    <a:p>
                      <a:pPr indent="0" lvl="0" marL="0" marR="0" rtl="0" algn="l">
                        <a:spcBef>
                          <a:spcPts val="0"/>
                        </a:spcBef>
                        <a:spcAft>
                          <a:spcPts val="0"/>
                        </a:spcAft>
                        <a:buNone/>
                      </a:pPr>
                      <a:r>
                        <a:t/>
                      </a:r>
                      <a:endParaRPr sz="6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3F3ED"/>
                    </a:solidFill>
                  </a:tcPr>
                </a:tc>
              </a:tr>
            </a:tbl>
          </a:graphicData>
        </a:graphic>
      </p:graphicFrame>
      <p:sp>
        <p:nvSpPr>
          <p:cNvPr id="151" name="Google Shape;151;p10"/>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graphicFrame>
        <p:nvGraphicFramePr>
          <p:cNvPr id="156" name="Google Shape;156;p11"/>
          <p:cNvGraphicFramePr/>
          <p:nvPr/>
        </p:nvGraphicFramePr>
        <p:xfrm>
          <a:off x="82245" y="889800"/>
          <a:ext cx="3000000" cy="3000000"/>
        </p:xfrm>
        <a:graphic>
          <a:graphicData uri="http://schemas.openxmlformats.org/drawingml/2006/table">
            <a:tbl>
              <a:tblPr bandRow="1" firstRow="1">
                <a:noFill/>
                <a:tableStyleId>{53B8C51A-C6FF-47AC-AB9A-A76F55EA4E57}</a:tableStyleId>
              </a:tblPr>
              <a:tblGrid>
                <a:gridCol w="540650"/>
                <a:gridCol w="1030275"/>
                <a:gridCol w="1798525"/>
                <a:gridCol w="1707675"/>
                <a:gridCol w="878175"/>
              </a:tblGrid>
              <a:tr h="268475">
                <a:tc>
                  <a:txBody>
                    <a:bodyPr/>
                    <a:lstStyle/>
                    <a:p>
                      <a:pPr indent="0" lvl="0" marL="0" marR="0" rtl="0" algn="ctr">
                        <a:spcBef>
                          <a:spcPts val="0"/>
                        </a:spcBef>
                        <a:spcAft>
                          <a:spcPts val="0"/>
                        </a:spcAft>
                        <a:buNone/>
                      </a:pPr>
                      <a:r>
                        <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Implementation - How will you achieve this?</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Supporting evidence</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r>
              <a:tr h="1225375">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Plan and monitor (Complete now and monitor)</a:t>
                      </a:r>
                      <a:endParaRPr/>
                    </a:p>
                    <a:p>
                      <a:pPr indent="0" lvl="0" marL="0" marR="0" rtl="0" algn="ctr">
                        <a:lnSpc>
                          <a:spcPct val="100000"/>
                        </a:lnSpc>
                        <a:spcBef>
                          <a:spcPts val="0"/>
                        </a:spcBef>
                        <a:spcAft>
                          <a:spcPts val="0"/>
                        </a:spcAft>
                        <a:buClr>
                          <a:schemeClr val="dk1"/>
                        </a:buClr>
                        <a:buSzPts val="600"/>
                        <a:buFont typeface="Calibri"/>
                        <a:buNone/>
                      </a:pPr>
                      <a:br>
                        <a:rPr b="0" lang="en-GB" sz="600">
                          <a:latin typeface="Calibri"/>
                          <a:ea typeface="Calibri"/>
                          <a:cs typeface="Calibri"/>
                          <a:sym typeface="Calibri"/>
                        </a:rPr>
                      </a:b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 Ensure all pupils can access and participate meaningfully in PE and school sport, with particular focus on pupils with SEND, disadvantaged pupils and those who are less active.</a:t>
                      </a:r>
                      <a:br>
                        <a:rPr b="0" lang="en-GB" sz="600">
                          <a:latin typeface="Calibri"/>
                          <a:ea typeface="Calibri"/>
                          <a:cs typeface="Calibri"/>
                          <a:sym typeface="Calibri"/>
                        </a:rPr>
                      </a:b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 Increased participation of SEND, disadvantaged and less-active pupils in PE, clubs and competitions.</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Pupils report feeling that PE is accessible and that they can be successful.</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Identified barriers to participation are reduced.</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Pupils demonstrate increasing confidence, independence and enjoyment.</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Participation gaps between groups are reduced.</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 Increased participation of SEND, disadvantaged and less-active pupils in PE, clubs and competitions.</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Pupils report feeling that PE is accessible and that they can be successful.</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Identified barriers to participation are reduced.</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Pupils demonstrate increasing confidence, independence and enjoyment.</a:t>
                      </a:r>
                      <a:endParaRPr/>
                    </a:p>
                    <a:p>
                      <a:pPr indent="-171450" lvl="0" marL="171450" marR="0" rtl="0" algn="l">
                        <a:lnSpc>
                          <a:spcPct val="100000"/>
                        </a:lnSpc>
                        <a:spcBef>
                          <a:spcPts val="0"/>
                        </a:spcBef>
                        <a:spcAft>
                          <a:spcPts val="0"/>
                        </a:spcAft>
                        <a:buClr>
                          <a:srgbClr val="0D0D0D"/>
                        </a:buClr>
                        <a:buSzPts val="600"/>
                        <a:buFont typeface="Arial"/>
                        <a:buChar char="•"/>
                      </a:pPr>
                      <a:r>
                        <a:rPr b="0" i="0" lang="en-GB" sz="600">
                          <a:solidFill>
                            <a:srgbClr val="0D0D0D"/>
                          </a:solidFill>
                          <a:latin typeface="Calibri"/>
                          <a:ea typeface="Calibri"/>
                          <a:cs typeface="Calibri"/>
                          <a:sym typeface="Calibri"/>
                        </a:rPr>
                        <a:t>Participation gaps between groups are reduced.</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PE assessment data</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SEND participation data</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Club/competition registers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 voice</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Learning walks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Case studies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Staff feedback</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268475">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Are the improvements sustainable? How?</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Approx. cost</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857925">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Evaluate </a:t>
                      </a:r>
                      <a:endParaRPr/>
                    </a:p>
                    <a:p>
                      <a:pPr indent="0" lvl="0" marL="0" marR="0" rtl="0" algn="ctr">
                        <a:lnSpc>
                          <a:spcPct val="100000"/>
                        </a:lnSpc>
                        <a:spcBef>
                          <a:spcPts val="0"/>
                        </a:spcBef>
                        <a:spcAft>
                          <a:spcPts val="0"/>
                        </a:spcAft>
                        <a:buClr>
                          <a:schemeClr val="dk1"/>
                        </a:buClr>
                        <a:buSzPts val="600"/>
                        <a:buFont typeface="Calibri"/>
                        <a:buNone/>
                      </a:pPr>
                      <a:r>
                        <a:rPr b="0" lang="en-GB" sz="600">
                          <a:solidFill>
                            <a:schemeClr val="dk1"/>
                          </a:solidFill>
                          <a:latin typeface="Calibri"/>
                          <a:ea typeface="Calibri"/>
                          <a:cs typeface="Calibri"/>
                          <a:sym typeface="Calibri"/>
                        </a:rPr>
                        <a:t>(to be completed by July 2027)</a:t>
                      </a:r>
                      <a:endParaRPr/>
                    </a:p>
                    <a:p>
                      <a:pPr indent="0" lvl="0" marL="0" marR="0" rtl="0" algn="ctr">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0" lvl="0" marL="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57" name="Google Shape;157;p11"/>
          <p:cNvSpPr txBox="1"/>
          <p:nvPr/>
        </p:nvSpPr>
        <p:spPr>
          <a:xfrm>
            <a:off x="0" y="277550"/>
            <a:ext cx="5058600" cy="615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1.Inclusive PE and participation for all</a:t>
            </a:r>
            <a:endParaRPr/>
          </a:p>
          <a:p>
            <a:pPr indent="0" lvl="0" marL="0" marR="0" rtl="0" algn="l">
              <a:spcBef>
                <a:spcPts val="0"/>
              </a:spcBef>
              <a:spcAft>
                <a:spcPts val="0"/>
              </a:spcAft>
              <a:buNone/>
            </a:pPr>
            <a:r>
              <a:rPr b="1" lang="en-GB" sz="1000">
                <a:solidFill>
                  <a:srgbClr val="FF0000"/>
                </a:solidFill>
                <a:latin typeface="Arial"/>
                <a:ea typeface="Arial"/>
                <a:cs typeface="Arial"/>
                <a:sym typeface="Arial"/>
              </a:rPr>
              <a:t>S</a:t>
            </a:r>
            <a:r>
              <a:rPr b="1" lang="en-GB" sz="1000">
                <a:solidFill>
                  <a:srgbClr val="FF0000"/>
                </a:solidFill>
              </a:rPr>
              <a:t>D</a:t>
            </a:r>
            <a:r>
              <a:rPr b="1" lang="en-GB" sz="1000">
                <a:solidFill>
                  <a:srgbClr val="FF0000"/>
                </a:solidFill>
                <a:latin typeface="Arial"/>
                <a:ea typeface="Arial"/>
                <a:cs typeface="Arial"/>
                <a:sym typeface="Arial"/>
              </a:rPr>
              <a:t>P link: Priority 2 – Inclusive &amp; Adaptive Teaching + Golden Thread: Belonging, Access and Ambition</a:t>
            </a:r>
            <a:endParaRPr sz="1000">
              <a:solidFill>
                <a:srgbClr val="FF0000"/>
              </a:solidFill>
              <a:latin typeface="Arial"/>
              <a:ea typeface="Arial"/>
              <a:cs typeface="Arial"/>
              <a:sym typeface="Arial"/>
            </a:endParaRPr>
          </a:p>
        </p:txBody>
      </p:sp>
      <p:sp>
        <p:nvSpPr>
          <p:cNvPr id="158" name="Google Shape;158;p11"/>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graphicFrame>
        <p:nvGraphicFramePr>
          <p:cNvPr id="163" name="Google Shape;163;p12"/>
          <p:cNvGraphicFramePr/>
          <p:nvPr/>
        </p:nvGraphicFramePr>
        <p:xfrm>
          <a:off x="88461" y="967344"/>
          <a:ext cx="3000000" cy="3000000"/>
        </p:xfrm>
        <a:graphic>
          <a:graphicData uri="http://schemas.openxmlformats.org/drawingml/2006/table">
            <a:tbl>
              <a:tblPr bandRow="1" firstRow="1">
                <a:noFill/>
                <a:tableStyleId>{53B8C51A-C6FF-47AC-AB9A-A76F55EA4E57}</a:tableStyleId>
              </a:tblPr>
              <a:tblGrid>
                <a:gridCol w="538600"/>
                <a:gridCol w="898975"/>
                <a:gridCol w="1955975"/>
                <a:gridCol w="1592625"/>
                <a:gridCol w="956725"/>
              </a:tblGrid>
              <a:tr h="220550">
                <a:tc>
                  <a:txBody>
                    <a:bodyPr/>
                    <a:lstStyle/>
                    <a:p>
                      <a:pPr indent="0" lvl="0" marL="0" marR="0" rtl="0" algn="ctr">
                        <a:spcBef>
                          <a:spcPts val="0"/>
                        </a:spcBef>
                        <a:spcAft>
                          <a:spcPts val="0"/>
                        </a:spcAft>
                        <a:buNone/>
                      </a:pPr>
                      <a:r>
                        <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None/>
                      </a:pPr>
                      <a:r>
                        <a:rPr b="0" lang="en-GB" sz="6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None/>
                      </a:pPr>
                      <a:r>
                        <a:rPr b="0" lang="en-GB" sz="600">
                          <a:solidFill>
                            <a:srgbClr val="000000"/>
                          </a:solidFill>
                          <a:latin typeface="Calibri"/>
                          <a:ea typeface="Calibri"/>
                          <a:cs typeface="Calibri"/>
                          <a:sym typeface="Calibri"/>
                        </a:rPr>
                        <a:t>Implementation - How will you achieve this?</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Supporting evidence</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r>
              <a:tr h="166775">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rPr b="0" lang="en-GB" sz="600">
                          <a:latin typeface="Calibri"/>
                          <a:ea typeface="Calibri"/>
                          <a:cs typeface="Calibri"/>
                          <a:sym typeface="Calibri"/>
                        </a:rPr>
                        <a:t>Plan and monitor</a:t>
                      </a:r>
                      <a:br>
                        <a:rPr b="0" lang="en-GB" sz="600">
                          <a:latin typeface="Calibri"/>
                          <a:ea typeface="Calibri"/>
                          <a:cs typeface="Calibri"/>
                          <a:sym typeface="Calibri"/>
                        </a:rPr>
                      </a:br>
                      <a:r>
                        <a:rPr b="0" lang="en-GB" sz="6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Develop pupils' confidence, communication and leadership skills through PE and sport, providing purposeful opportunities to speak, listen, collaborate and lead.</a:t>
                      </a:r>
                      <a:br>
                        <a:rPr b="0" lang="en-GB" sz="600">
                          <a:latin typeface="Calibri"/>
                          <a:ea typeface="Calibri"/>
                          <a:cs typeface="Calibri"/>
                          <a:sym typeface="Calibri"/>
                        </a:rPr>
                      </a:br>
                      <a:br>
                        <a:rPr b="0" lang="en-GB" sz="600">
                          <a:latin typeface="Calibri"/>
                          <a:ea typeface="Calibri"/>
                          <a:cs typeface="Calibri"/>
                          <a:sym typeface="Calibri"/>
                        </a:rPr>
                      </a:b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Train Year 5/6 pupils as Sports/Play Leaders.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Provide opportunities for pupil leaders to organise and explain games to younger pupils.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Develop opportunities for pupils to coach, officiate, lead warm-ups and explain rules.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Encourage purposeful talk during PE, including explaining tactics, giving feedback, questioning and evaluating performance.</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Use paired/group activities to encourage collaboration and participation from less-confident pupils.</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 Pupils become increasingly confident when speaking to peers and younger children.</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Pupils use appropriate sporting vocabulary when explaining, questioning and evaluating.</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Increased pupil leadership and ownership of physical activity.</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Less-confident pupils participate more readily in discussion and group activities.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Sports Leaders develop confidence, responsibility and independence.</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 voice</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Sports Leader records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PE observation</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 leadership feedback</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Photograph</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Competition/event records</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76200">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Are the improvements sustainable? </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Arial"/>
                        <a:buNone/>
                      </a:pPr>
                      <a:r>
                        <a:rPr b="0" lang="en-GB" sz="600">
                          <a:solidFill>
                            <a:srgbClr val="000000"/>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Approx. cost</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rPr b="0" lang="en-GB" sz="600">
                          <a:latin typeface="Calibri"/>
                          <a:ea typeface="Calibri"/>
                          <a:cs typeface="Calibri"/>
                          <a:sym typeface="Calibri"/>
                        </a:rPr>
                        <a:t>Evaluate (</a:t>
                      </a:r>
                      <a:r>
                        <a:rPr b="0" lang="en-GB" sz="600">
                          <a:solidFill>
                            <a:schemeClr val="dk1"/>
                          </a:solidFill>
                          <a:latin typeface="Calibri"/>
                          <a:ea typeface="Calibri"/>
                          <a:cs typeface="Calibri"/>
                          <a:sym typeface="Calibri"/>
                        </a:rPr>
                        <a:t>to be completed by July 2027)</a:t>
                      </a:r>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0" lvl="0" marL="0" marR="0" rtl="0" algn="l">
                        <a:lnSpc>
                          <a:spcPct val="100000"/>
                        </a:lnSpc>
                        <a:spcBef>
                          <a:spcPts val="0"/>
                        </a:spcBef>
                        <a:spcAft>
                          <a:spcPts val="0"/>
                        </a:spcAft>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64" name="Google Shape;164;p12"/>
          <p:cNvSpPr txBox="1"/>
          <p:nvPr/>
        </p:nvSpPr>
        <p:spPr>
          <a:xfrm>
            <a:off x="57688" y="216904"/>
            <a:ext cx="5213400" cy="677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2.Develop pupil leadership, teamwork and oracy through sport</a:t>
            </a:r>
            <a:endParaRPr/>
          </a:p>
          <a:p>
            <a:pPr indent="0" lvl="0" marL="0" marR="0" rtl="0" algn="l">
              <a:spcBef>
                <a:spcPts val="0"/>
              </a:spcBef>
              <a:spcAft>
                <a:spcPts val="0"/>
              </a:spcAft>
              <a:buNone/>
            </a:pPr>
            <a:r>
              <a:rPr b="1" lang="en-GB" sz="1000">
                <a:solidFill>
                  <a:srgbClr val="FF0000"/>
                </a:solidFill>
                <a:latin typeface="Arial"/>
                <a:ea typeface="Arial"/>
                <a:cs typeface="Arial"/>
                <a:sym typeface="Arial"/>
              </a:rPr>
              <a:t>S</a:t>
            </a:r>
            <a:r>
              <a:rPr b="1" lang="en-GB" sz="1000">
                <a:solidFill>
                  <a:srgbClr val="FF0000"/>
                </a:solidFill>
              </a:rPr>
              <a:t>D</a:t>
            </a:r>
            <a:r>
              <a:rPr b="1" lang="en-GB" sz="1000">
                <a:solidFill>
                  <a:srgbClr val="FF0000"/>
                </a:solidFill>
                <a:latin typeface="Arial"/>
                <a:ea typeface="Arial"/>
                <a:cs typeface="Arial"/>
                <a:sym typeface="Arial"/>
              </a:rPr>
              <a:t>P link: Priority 1 – Oracy</a:t>
            </a:r>
            <a:endParaRPr sz="1000">
              <a:solidFill>
                <a:srgbClr val="FF0000"/>
              </a:solidFill>
              <a:latin typeface="Arial"/>
              <a:ea typeface="Arial"/>
              <a:cs typeface="Arial"/>
              <a:sym typeface="Arial"/>
            </a:endParaRPr>
          </a:p>
        </p:txBody>
      </p:sp>
      <p:sp>
        <p:nvSpPr>
          <p:cNvPr id="165" name="Google Shape;165;p12"/>
          <p:cNvSpPr/>
          <p:nvPr/>
        </p:nvSpPr>
        <p:spPr>
          <a:xfrm>
            <a:off x="5271118" y="72562"/>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graphicFrame>
        <p:nvGraphicFramePr>
          <p:cNvPr id="170" name="Google Shape;170;p13"/>
          <p:cNvGraphicFramePr/>
          <p:nvPr/>
        </p:nvGraphicFramePr>
        <p:xfrm>
          <a:off x="119467" y="770886"/>
          <a:ext cx="3000000" cy="3000000"/>
        </p:xfrm>
        <a:graphic>
          <a:graphicData uri="http://schemas.openxmlformats.org/drawingml/2006/table">
            <a:tbl>
              <a:tblPr bandRow="1" firstRow="1">
                <a:noFill/>
                <a:tableStyleId>{53B8C51A-C6FF-47AC-AB9A-A76F55EA4E57}</a:tableStyleId>
              </a:tblPr>
              <a:tblGrid>
                <a:gridCol w="531425"/>
                <a:gridCol w="1471675"/>
                <a:gridCol w="1589800"/>
                <a:gridCol w="1451750"/>
                <a:gridCol w="884625"/>
              </a:tblGrid>
              <a:tr h="257000">
                <a:tc>
                  <a:txBody>
                    <a:bodyPr/>
                    <a:lstStyle/>
                    <a:p>
                      <a:pPr indent="0" lvl="0" marL="0" marR="0" rtl="0" algn="ctr">
                        <a:spcBef>
                          <a:spcPts val="0"/>
                        </a:spcBef>
                        <a:spcAft>
                          <a:spcPts val="0"/>
                        </a:spcAft>
                        <a:buNone/>
                      </a:pPr>
                      <a:r>
                        <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None/>
                      </a:pPr>
                      <a:r>
                        <a:rPr b="0" lang="en-GB" sz="6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None/>
                      </a:pPr>
                      <a:r>
                        <a:rPr b="0" lang="en-GB" sz="600">
                          <a:solidFill>
                            <a:srgbClr val="000000"/>
                          </a:solidFill>
                          <a:latin typeface="Calibri"/>
                          <a:ea typeface="Calibri"/>
                          <a:cs typeface="Calibri"/>
                          <a:sym typeface="Calibri"/>
                        </a:rPr>
                        <a:t>Implementation - How will you achieve this?</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Supporting evidence</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r>
              <a:tr h="1556900">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Plan and monitor</a:t>
                      </a:r>
                      <a:br>
                        <a:rPr b="0" lang="en-GB" sz="600">
                          <a:latin typeface="Calibri"/>
                          <a:ea typeface="Calibri"/>
                          <a:cs typeface="Calibri"/>
                          <a:sym typeface="Calibri"/>
                        </a:rPr>
                      </a:br>
                      <a:r>
                        <a:rPr b="0" lang="en-GB" sz="6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 Provide all pupils with ambitious, inspiring and varied sporting experiences that broaden their understanding of sport and encourage them to discover activities they may not otherwise experience.</a:t>
                      </a:r>
                      <a:br>
                        <a:rPr b="0" lang="en-GB" sz="600">
                          <a:latin typeface="Calibri"/>
                          <a:ea typeface="Calibri"/>
                          <a:cs typeface="Calibri"/>
                          <a:sym typeface="Calibri"/>
                        </a:rPr>
                      </a:b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Continue to develop Barnham's annual Sports Week.</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Invite external sporting organisations, coaches and local clubs into school.</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Provide a broad range of sporting experiences including inclusive and non-traditional activities.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Use pupil voice to shape future sporting opportunities.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Provide opportunities for pupils to communicate with and learn from sporting visitors.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Signpost families to opportunities within the local community.</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100% of pupils experience new sporting opportunities.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Pupils report increased enjoyment and enthusiasm for PE and sport.</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Pupils are inspired to try activities beyond those normally available in school.</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Increased awareness of local sporting opportunities.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PE and sport have a strong and visible profile across Barnham.</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Sports Week feedback</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 voice</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Family feedback</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Visitor records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Participation registers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Photographs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Local club links</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257000">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Are the improvements sustainable? How?</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Approx. cost</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017950">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Evaluate (</a:t>
                      </a:r>
                      <a:r>
                        <a:rPr b="0" lang="en-GB" sz="600">
                          <a:solidFill>
                            <a:schemeClr val="dk1"/>
                          </a:solidFill>
                          <a:latin typeface="Calibri"/>
                          <a:ea typeface="Calibri"/>
                          <a:cs typeface="Calibri"/>
                          <a:sym typeface="Calibri"/>
                        </a:rPr>
                        <a:t>to be completed by July 2027)</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0" lvl="0" marL="0" marR="0" rtl="0" algn="l">
                        <a:lnSpc>
                          <a:spcPct val="100000"/>
                        </a:lnSpc>
                        <a:spcBef>
                          <a:spcPts val="0"/>
                        </a:spcBef>
                        <a:spcAft>
                          <a:spcPts val="0"/>
                        </a:spcAft>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71" name="Google Shape;171;p13"/>
          <p:cNvSpPr txBox="1"/>
          <p:nvPr/>
        </p:nvSpPr>
        <p:spPr>
          <a:xfrm>
            <a:off x="58981" y="247530"/>
            <a:ext cx="5176968"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3.Broaden sporting experiences and raise the profile of PE</a:t>
            </a:r>
            <a:endParaRPr/>
          </a:p>
          <a:p>
            <a:pPr indent="0" lvl="0" marL="0" marR="0" rtl="0" algn="l">
              <a:spcBef>
                <a:spcPts val="0"/>
              </a:spcBef>
              <a:spcAft>
                <a:spcPts val="0"/>
              </a:spcAft>
              <a:buNone/>
            </a:pPr>
            <a:r>
              <a:rPr b="1" lang="en-GB" sz="1000">
                <a:solidFill>
                  <a:srgbClr val="FF0000"/>
                </a:solidFill>
                <a:latin typeface="Arial"/>
                <a:ea typeface="Arial"/>
                <a:cs typeface="Arial"/>
                <a:sym typeface="Arial"/>
              </a:rPr>
              <a:t>S</a:t>
            </a:r>
            <a:r>
              <a:rPr b="1" lang="en-GB" sz="1000">
                <a:solidFill>
                  <a:srgbClr val="FF0000"/>
                </a:solidFill>
              </a:rPr>
              <a:t>D</a:t>
            </a:r>
            <a:r>
              <a:rPr b="1" lang="en-GB" sz="1000">
                <a:solidFill>
                  <a:srgbClr val="FF0000"/>
                </a:solidFill>
                <a:latin typeface="Arial"/>
                <a:ea typeface="Arial"/>
                <a:cs typeface="Arial"/>
                <a:sym typeface="Arial"/>
              </a:rPr>
              <a:t>P link: Priority 1 – authentic experiences + Golden Thread</a:t>
            </a:r>
            <a:endParaRPr sz="1000">
              <a:solidFill>
                <a:srgbClr val="FF0000"/>
              </a:solidFill>
              <a:latin typeface="Arial"/>
              <a:ea typeface="Arial"/>
              <a:cs typeface="Arial"/>
              <a:sym typeface="Arial"/>
            </a:endParaRPr>
          </a:p>
          <a:p>
            <a:pPr indent="0" lvl="0" marL="0" marR="0" rtl="0" algn="l">
              <a:spcBef>
                <a:spcPts val="0"/>
              </a:spcBef>
              <a:spcAft>
                <a:spcPts val="0"/>
              </a:spcAft>
              <a:buNone/>
            </a:pPr>
            <a:r>
              <a:t/>
            </a:r>
            <a:endParaRPr b="1" sz="1000">
              <a:solidFill>
                <a:srgbClr val="FF0000"/>
              </a:solidFill>
              <a:latin typeface="Arial"/>
              <a:ea typeface="Arial"/>
              <a:cs typeface="Arial"/>
              <a:sym typeface="Arial"/>
            </a:endParaRPr>
          </a:p>
        </p:txBody>
      </p:sp>
      <p:sp>
        <p:nvSpPr>
          <p:cNvPr id="172" name="Google Shape;172;p13"/>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graphicFrame>
        <p:nvGraphicFramePr>
          <p:cNvPr id="177" name="Google Shape;177;p14"/>
          <p:cNvGraphicFramePr/>
          <p:nvPr/>
        </p:nvGraphicFramePr>
        <p:xfrm>
          <a:off x="131579" y="752723"/>
          <a:ext cx="3000000" cy="3000000"/>
        </p:xfrm>
        <a:graphic>
          <a:graphicData uri="http://schemas.openxmlformats.org/drawingml/2006/table">
            <a:tbl>
              <a:tblPr bandRow="1" firstRow="1">
                <a:noFill/>
                <a:tableStyleId>{53B8C51A-C6FF-47AC-AB9A-A76F55EA4E57}</a:tableStyleId>
              </a:tblPr>
              <a:tblGrid>
                <a:gridCol w="531425"/>
                <a:gridCol w="1202125"/>
                <a:gridCol w="1859325"/>
                <a:gridCol w="1451750"/>
                <a:gridCol w="884625"/>
              </a:tblGrid>
              <a:tr h="241300">
                <a:tc>
                  <a:txBody>
                    <a:bodyPr/>
                    <a:lstStyle/>
                    <a:p>
                      <a:pPr indent="0" lvl="0" marL="0" marR="0" rtl="0" algn="ctr">
                        <a:spcBef>
                          <a:spcPts val="0"/>
                        </a:spcBef>
                        <a:spcAft>
                          <a:spcPts val="0"/>
                        </a:spcAft>
                        <a:buNone/>
                      </a:pPr>
                      <a:r>
                        <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None/>
                      </a:pPr>
                      <a:r>
                        <a:rPr b="0" lang="en-GB" sz="6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spcBef>
                          <a:spcPts val="0"/>
                        </a:spcBef>
                        <a:spcAft>
                          <a:spcPts val="0"/>
                        </a:spcAft>
                        <a:buNone/>
                      </a:pPr>
                      <a:r>
                        <a:rPr b="0" lang="en-GB" sz="600">
                          <a:solidFill>
                            <a:srgbClr val="000000"/>
                          </a:solidFill>
                          <a:latin typeface="Calibri"/>
                          <a:ea typeface="Calibri"/>
                          <a:cs typeface="Calibri"/>
                          <a:sym typeface="Calibri"/>
                        </a:rPr>
                        <a:t>Implementation - How will you achieve this?</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c>
                  <a:txBody>
                    <a:bodyPr/>
                    <a:lstStyle/>
                    <a:p>
                      <a:pPr indent="0" lvl="0" marL="0" marR="0" rtl="0" algn="ctr">
                        <a:lnSpc>
                          <a:spcPct val="100000"/>
                        </a:lnSpc>
                        <a:spcBef>
                          <a:spcPts val="0"/>
                        </a:spcBef>
                        <a:spcAft>
                          <a:spcPts val="0"/>
                        </a:spcAft>
                        <a:buClr>
                          <a:srgbClr val="000000"/>
                        </a:buClr>
                        <a:buSzPts val="600"/>
                        <a:buFont typeface="Calibri"/>
                        <a:buNone/>
                      </a:pPr>
                      <a:r>
                        <a:rPr b="0" lang="en-GB" sz="600">
                          <a:solidFill>
                            <a:srgbClr val="000000"/>
                          </a:solidFill>
                          <a:latin typeface="Calibri"/>
                          <a:ea typeface="Calibri"/>
                          <a:cs typeface="Calibri"/>
                          <a:sym typeface="Calibri"/>
                        </a:rPr>
                        <a:t>Supporting evidence</a:t>
                      </a:r>
                      <a:endParaRPr b="0" sz="6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AE2D5"/>
                    </a:solidFill>
                  </a:tcPr>
                </a:tc>
              </a:tr>
              <a:tr h="1773175">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Plan and monitor</a:t>
                      </a:r>
                      <a:br>
                        <a:rPr b="0" lang="en-GB" sz="600">
                          <a:latin typeface="Calibri"/>
                          <a:ea typeface="Calibri"/>
                          <a:cs typeface="Calibri"/>
                          <a:sym typeface="Calibri"/>
                        </a:rPr>
                      </a:br>
                      <a:r>
                        <a:rPr b="0" lang="en-GB" sz="6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Increase opportunities for all pupils to experience competition and represent Barnham, ensuring competition is inclusive and accessible to pupils of different abilities and backgrounds.</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Continue to increase participation in external competitions and festivals.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Provide regular intra-school competition within PE units and through Sports Day.</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Offer different competition formats to meet the needs of pupils.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Track who represents the school and identify pupils who have not yet had the opportunity.</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Ensure opportunities are available for SEND, disadvantaged and less-confident pupils.</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 Increased percentage of pupils experiencing competitive sport.</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Increased number of pupils representing Barnham who have not previously participated.</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Increased participation from SEND, disadvantaged and less-confident pupils.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Pupils develop resilience, teamwork, sportsmanship and confidence.</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Pupils understand that success in competition includes participation, teamwork and personal improvement.</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Competition calendar</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Competition registers</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Analysis by year group/gender/SEND/disadvantaged</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Pupil voice</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Competition feedback/result</a:t>
                      </a:r>
                      <a:endParaRPr/>
                    </a:p>
                    <a:p>
                      <a:pPr indent="-171450" lvl="0" marL="171450" marR="0" rtl="0" algn="l">
                        <a:lnSpc>
                          <a:spcPct val="100000"/>
                        </a:lnSpc>
                        <a:spcBef>
                          <a:spcPts val="0"/>
                        </a:spcBef>
                        <a:spcAft>
                          <a:spcPts val="0"/>
                        </a:spcAft>
                        <a:buClr>
                          <a:schemeClr val="dk1"/>
                        </a:buClr>
                        <a:buSzPts val="600"/>
                        <a:buFont typeface="Arial"/>
                        <a:buChar char="•"/>
                      </a:pPr>
                      <a:r>
                        <a:rPr b="0" i="0" lang="en-GB" sz="600">
                          <a:solidFill>
                            <a:schemeClr val="dk1"/>
                          </a:solidFill>
                          <a:latin typeface="Calibri"/>
                          <a:ea typeface="Calibri"/>
                          <a:cs typeface="Calibri"/>
                          <a:sym typeface="Calibri"/>
                        </a:rPr>
                        <a:t>Sports Day data</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r h="241300">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Are the improvements sustainable? How?</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chemeClr val="dk1"/>
                        </a:buClr>
                        <a:buSzPts val="600"/>
                        <a:buFont typeface="Arial"/>
                        <a:buNone/>
                      </a:pPr>
                      <a:r>
                        <a:rPr b="0" lang="en-GB" sz="600">
                          <a:solidFill>
                            <a:schemeClr val="dk1"/>
                          </a:solidFill>
                          <a:latin typeface="Calibri"/>
                          <a:ea typeface="Calibri"/>
                          <a:cs typeface="Calibri"/>
                          <a:sym typeface="Calibri"/>
                        </a:rPr>
                        <a:t>Approx. cost</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930975">
                <a:tc>
                  <a:txBody>
                    <a:bodyPr/>
                    <a:lstStyle/>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Arial"/>
                        <a:buNone/>
                      </a:pPr>
                      <a:r>
                        <a:t/>
                      </a:r>
                      <a:endParaRPr b="0"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00"/>
                        <a:buFont typeface="Calibri"/>
                        <a:buNone/>
                      </a:pPr>
                      <a:r>
                        <a:rPr b="0" lang="en-GB" sz="600">
                          <a:latin typeface="Calibri"/>
                          <a:ea typeface="Calibri"/>
                          <a:cs typeface="Calibri"/>
                          <a:sym typeface="Calibri"/>
                        </a:rPr>
                        <a:t>Evaluate (</a:t>
                      </a:r>
                      <a:r>
                        <a:rPr b="0" lang="en-GB" sz="600">
                          <a:solidFill>
                            <a:schemeClr val="dk1"/>
                          </a:solidFill>
                          <a:latin typeface="Calibri"/>
                          <a:ea typeface="Calibri"/>
                          <a:cs typeface="Calibri"/>
                          <a:sym typeface="Calibri"/>
                        </a:rPr>
                        <a:t>to be completed by July 2027)</a:t>
                      </a:r>
                      <a:endParaRPr b="0"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133350" lvl="0" marL="171450" marR="0" rtl="0" algn="l">
                        <a:lnSpc>
                          <a:spcPct val="100000"/>
                        </a:lnSpc>
                        <a:spcBef>
                          <a:spcPts val="0"/>
                        </a:spcBef>
                        <a:spcAft>
                          <a:spcPts val="0"/>
                        </a:spcAft>
                        <a:buClr>
                          <a:schemeClr val="dk1"/>
                        </a:buClr>
                        <a:buSzPts val="600"/>
                        <a:buFont typeface="Arial"/>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c>
                  <a:txBody>
                    <a:bodyPr/>
                    <a:lstStyle/>
                    <a:p>
                      <a:pPr indent="0" lvl="0" marL="0" marR="0" rtl="0" algn="l">
                        <a:lnSpc>
                          <a:spcPct val="100000"/>
                        </a:lnSpc>
                        <a:spcBef>
                          <a:spcPts val="0"/>
                        </a:spcBef>
                        <a:spcAft>
                          <a:spcPts val="0"/>
                        </a:spcAft>
                        <a:buNone/>
                      </a:pPr>
                      <a:r>
                        <a:t/>
                      </a:r>
                      <a:endParaRPr b="0"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3F3ED"/>
                    </a:solidFill>
                  </a:tcPr>
                </a:tc>
              </a:tr>
            </a:tbl>
          </a:graphicData>
        </a:graphic>
      </p:graphicFrame>
      <p:sp>
        <p:nvSpPr>
          <p:cNvPr id="178" name="Google Shape;178;p14"/>
          <p:cNvSpPr txBox="1"/>
          <p:nvPr/>
        </p:nvSpPr>
        <p:spPr>
          <a:xfrm>
            <a:off x="58981" y="241174"/>
            <a:ext cx="4846148"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Arial"/>
                <a:ea typeface="Arial"/>
                <a:cs typeface="Arial"/>
                <a:sym typeface="Arial"/>
              </a:rPr>
              <a:t>4.Increase participation in competitive sport</a:t>
            </a:r>
            <a:endParaRPr/>
          </a:p>
          <a:p>
            <a:pPr indent="0" lvl="0" marL="0" marR="0" rtl="0" algn="l">
              <a:spcBef>
                <a:spcPts val="0"/>
              </a:spcBef>
              <a:spcAft>
                <a:spcPts val="0"/>
              </a:spcAft>
              <a:buNone/>
            </a:pPr>
            <a:r>
              <a:rPr b="1" lang="en-GB" sz="1000">
                <a:solidFill>
                  <a:srgbClr val="FF0000"/>
                </a:solidFill>
                <a:latin typeface="Arial"/>
                <a:ea typeface="Arial"/>
                <a:cs typeface="Arial"/>
                <a:sym typeface="Arial"/>
              </a:rPr>
              <a:t>S</a:t>
            </a:r>
            <a:r>
              <a:rPr b="1" lang="en-GB" sz="1000">
                <a:solidFill>
                  <a:srgbClr val="FF0000"/>
                </a:solidFill>
              </a:rPr>
              <a:t>D</a:t>
            </a:r>
            <a:r>
              <a:rPr b="1" lang="en-GB" sz="1000">
                <a:solidFill>
                  <a:srgbClr val="FF0000"/>
                </a:solidFill>
                <a:latin typeface="Arial"/>
                <a:ea typeface="Arial"/>
                <a:cs typeface="Arial"/>
                <a:sym typeface="Arial"/>
              </a:rPr>
              <a:t>P link: Inclusive &amp; Adaptive Teaching + Belonging, Access and Ambition</a:t>
            </a:r>
            <a:endParaRPr sz="1000">
              <a:solidFill>
                <a:srgbClr val="FF0000"/>
              </a:solidFill>
              <a:latin typeface="Arial"/>
              <a:ea typeface="Arial"/>
              <a:cs typeface="Arial"/>
              <a:sym typeface="Arial"/>
            </a:endParaRPr>
          </a:p>
          <a:p>
            <a:pPr indent="0" lvl="0" marL="0" marR="0" rtl="0" algn="l">
              <a:spcBef>
                <a:spcPts val="0"/>
              </a:spcBef>
              <a:spcAft>
                <a:spcPts val="0"/>
              </a:spcAft>
              <a:buNone/>
            </a:pPr>
            <a:r>
              <a:t/>
            </a:r>
            <a:endParaRPr b="1" sz="1000">
              <a:solidFill>
                <a:srgbClr val="FF0000"/>
              </a:solidFill>
              <a:latin typeface="Arial"/>
              <a:ea typeface="Arial"/>
              <a:cs typeface="Arial"/>
              <a:sym typeface="Arial"/>
            </a:endParaRPr>
          </a:p>
        </p:txBody>
      </p:sp>
      <p:sp>
        <p:nvSpPr>
          <p:cNvPr id="179" name="Google Shape;179;p14"/>
          <p:cNvSpPr/>
          <p:nvPr/>
        </p:nvSpPr>
        <p:spPr>
          <a:xfrm>
            <a:off x="5235949" y="154041"/>
            <a:ext cx="668310" cy="394910"/>
          </a:xfrm>
          <a:custGeom>
            <a:rect b="b" l="l" r="r" t="t"/>
            <a:pathLst>
              <a:path extrusionOk="0" h="1180121" w="1997128">
                <a:moveTo>
                  <a:pt x="0" y="0"/>
                </a:moveTo>
                <a:lnTo>
                  <a:pt x="1997128" y="0"/>
                </a:lnTo>
                <a:lnTo>
                  <a:pt x="1997128" y="1180121"/>
                </a:lnTo>
                <a:lnTo>
                  <a:pt x="0" y="1180121"/>
                </a:lnTo>
                <a:lnTo>
                  <a:pt x="0" y="0"/>
                </a:lnTo>
                <a:close/>
              </a:path>
            </a:pathLst>
          </a:cu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602">
              <a:solidFill>
                <a:schemeClr val="dk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2025-10-08T18:09:30Z</dcterms:created>
  <dc:creator>David Rock</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0x010100334C01479A55DB4AB31D736E765B2FF2</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 - FOR PUBLIC RELEASE</vt:lpwstr>
  </property>
  <property fmtid="{D5CDD505-2E9C-101B-9397-08002B2CF9AE}" pid="6" name="ClassificationContentMarkingHeaderLocations">
    <vt:lpwstr>Office Theme:9</vt:lpwstr>
  </property>
  <property fmtid="{D5CDD505-2E9C-101B-9397-08002B2CF9AE}" pid="7" name="ClassificationContentMarkingHeaderText">
    <vt:lpwstr>OFFICIAL - FOR PUBLIC RELEASE</vt:lpwstr>
  </property>
</Properties>
</file>