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5889FF-7519-4FBF-A24A-62BF6A0C6E1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FD60A2-8EFB-491A-A94A-ABEB23941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308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78" name="Google Shape;478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418608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88" name="Google Shape;488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1031537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01" name="Google Shape;501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8051965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p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14" name="Google Shape;514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02558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25" name="Google Shape;525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824309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63909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5366250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5226890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861514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025606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8138712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46579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8659760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814128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372810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3098094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586916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748823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551866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279800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7902611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5344639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29310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151B7-71D9-41D8-B300-2F8BB03430E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B1EF9-ECF6-481E-B173-D88BB02EE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140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151B7-71D9-41D8-B300-2F8BB03430E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B1EF9-ECF6-481E-B173-D88BB02EE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164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151B7-71D9-41D8-B300-2F8BB03430E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B1EF9-ECF6-481E-B173-D88BB02EE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173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151B7-71D9-41D8-B300-2F8BB03430E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B1EF9-ECF6-481E-B173-D88BB02EE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214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151B7-71D9-41D8-B300-2F8BB03430E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B1EF9-ECF6-481E-B173-D88BB02EE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690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151B7-71D9-41D8-B300-2F8BB03430E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B1EF9-ECF6-481E-B173-D88BB02EE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412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151B7-71D9-41D8-B300-2F8BB03430E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B1EF9-ECF6-481E-B173-D88BB02EE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058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151B7-71D9-41D8-B300-2F8BB03430E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B1EF9-ECF6-481E-B173-D88BB02EE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575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151B7-71D9-41D8-B300-2F8BB03430E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B1EF9-ECF6-481E-B173-D88BB02EE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2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151B7-71D9-41D8-B300-2F8BB03430E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B1EF9-ECF6-481E-B173-D88BB02EE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636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151B7-71D9-41D8-B300-2F8BB03430E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B1EF9-ECF6-481E-B173-D88BB02EE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428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2151B7-71D9-41D8-B300-2F8BB03430E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7B1EF9-ECF6-481E-B173-D88BB02EE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886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openxmlformats.org/officeDocument/2006/relationships/image" Target="../media/image48.jpeg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50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" name="Google Shape;481;p50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" name="Google Shape;483;p50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" name="Google Shape;484;p50"/>
          <p:cNvSpPr txBox="1"/>
          <p:nvPr/>
        </p:nvSpPr>
        <p:spPr>
          <a:xfrm>
            <a:off x="2567797" y="1748287"/>
            <a:ext cx="9097991" cy="3354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Geography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8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Impact​</a:t>
            </a:r>
            <a:endParaRPr sz="8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5" name="Google Shape;485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9264" y="7314"/>
            <a:ext cx="1566298" cy="20538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33580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51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51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/>
          </a:p>
        </p:txBody>
      </p:sp>
      <p:sp>
        <p:nvSpPr>
          <p:cNvPr id="493" name="Google Shape;493;p51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" name="Google Shape;494;p51"/>
          <p:cNvSpPr txBox="1"/>
          <p:nvPr/>
        </p:nvSpPr>
        <p:spPr>
          <a:xfrm>
            <a:off x="2567797" y="1748287"/>
            <a:ext cx="9097991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p51"/>
          <p:cNvSpPr txBox="1"/>
          <p:nvPr/>
        </p:nvSpPr>
        <p:spPr>
          <a:xfrm>
            <a:off x="2639683" y="454325"/>
            <a:ext cx="9097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 we measure the impact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geography </a:t>
            </a: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teaching?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" name="Google Shape;496;p51"/>
          <p:cNvSpPr txBox="1"/>
          <p:nvPr/>
        </p:nvSpPr>
        <p:spPr>
          <a:xfrm>
            <a:off x="2418405" y="2059449"/>
            <a:ext cx="2349900" cy="2414477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Subject Leaders use insight  as an assessment  tool for seeing their subject assessment overviews across the school, as seen in this example: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8" name="Google Shape;498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7236" y="23527"/>
            <a:ext cx="1566298" cy="20538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87116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52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" name="Google Shape;504;p52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52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" name="Google Shape;507;p52"/>
          <p:cNvSpPr txBox="1"/>
          <p:nvPr/>
        </p:nvSpPr>
        <p:spPr>
          <a:xfrm>
            <a:off x="2567797" y="1748287"/>
            <a:ext cx="9097991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" name="Google Shape;508;p52"/>
          <p:cNvSpPr txBox="1"/>
          <p:nvPr/>
        </p:nvSpPr>
        <p:spPr>
          <a:xfrm>
            <a:off x="2639683" y="454325"/>
            <a:ext cx="9097992" cy="2123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Cumulative quizzing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Pupil end of module results are compared to show how much pupils have gained and retained across the module.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09" name="Google Shape;509;p52" descr="Tab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26703" y="3955708"/>
            <a:ext cx="4641010" cy="2382770"/>
          </a:xfrm>
          <a:prstGeom prst="rect">
            <a:avLst/>
          </a:prstGeom>
          <a:noFill/>
          <a:ln>
            <a:noFill/>
          </a:ln>
        </p:spPr>
      </p:pic>
      <p:sp>
        <p:nvSpPr>
          <p:cNvPr id="510" name="Google Shape;510;p52"/>
          <p:cNvSpPr txBox="1"/>
          <p:nvPr/>
        </p:nvSpPr>
        <p:spPr>
          <a:xfrm>
            <a:off x="8218097" y="3243532"/>
            <a:ext cx="2743200" cy="40011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End of module quizzing 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11" name="Google Shape;511;p5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99264" y="29610"/>
            <a:ext cx="1566298" cy="20538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5672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53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Google Shape;517;p53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" name="Google Shape;519;p53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" name="Google Shape;520;p53"/>
          <p:cNvSpPr txBox="1"/>
          <p:nvPr/>
        </p:nvSpPr>
        <p:spPr>
          <a:xfrm>
            <a:off x="2567797" y="1748287"/>
            <a:ext cx="9097991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" name="Google Shape;521;p53"/>
          <p:cNvSpPr txBox="1"/>
          <p:nvPr/>
        </p:nvSpPr>
        <p:spPr>
          <a:xfrm>
            <a:off x="2725947" y="1820174"/>
            <a:ext cx="9097992" cy="1261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Pupil book study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we do and what it shows and how we use it for CPD</a:t>
            </a:r>
            <a:endParaRPr/>
          </a:p>
        </p:txBody>
      </p:sp>
      <p:pic>
        <p:nvPicPr>
          <p:cNvPr id="522" name="Google Shape;522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9264" y="7314"/>
            <a:ext cx="1566298" cy="20538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6397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Google Shape;527;p54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p54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" name="Google Shape;530;p54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" name="Google Shape;531;p54"/>
          <p:cNvSpPr txBox="1"/>
          <p:nvPr/>
        </p:nvSpPr>
        <p:spPr>
          <a:xfrm>
            <a:off x="2567797" y="1748287"/>
            <a:ext cx="9097991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2" name="Google Shape;532;p54"/>
          <p:cNvSpPr txBox="1"/>
          <p:nvPr/>
        </p:nvSpPr>
        <p:spPr>
          <a:xfrm>
            <a:off x="2639683" y="454325"/>
            <a:ext cx="9097992" cy="2062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Teacher assessment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</a:t>
            </a:r>
            <a:r>
              <a:rPr lang="en-US" sz="24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ork </a:t>
            </a: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 regularly assessed through the use of 'Whole Class Feedback Sheets', and pupils are given regular feedback on their successes and development areas within and across modules.  </a:t>
            </a:r>
            <a:endParaRPr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3" name="Google Shape;533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5400000">
            <a:off x="6587004" y="1335657"/>
            <a:ext cx="4121952" cy="6515818"/>
          </a:xfrm>
          <a:prstGeom prst="rect">
            <a:avLst/>
          </a:prstGeom>
          <a:noFill/>
          <a:ln>
            <a:noFill/>
          </a:ln>
        </p:spPr>
      </p:pic>
      <p:sp>
        <p:nvSpPr>
          <p:cNvPr id="534" name="Google Shape;534;p54"/>
          <p:cNvSpPr txBox="1"/>
          <p:nvPr/>
        </p:nvSpPr>
        <p:spPr>
          <a:xfrm>
            <a:off x="2393996" y="3784328"/>
            <a:ext cx="2743200" cy="1754326"/>
          </a:xfrm>
          <a:prstGeom prst="rect">
            <a:avLst/>
          </a:prstGeom>
          <a:noFill/>
          <a:ln w="9525" cap="flat" cmpd="sng">
            <a:solidFill>
              <a:srgbClr val="4472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Ongoing document used by teachers throughout the module.  Subsequent lessons are adapted for further retrieval or address misconceptions.</a:t>
            </a:r>
            <a:endParaRPr/>
          </a:p>
        </p:txBody>
      </p:sp>
      <p:pic>
        <p:nvPicPr>
          <p:cNvPr id="535" name="Google Shape;535;p5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99264" y="7314"/>
            <a:ext cx="1566298" cy="2053883"/>
          </a:xfrm>
          <a:prstGeom prst="rect">
            <a:avLst/>
          </a:prstGeom>
          <a:noFill/>
          <a:ln>
            <a:noFill/>
          </a:ln>
        </p:spPr>
      </p:pic>
      <p:sp>
        <p:nvSpPr>
          <p:cNvPr id="536" name="Google Shape;536;p54"/>
          <p:cNvSpPr txBox="1"/>
          <p:nvPr/>
        </p:nvSpPr>
        <p:spPr>
          <a:xfrm>
            <a:off x="2414527" y="2750350"/>
            <a:ext cx="240909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Add our own feedback examples</a:t>
            </a:r>
            <a:endParaRPr sz="1800" b="1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288991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Year 1 (SEN)</a:t>
            </a:r>
            <a:endParaRPr dirty="0"/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848" y="524383"/>
            <a:ext cx="3888827" cy="290461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681" y="1047604"/>
            <a:ext cx="3119014" cy="232963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290" y="3499058"/>
            <a:ext cx="4037721" cy="3015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601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Year 1 (Expected)</a:t>
            </a:r>
            <a:endParaRPr dirty="0"/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5886" y="2201574"/>
            <a:ext cx="4682986" cy="34977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5511" y="2805722"/>
            <a:ext cx="3361571" cy="25108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604" y="1270317"/>
            <a:ext cx="4336006" cy="3238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0842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4654" y="1820392"/>
            <a:ext cx="3993021" cy="2982441"/>
          </a:xfrm>
          <a:prstGeom prst="rect">
            <a:avLst/>
          </a:prstGeom>
        </p:spPr>
      </p:pic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Year 1 (Greater Depth)</a:t>
            </a:r>
            <a:endParaRPr dirty="0"/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405" y="1247385"/>
            <a:ext cx="5841679" cy="4363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7518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Year 2 (SEN)</a:t>
            </a:r>
            <a:endParaRPr dirty="0"/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198" y="3429000"/>
            <a:ext cx="4525308" cy="33800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153" y="143779"/>
            <a:ext cx="4308513" cy="32180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681" y="1358727"/>
            <a:ext cx="5363778" cy="4006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49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Year 2 (Expected) </a:t>
            </a:r>
            <a:endParaRPr dirty="0"/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901" y="1070619"/>
            <a:ext cx="4350079" cy="32491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3132" y="1358727"/>
            <a:ext cx="3943350" cy="441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4245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Year 2 (Greater Depth)</a:t>
            </a:r>
            <a:endParaRPr dirty="0"/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3931" y="3429000"/>
            <a:ext cx="4793816" cy="333325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26960" y="919133"/>
            <a:ext cx="2199694" cy="22841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68966" y="1118852"/>
            <a:ext cx="4876801" cy="340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9070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Year 3 (SEN)</a:t>
            </a:r>
            <a:endParaRPr dirty="0"/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8117" y="1032032"/>
            <a:ext cx="4440190" cy="34408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29177" y="1032032"/>
            <a:ext cx="3817667" cy="29778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97887" y="3260928"/>
            <a:ext cx="5116766" cy="3329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6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Year 3 (Expected)</a:t>
            </a:r>
            <a:endParaRPr dirty="0"/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4681" y="1170194"/>
            <a:ext cx="4196896" cy="41463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6687853" y="1589559"/>
            <a:ext cx="4925196" cy="3489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3724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Year 3 (Greater Depth) </a:t>
            </a:r>
            <a:endParaRPr dirty="0"/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9196" y="1358727"/>
            <a:ext cx="5066192" cy="52731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5533" y="977545"/>
            <a:ext cx="3830199" cy="372043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5573" y="3429000"/>
            <a:ext cx="3521705" cy="318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5500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Year 4 (SEN)</a:t>
            </a:r>
            <a:endParaRPr dirty="0"/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4979" y="1524265"/>
            <a:ext cx="4347021" cy="33316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2374" y="1358727"/>
            <a:ext cx="5441882" cy="3917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8293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Year 4 (Expected)</a:t>
            </a:r>
            <a:endParaRPr dirty="0"/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4497" y="1820391"/>
            <a:ext cx="4646390" cy="34087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7640" y="1820391"/>
            <a:ext cx="4666616" cy="3422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4824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Year 4 (Greater Depth)</a:t>
            </a:r>
            <a:endParaRPr dirty="0"/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2435" y="3208102"/>
            <a:ext cx="4538014" cy="334055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40901" y="977545"/>
            <a:ext cx="6068786" cy="4461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4401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Year 5 (SEN)</a:t>
            </a:r>
            <a:endParaRPr dirty="0"/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533" y="1090197"/>
            <a:ext cx="5886292" cy="43965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002" y="4048749"/>
            <a:ext cx="3825744" cy="28575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504" y="3502484"/>
            <a:ext cx="4435003" cy="331256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9598" y="348943"/>
            <a:ext cx="3940076" cy="294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0445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Year 5 (Expected)</a:t>
            </a:r>
            <a:endParaRPr dirty="0"/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412" y="1589559"/>
            <a:ext cx="6234223" cy="46564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3294" y="2201574"/>
            <a:ext cx="6082235" cy="4542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9104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Year 5 (Greater Depth)</a:t>
            </a:r>
            <a:endParaRPr dirty="0"/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5654" y="3793151"/>
            <a:ext cx="3782021" cy="28248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83" y="919330"/>
            <a:ext cx="3154932" cy="23564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7293" y="1016647"/>
            <a:ext cx="3340014" cy="24947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960" y="3340159"/>
            <a:ext cx="4531826" cy="3384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6292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Year 6 (SEN)</a:t>
            </a:r>
            <a:endParaRPr dirty="0"/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63768" y="744231"/>
            <a:ext cx="2108917" cy="25244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26960" y="1479406"/>
            <a:ext cx="5164165" cy="389918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14574" y="3773213"/>
            <a:ext cx="4028137" cy="2670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4437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6331" y="1020170"/>
            <a:ext cx="2659117" cy="2989508"/>
          </a:xfrm>
          <a:prstGeom prst="rect">
            <a:avLst/>
          </a:prstGeom>
        </p:spPr>
      </p:pic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Year 6 (Expected)</a:t>
            </a:r>
            <a:endParaRPr dirty="0"/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5503" y="3227874"/>
            <a:ext cx="4508939" cy="336778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55533" y="1205972"/>
            <a:ext cx="4607744" cy="314085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39682" y="4009678"/>
            <a:ext cx="2247627" cy="2470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9916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Year 6 (Greater Depth)</a:t>
            </a:r>
            <a:endParaRPr dirty="0"/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1833" y="3546196"/>
            <a:ext cx="4346802" cy="32466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243" y="1480533"/>
            <a:ext cx="4938999" cy="36890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70762" y="1060108"/>
            <a:ext cx="3309281" cy="2337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0866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317</Words>
  <Application>Microsoft Office PowerPoint</Application>
  <PresentationFormat>Widescreen</PresentationFormat>
  <Paragraphs>58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Holman</dc:creator>
  <cp:lastModifiedBy>Ian Holman</cp:lastModifiedBy>
  <cp:revision>2</cp:revision>
  <dcterms:created xsi:type="dcterms:W3CDTF">2024-12-10T15:11:51Z</dcterms:created>
  <dcterms:modified xsi:type="dcterms:W3CDTF">2026-02-23T16:28:20Z</dcterms:modified>
</cp:coreProperties>
</file>