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733D6-9753-4973-85F5-4696AC09AB9C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4E6F4B-7991-4688-8066-C2F306F250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62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78" name="Google Shape;478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12072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8" name="Google Shape;488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34564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01" name="Google Shape;501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81081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25" name="Google Shape;525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74542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2031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61113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981890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1076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461654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71889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170892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50157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928721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690729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39" name="Google Shape;53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65942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617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378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85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743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909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669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253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241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695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36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37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4B4D8-A5F9-4FF8-9A73-48855ED6F8B1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2241D-BEF4-4331-9C92-1487718144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0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50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50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50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50"/>
          <p:cNvSpPr txBox="1"/>
          <p:nvPr/>
        </p:nvSpPr>
        <p:spPr>
          <a:xfrm>
            <a:off x="2567797" y="1748287"/>
            <a:ext cx="9097991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History</a:t>
            </a:r>
            <a:endParaRPr sz="9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8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Impact​</a:t>
            </a:r>
            <a:endParaRPr sz="8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9264" y="7314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5770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1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51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/>
          </a:p>
        </p:txBody>
      </p:sp>
      <p:sp>
        <p:nvSpPr>
          <p:cNvPr id="493" name="Google Shape;493;p51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51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51"/>
          <p:cNvSpPr txBox="1"/>
          <p:nvPr/>
        </p:nvSpPr>
        <p:spPr>
          <a:xfrm>
            <a:off x="2639683" y="454325"/>
            <a:ext cx="9097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we measure the impact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history </a:t>
            </a: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teaching?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51"/>
          <p:cNvSpPr txBox="1"/>
          <p:nvPr/>
        </p:nvSpPr>
        <p:spPr>
          <a:xfrm>
            <a:off x="3498614" y="1960755"/>
            <a:ext cx="5489065" cy="114028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Subject Leaders use insight  as an assessment  tool for seeing their subject assessment overviews across the school, as seen in this example: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7236" y="23527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5533" y="3688861"/>
            <a:ext cx="9836468" cy="131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861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52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52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52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52"/>
          <p:cNvSpPr txBox="1"/>
          <p:nvPr/>
        </p:nvSpPr>
        <p:spPr>
          <a:xfrm>
            <a:off x="2551621" y="804729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52"/>
          <p:cNvSpPr txBox="1"/>
          <p:nvPr/>
        </p:nvSpPr>
        <p:spPr>
          <a:xfrm>
            <a:off x="2639683" y="454325"/>
            <a:ext cx="9097992" cy="2123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Cumulative quizzing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Pupil end of module results are compared to show how much pupils have gained and retained across the module.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9" name="Google Shape;509;p52" descr="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9682" y="2810023"/>
            <a:ext cx="6136017" cy="3603477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52"/>
          <p:cNvSpPr txBox="1"/>
          <p:nvPr/>
        </p:nvSpPr>
        <p:spPr>
          <a:xfrm>
            <a:off x="8994475" y="5316525"/>
            <a:ext cx="2743200" cy="40011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 of module quizzing 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1" name="Google Shape;511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264" y="29610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7522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4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4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4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54"/>
          <p:cNvSpPr txBox="1"/>
          <p:nvPr/>
        </p:nvSpPr>
        <p:spPr>
          <a:xfrm>
            <a:off x="2567797" y="1748287"/>
            <a:ext cx="909799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4"/>
          <p:cNvSpPr txBox="1"/>
          <p:nvPr/>
        </p:nvSpPr>
        <p:spPr>
          <a:xfrm>
            <a:off x="2639683" y="454325"/>
            <a:ext cx="9097992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 assessment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US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ork 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regularly assessed through the use of 'Whole Class Feedback Sheets', and pupils are given regular feedback on their successes and development areas within and across modules.  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3" name="Google Shape;533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6587004" y="1335657"/>
            <a:ext cx="4121952" cy="6515818"/>
          </a:xfrm>
          <a:prstGeom prst="rect">
            <a:avLst/>
          </a:prstGeom>
          <a:noFill/>
          <a:ln>
            <a:noFill/>
          </a:ln>
        </p:spPr>
      </p:pic>
      <p:sp>
        <p:nvSpPr>
          <p:cNvPr id="534" name="Google Shape;534;p54"/>
          <p:cNvSpPr txBox="1"/>
          <p:nvPr/>
        </p:nvSpPr>
        <p:spPr>
          <a:xfrm>
            <a:off x="2393996" y="3784328"/>
            <a:ext cx="2743200" cy="1754326"/>
          </a:xfrm>
          <a:prstGeom prst="rect">
            <a:avLst/>
          </a:prstGeom>
          <a:noFill/>
          <a:ln w="9525" cap="flat" cmpd="sng">
            <a:solidFill>
              <a:srgbClr val="4472C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Ongoing document used by teachers throughout the module.  Subsequent lessons are adapted for further retrieval or address misconceptions.</a:t>
            </a:r>
            <a:endParaRPr/>
          </a:p>
        </p:txBody>
      </p:sp>
      <p:pic>
        <p:nvPicPr>
          <p:cNvPr id="535" name="Google Shape;535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9264" y="7314"/>
            <a:ext cx="1566298" cy="2053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408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1 and 2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(Greater Depth)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7830" y="1193909"/>
            <a:ext cx="3781425" cy="53530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9830" y="998487"/>
            <a:ext cx="3732446" cy="26056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3329" y="3768975"/>
            <a:ext cx="3806010" cy="286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6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1 and 2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(Greater Depth)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405" y="1589559"/>
            <a:ext cx="5010150" cy="37477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7981" y="1645920"/>
            <a:ext cx="3710654" cy="369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5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4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(SEND)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8492" y="977505"/>
            <a:ext cx="6200775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4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4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(Expected)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9683" y="977505"/>
            <a:ext cx="77724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3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4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(Greater Depth)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5341" y="1070619"/>
            <a:ext cx="7686675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08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5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(SEND)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2928" y="1070619"/>
            <a:ext cx="4097295" cy="4347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4800" y="1070619"/>
            <a:ext cx="4813682" cy="28341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8318" y="4067530"/>
            <a:ext cx="3366646" cy="258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73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5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(Average)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5533" y="930408"/>
            <a:ext cx="5677241" cy="43861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6444" y="3612906"/>
            <a:ext cx="4700422" cy="30727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0716" y="1070619"/>
            <a:ext cx="3350791" cy="244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5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5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(Greater Depth)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4071" y="1358727"/>
            <a:ext cx="2142711" cy="29430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2372" y="1358727"/>
            <a:ext cx="2700597" cy="34887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3749" y="2253896"/>
            <a:ext cx="4622915" cy="326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6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(SEND)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0593" y="1240221"/>
            <a:ext cx="2905893" cy="35362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9667" y="1070619"/>
            <a:ext cx="4265721" cy="32356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4354" y="2630961"/>
            <a:ext cx="4114940" cy="3350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86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6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(Expected)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3476" y="1024070"/>
            <a:ext cx="3840381" cy="23603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5154" y="1024070"/>
            <a:ext cx="4820142" cy="36334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9632" y="2968888"/>
            <a:ext cx="5078332" cy="366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968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55"/>
          <p:cNvSpPr/>
          <p:nvPr/>
        </p:nvSpPr>
        <p:spPr>
          <a:xfrm>
            <a:off x="9295" y="0"/>
            <a:ext cx="2152357" cy="6858000"/>
          </a:xfrm>
          <a:prstGeom prst="rect">
            <a:avLst/>
          </a:prstGeom>
          <a:solidFill>
            <a:srgbClr val="548135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5"/>
          <p:cNvSpPr txBox="1"/>
          <p:nvPr/>
        </p:nvSpPr>
        <p:spPr>
          <a:xfrm rot="-5400000">
            <a:off x="-445250" y="3181050"/>
            <a:ext cx="325532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Impact</a:t>
            </a:r>
            <a:endParaRPr sz="6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5"/>
          <p:cNvSpPr txBox="1"/>
          <p:nvPr/>
        </p:nvSpPr>
        <p:spPr>
          <a:xfrm>
            <a:off x="2418405" y="1358727"/>
            <a:ext cx="938023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5"/>
          <p:cNvSpPr txBox="1"/>
          <p:nvPr/>
        </p:nvSpPr>
        <p:spPr>
          <a:xfrm>
            <a:off x="2639683" y="454325"/>
            <a:ext cx="909799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Sequence of </a:t>
            </a:r>
            <a:r>
              <a:rPr lang="en-US" sz="28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learning: Year 6 examples</a:t>
            </a:r>
            <a:r>
              <a:rPr lang="en-US" dirty="0">
                <a:ea typeface="Calibri"/>
              </a:rPr>
              <a:t> </a:t>
            </a:r>
            <a:r>
              <a:rPr lang="en-US" dirty="0" smtClean="0">
                <a:ea typeface="Calibri"/>
              </a:rPr>
              <a:t>(Greater depth)</a:t>
            </a:r>
            <a:endParaRPr lang="en-US" sz="28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7" name="Google Shape;54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324" y="43678"/>
            <a:ext cx="1566298" cy="2053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2042" y="977505"/>
            <a:ext cx="4166593" cy="33968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1619" y="3271345"/>
            <a:ext cx="6071388" cy="36760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2148" y="856662"/>
            <a:ext cx="4150436" cy="3067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6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Office PowerPoint</Application>
  <PresentationFormat>Widescreen</PresentationFormat>
  <Paragraphs>39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Holman</dc:creator>
  <cp:lastModifiedBy>Ian Holman</cp:lastModifiedBy>
  <cp:revision>2</cp:revision>
  <dcterms:created xsi:type="dcterms:W3CDTF">2024-12-10T15:22:35Z</dcterms:created>
  <dcterms:modified xsi:type="dcterms:W3CDTF">2026-02-23T16:30:18Z</dcterms:modified>
</cp:coreProperties>
</file>