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7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embeddedFontLst>
    <p:embeddedFont>
      <p:font typeface="Garamond" panose="02020404030301010803" pitchFamily="18" charset="0"/>
      <p:regular r:id="rId42"/>
      <p:bold r:id="rId43"/>
      <p:italic r:id="rId44"/>
      <p:boldItalic r:id="rId45"/>
    </p:embeddedFon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Century Gothic" panose="020B0502020202020204" pitchFamily="34" charset="0"/>
      <p:regular r:id="rId50"/>
      <p:bold r:id="rId51"/>
      <p:italic r:id="rId52"/>
      <p:boldItalic r:id="rId53"/>
    </p:embeddedFont>
    <p:embeddedFont>
      <p:font typeface="Nunito" panose="020B0604020202020204" charset="0"/>
      <p:regular r:id="rId54"/>
      <p:bold r:id="rId55"/>
      <p:italic r:id="rId56"/>
      <p:boldItalic r:id="rId5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font" Target="fonts/font14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font" Target="fonts/font1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afe=active&amp;sca_esv=567963742&amp;rlz=1C1GCEA_enGB987GB987&amp;q=descended&amp;si=ALGXSlbSiMNWMsv5Y0U_0sBS8EWzibtqKdiPvt3xy-e26puY8UyhpEyYe7x97VHqYzorPeYXbGg7CbcVVWNL96aDxTUM2uZFKw%3D%3D&amp;expnd=1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google.com/search?safe=active&amp;sca_esv=567963742&amp;rlz=1C1GCEA_enGB987GB987&amp;q=ancestor&amp;si=ALGXSlY2XXqfLjvIaFfTE-GUlBx5epLrbd0Ut_zwKXuiy0f59Qwemee0j1aAwDEZpcAk-nsdpxQVSPYaf8W7ky2kDLHiSDlVcQ%3D%3D&amp;expnd=1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6" name="Google Shape;15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Aims of the session and what we hope to achieve by providing this session to parents. </a:t>
            </a:r>
            <a:endParaRPr/>
          </a:p>
        </p:txBody>
      </p:sp>
      <p:sp>
        <p:nvSpPr>
          <p:cNvPr id="162" name="Google Shape;16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8" name="Google Shape;16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To help parents see the value of reading by getting them to reflect on their own reading experiences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Suggested script: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>
                <a:latin typeface="Calibri"/>
                <a:ea typeface="Calibri"/>
                <a:cs typeface="Calibri"/>
                <a:sym typeface="Calibri"/>
              </a:rPr>
              <a:t>Just think about how many times you have already read things today. More than ever, we are surrounded by text and reading is a vital skill.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>
                <a:latin typeface="Calibri"/>
                <a:ea typeface="Calibri"/>
                <a:cs typeface="Calibri"/>
                <a:sym typeface="Calibri"/>
              </a:rPr>
              <a:t>We want all of our children to become confident readers who can navigate the world of reading around them.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77" name="Google Shape;17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700">
                <a:solidFill>
                  <a:srgbClr val="303336"/>
                </a:solidFill>
                <a:highlight>
                  <a:srgbClr val="FFFFFF"/>
                </a:highlight>
                <a:latin typeface="Nunito"/>
                <a:ea typeface="Nunito"/>
                <a:cs typeface="Nunito"/>
                <a:sym typeface="Nunito"/>
              </a:rPr>
              <a:t>Consanguineous- descended from the same ancestor - from the same blood origin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relating to or denoting people </a:t>
            </a:r>
            <a:r>
              <a:rPr lang="en-GB" sz="11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descended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from the same </a:t>
            </a:r>
            <a:r>
              <a:rPr lang="en-GB" sz="11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ancestor</a:t>
            </a: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"consanguineous marriages may give rise to recessive syndromes"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sz="100"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84" name="Google Shape;18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Purpose of teaching phonics and what it supports the children to develop</a:t>
            </a:r>
            <a:endParaRPr/>
          </a:p>
        </p:txBody>
      </p:sp>
      <p:sp>
        <p:nvSpPr>
          <p:cNvPr id="191" name="Google Shape;19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197" name="Google Shape;19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0062711f1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03" name="Google Shape;203;g30062711f1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30062711f19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09" name="Google Shape;209;g30062711f1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30062711f1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15" name="Google Shape;215;g30062711f1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0062711f1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21" name="Google Shape;221;g30062711f1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30062711f19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27" name="Google Shape;227;g30062711f19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33" name="Google Shape;23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0062711f19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39" name="Google Shape;239;g30062711f19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30062711f19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45" name="Google Shape;245;g30062711f19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0062711f1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51" name="Google Shape;251;g30062711f1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Recap language- so when children mention this to parents they can feel confident in their understanding. </a:t>
            </a:r>
            <a:endParaRPr/>
          </a:p>
        </p:txBody>
      </p:sp>
      <p:sp>
        <p:nvSpPr>
          <p:cNvPr id="257" name="Google Shape;25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Quick activity. </a:t>
            </a:r>
            <a:endParaRPr/>
          </a:p>
        </p:txBody>
      </p:sp>
      <p:sp>
        <p:nvSpPr>
          <p:cNvPr id="263" name="Google Shape;2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This will support parents to understand their child’s experiences of learning phonics. Phonics require deeper thinking.</a:t>
            </a:r>
            <a:endParaRPr/>
          </a:p>
        </p:txBody>
      </p:sp>
      <p:sp>
        <p:nvSpPr>
          <p:cNvPr id="269" name="Google Shape;26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0" name="Google Shape;28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3" name="Google Shape;29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3" name="Google Shape;30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5" name="Google Shape;31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Just briefly recap the structure of a phonics session.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Teach a lesson</a:t>
            </a:r>
            <a:endParaRPr/>
          </a:p>
        </p:txBody>
      </p:sp>
      <p:sp>
        <p:nvSpPr>
          <p:cNvPr id="330" name="Google Shape;33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Touch on the PSC in June.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Interventions- keep up not catch up</a:t>
            </a:r>
            <a:endParaRPr/>
          </a:p>
        </p:txBody>
      </p:sp>
      <p:sp>
        <p:nvSpPr>
          <p:cNvPr id="358" name="Google Shape;35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Lots of people are keen for this. Realistic strategies, for example put on your c-oa-t. </a:t>
            </a:r>
            <a:endParaRPr/>
          </a:p>
        </p:txBody>
      </p:sp>
      <p:sp>
        <p:nvSpPr>
          <p:cNvPr id="364" name="Google Shape;36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Lots of people are keen for this. Realistic strategies, for example put on your c-oa-t. </a:t>
            </a:r>
            <a:endParaRPr/>
          </a:p>
        </p:txBody>
      </p:sp>
      <p:sp>
        <p:nvSpPr>
          <p:cNvPr id="370" name="Google Shape;37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6" name="Google Shape;37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b="0">
                <a:latin typeface="Calibri"/>
                <a:ea typeface="Calibri"/>
                <a:cs typeface="Calibri"/>
                <a:sym typeface="Calibri"/>
              </a:rPr>
              <a:t>To introduce the process and format for reading at home</a:t>
            </a:r>
            <a:endParaRPr b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Suggested script:</a:t>
            </a:r>
            <a:endParaRPr b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/>
              <a:t>As well as the ‘learning to read’ book that your child will bring home they will also bring home a book for sharing with you.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/>
              <a:t>This shared book is SO important. This is how we are going to give them the WILL to read. 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/>
              <a:t>Please read with your child as often as you can – at least once a day if possible.</a:t>
            </a:r>
            <a:endParaRPr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i="1"/>
          </a:p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0" name="Google Shape;39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To give guidance on reading wordless books at home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Notes:</a:t>
            </a:r>
            <a:endParaRPr b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0"/>
              <a:t>Read the slide.</a:t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7" name="Google Shape;39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To give guidance on reading the decodable book at home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Notes</a:t>
            </a:r>
            <a:endParaRPr b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0"/>
              <a:t>Read the slide.</a:t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5" name="Google Shape;40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To give guidance on reading the shared book at home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Notes:</a:t>
            </a:r>
            <a:endParaRPr b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0"/>
              <a:t>Read the slide.</a:t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2" name="Google Shape;41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Slide purpose: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To summarise key takeaways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Suggested script:</a:t>
            </a:r>
            <a:endParaRPr b="0">
              <a:latin typeface="Calibri"/>
              <a:ea typeface="Calibri"/>
              <a:cs typeface="Calibri"/>
              <a:sym typeface="Calibri"/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/>
              <a:t>Celebrate your child’s success at school.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Char char="•"/>
            </a:pPr>
            <a:r>
              <a:rPr lang="en-GB" i="1"/>
              <a:t>Make time for reading at home!</a:t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Parent can look on the Little Wandle website - link on Moles Phonics page</a:t>
            </a:r>
            <a:endParaRPr/>
          </a:p>
        </p:txBody>
      </p:sp>
      <p:sp>
        <p:nvSpPr>
          <p:cNvPr id="420" name="Google Shape;42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Parent can look on the Little Wandle website - link on Moles Phonics page</a:t>
            </a:r>
            <a:endParaRPr/>
          </a:p>
        </p:txBody>
      </p:sp>
      <p:sp>
        <p:nvSpPr>
          <p:cNvPr id="431" name="Google Shape;43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38" name="Google Shape;438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43" name="Google Shape;44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oogle Shape;17;p2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8" name="Google Shape;18;p2" descr="HD-PanelTitleR1.png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0" name="Google Shape;20;p2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" name="Google Shape;21;p2" descr="HDRibbonTitle-UniformTrim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Garamond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20"/>
              </a:spcBef>
              <a:spcAft>
                <a:spcPts val="0"/>
              </a:spcAft>
              <a:buSzPts val="2415"/>
              <a:buNone/>
              <a:defRPr sz="21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3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07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84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61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61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dt" idx="10"/>
          </p:nvPr>
        </p:nvSpPr>
        <p:spPr>
          <a:xfrm>
            <a:off x="7983232" y="5037663"/>
            <a:ext cx="8974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ftr" idx="11"/>
          </p:nvPr>
        </p:nvSpPr>
        <p:spPr>
          <a:xfrm>
            <a:off x="2692397" y="5037663"/>
            <a:ext cx="5214635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sldNum" idx="12"/>
          </p:nvPr>
        </p:nvSpPr>
        <p:spPr>
          <a:xfrm>
            <a:off x="8956900" y="5037663"/>
            <a:ext cx="55116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27" name="Google Shape;27;p2"/>
          <p:cNvCxnSpPr/>
          <p:nvPr/>
        </p:nvCxnSpPr>
        <p:spPr>
          <a:xfrm>
            <a:off x="2692399" y="3522131"/>
            <a:ext cx="681566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3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3860" algn="l">
              <a:spcBef>
                <a:spcPts val="480"/>
              </a:spcBef>
              <a:spcAft>
                <a:spcPts val="0"/>
              </a:spcAft>
              <a:buSzPts val="2760"/>
              <a:buChar char="•"/>
              <a:defRPr>
                <a:solidFill>
                  <a:srgbClr val="595959"/>
                </a:solidFill>
              </a:defRPr>
            </a:lvl1pPr>
            <a:lvl2pPr marL="914400" lvl="1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>
                <a:solidFill>
                  <a:srgbClr val="595959"/>
                </a:solidFill>
              </a:defRPr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>
                <a:solidFill>
                  <a:srgbClr val="595959"/>
                </a:solidFill>
              </a:defRPr>
            </a:lvl3pPr>
            <a:lvl4pPr marL="1828800" lvl="3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4pPr>
            <a:lvl5pPr marL="2286000" lvl="4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Garamond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body" idx="1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3860" algn="l">
              <a:spcBef>
                <a:spcPts val="480"/>
              </a:spcBef>
              <a:spcAft>
                <a:spcPts val="0"/>
              </a:spcAft>
              <a:buSzPts val="2760"/>
              <a:buChar char="•"/>
              <a:defRPr>
                <a:solidFill>
                  <a:srgbClr val="595959"/>
                </a:solidFill>
              </a:defRPr>
            </a:lvl1pPr>
            <a:lvl2pPr marL="914400" lvl="1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>
                <a:solidFill>
                  <a:srgbClr val="595959"/>
                </a:solidFill>
              </a:defRPr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>
                <a:solidFill>
                  <a:srgbClr val="595959"/>
                </a:solidFill>
              </a:defRPr>
            </a:lvl3pPr>
            <a:lvl4pPr marL="1828800" lvl="3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4pPr>
            <a:lvl5pPr marL="2286000" lvl="4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Garamond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3860" algn="l">
              <a:spcBef>
                <a:spcPts val="480"/>
              </a:spcBef>
              <a:spcAft>
                <a:spcPts val="0"/>
              </a:spcAft>
              <a:buSzPts val="2760"/>
              <a:buChar char="•"/>
              <a:defRPr>
                <a:solidFill>
                  <a:srgbClr val="595959"/>
                </a:solidFill>
              </a:defRPr>
            </a:lvl1pPr>
            <a:lvl2pPr marL="914400" lvl="1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>
                <a:solidFill>
                  <a:srgbClr val="595959"/>
                </a:solidFill>
              </a:defRPr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>
                <a:solidFill>
                  <a:srgbClr val="595959"/>
                </a:solidFill>
              </a:defRPr>
            </a:lvl3pPr>
            <a:lvl4pPr marL="1828800" lvl="3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4pPr>
            <a:lvl5pPr marL="2286000" lvl="4" indent="-374650" algn="l">
              <a:spcBef>
                <a:spcPts val="600"/>
              </a:spcBef>
              <a:spcAft>
                <a:spcPts val="0"/>
              </a:spcAft>
              <a:buSzPts val="2300"/>
              <a:buChar char="•"/>
              <a:defRPr sz="2000">
                <a:solidFill>
                  <a:srgbClr val="595959"/>
                </a:solidFill>
              </a:defRPr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6"/>
          <p:cNvSpPr txBox="1"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48" name="Google Shape;48;p6"/>
          <p:cNvCxnSpPr/>
          <p:nvPr/>
        </p:nvCxnSpPr>
        <p:spPr>
          <a:xfrm>
            <a:off x="2012723" y="3710585"/>
            <a:ext cx="8163380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Google Shape;50;p7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body" idx="1"/>
          </p:nvPr>
        </p:nvSpPr>
        <p:spPr>
          <a:xfrm>
            <a:off x="1298448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body" idx="2"/>
          </p:nvPr>
        </p:nvSpPr>
        <p:spPr>
          <a:xfrm>
            <a:off x="6181344" y="2560320"/>
            <a:ext cx="4718304" cy="3310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8"/>
          <p:cNvSpPr txBox="1"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2"/>
          </p:nvPr>
        </p:nvSpPr>
        <p:spPr>
          <a:xfrm>
            <a:off x="129540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8"/>
          <p:cNvSpPr txBox="1">
            <a:spLocks noGrp="1"/>
          </p:cNvSpPr>
          <p:nvPr>
            <p:ph type="body" idx="3"/>
          </p:nvPr>
        </p:nvSpPr>
        <p:spPr>
          <a:xfrm>
            <a:off x="6180670" y="2658533"/>
            <a:ext cx="4718304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672"/>
              </a:spcBef>
              <a:spcAft>
                <a:spcPts val="0"/>
              </a:spcAft>
              <a:buSzPts val="3220"/>
              <a:buNone/>
              <a:defRPr sz="2800" b="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840"/>
              <a:buNone/>
              <a:defRPr sz="1600" b="1"/>
            </a:lvl9pPr>
          </a:lstStyle>
          <a:p>
            <a:endParaRPr/>
          </a:p>
        </p:txBody>
      </p:sp>
      <p:sp>
        <p:nvSpPr>
          <p:cNvPr id="62" name="Google Shape;62;p8"/>
          <p:cNvSpPr txBox="1">
            <a:spLocks noGrp="1"/>
          </p:cNvSpPr>
          <p:nvPr>
            <p:ph type="body" idx="4"/>
          </p:nvPr>
        </p:nvSpPr>
        <p:spPr>
          <a:xfrm>
            <a:off x="6180670" y="3243262"/>
            <a:ext cx="4718304" cy="2632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66" name="Google Shape;66;p8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9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9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9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72" name="Google Shape;72;p9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0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0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0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1"/>
          <p:cNvSpPr txBox="1">
            <a:spLocks noGrp="1"/>
          </p:cNvSpPr>
          <p:nvPr>
            <p:ph type="body" idx="1"/>
          </p:nvPr>
        </p:nvSpPr>
        <p:spPr>
          <a:xfrm>
            <a:off x="5418668" y="982131"/>
            <a:ext cx="5469466" cy="4893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11"/>
          <p:cNvSpPr txBox="1">
            <a:spLocks noGrp="1"/>
          </p:cNvSpPr>
          <p:nvPr>
            <p:ph type="body" idx="2"/>
          </p:nvPr>
        </p:nvSpPr>
        <p:spPr>
          <a:xfrm>
            <a:off x="1293811" y="3031065"/>
            <a:ext cx="3718455" cy="24384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84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1" name="Google Shape;81;p1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84" name="Google Shape;84;p11"/>
          <p:cNvCxnSpPr/>
          <p:nvPr/>
        </p:nvCxnSpPr>
        <p:spPr>
          <a:xfrm>
            <a:off x="1396169" y="2912533"/>
            <a:ext cx="35144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2"/>
          <p:cNvSpPr txBox="1"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aramond"/>
              <a:buNone/>
              <a:defRPr sz="28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2"/>
          <p:cNvSpPr>
            <a:spLocks noGrp="1"/>
          </p:cNvSpPr>
          <p:nvPr>
            <p:ph type="pic" idx="2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8" name="Google Shape;88;p12"/>
          <p:cNvSpPr txBox="1">
            <a:spLocks noGrp="1"/>
          </p:cNvSpPr>
          <p:nvPr>
            <p:ph type="body" idx="1"/>
          </p:nvPr>
        </p:nvSpPr>
        <p:spPr>
          <a:xfrm>
            <a:off x="1295399" y="3255432"/>
            <a:ext cx="6241816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2070"/>
              <a:buNone/>
              <a:defRPr sz="18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2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anoramic Picture with Caption">
  <p:cSld name="Panoramic Picture with Caption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400"/>
              <a:buFont typeface="Garamond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3"/>
          <p:cNvSpPr>
            <a:spLocks noGrp="1"/>
          </p:cNvSpPr>
          <p:nvPr>
            <p:ph type="pic" idx="2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noFill/>
          <a:ln w="57150" cap="flat" cmpd="thickThin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95" name="Google Shape;95;p13"/>
          <p:cNvSpPr txBox="1">
            <a:spLocks noGrp="1"/>
          </p:cNvSpPr>
          <p:nvPr>
            <p:ph type="body" idx="1"/>
          </p:nvPr>
        </p:nvSpPr>
        <p:spPr>
          <a:xfrm>
            <a:off x="1295401" y="5382153"/>
            <a:ext cx="9609666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161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38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5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035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035"/>
              <a:buNone/>
              <a:defRPr sz="900"/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4"/>
          <p:cNvSpPr txBox="1"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05" name="Google Shape;105;p14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5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body" idx="1"/>
          </p:nvPr>
        </p:nvSpPr>
        <p:spPr>
          <a:xfrm>
            <a:off x="1674812" y="3352800"/>
            <a:ext cx="8839202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r">
              <a:spcBef>
                <a:spcPts val="400"/>
              </a:spcBef>
              <a:spcAft>
                <a:spcPts val="0"/>
              </a:spcAft>
              <a:buSzPts val="2300"/>
              <a:buFont typeface="Garamond"/>
              <a:buNone/>
              <a:defRPr sz="20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300"/>
              <a:buFont typeface="Garamond"/>
              <a:buNone/>
              <a:defRPr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2070"/>
              <a:buFont typeface="Garamond"/>
              <a:buNone/>
              <a:defRPr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840"/>
              <a:buFont typeface="Garamond"/>
              <a:buNone/>
              <a:defRPr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Font typeface="Garamond"/>
              <a:buNone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body" idx="2"/>
          </p:nvPr>
        </p:nvSpPr>
        <p:spPr>
          <a:xfrm>
            <a:off x="1295401" y="4343399"/>
            <a:ext cx="9609666" cy="1532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5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3" name="Google Shape;113;p15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14" name="Google Shape;114;p15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15" name="Google Shape;115;p15"/>
          <p:cNvCxnSpPr/>
          <p:nvPr/>
        </p:nvCxnSpPr>
        <p:spPr>
          <a:xfrm>
            <a:off x="1396169" y="4140199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 txBox="1"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200"/>
              <a:buFont typeface="Garamond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6"/>
          <p:cNvSpPr txBox="1"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23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16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6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16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aramond"/>
              <a:buNone/>
              <a:defRPr sz="3200" b="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17"/>
          <p:cNvSpPr txBox="1">
            <a:spLocks noGrp="1"/>
          </p:cNvSpPr>
          <p:nvPr>
            <p:ph type="body" idx="1"/>
          </p:nvPr>
        </p:nvSpPr>
        <p:spPr>
          <a:xfrm>
            <a:off x="1295401" y="3639312"/>
            <a:ext cx="9609668" cy="886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276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5" name="Google Shape;125;p17"/>
          <p:cNvSpPr txBox="1">
            <a:spLocks noGrp="1"/>
          </p:cNvSpPr>
          <p:nvPr>
            <p:ph type="body" idx="2"/>
          </p:nvPr>
        </p:nvSpPr>
        <p:spPr>
          <a:xfrm>
            <a:off x="1295401" y="4529667"/>
            <a:ext cx="9609668" cy="1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17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7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7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9" name="Google Shape;129;p17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“</a:t>
            </a:r>
            <a:endParaRPr/>
          </a:p>
        </p:txBody>
      </p:sp>
      <p:sp>
        <p:nvSpPr>
          <p:cNvPr id="130" name="Google Shape;130;p17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rPr>
              <a:t>”</a:t>
            </a:r>
            <a:endParaRPr/>
          </a:p>
        </p:txBody>
      </p:sp>
      <p:cxnSp>
        <p:nvCxnSpPr>
          <p:cNvPr id="131" name="Google Shape;131;p17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 txBox="1"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18"/>
          <p:cNvSpPr txBox="1">
            <a:spLocks noGrp="1"/>
          </p:cNvSpPr>
          <p:nvPr>
            <p:ph type="body" idx="1"/>
          </p:nvPr>
        </p:nvSpPr>
        <p:spPr>
          <a:xfrm>
            <a:off x="1295401" y="3630168"/>
            <a:ext cx="9609668" cy="841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3220"/>
              <a:buNone/>
              <a:defRPr sz="2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5" name="Google Shape;135;p18"/>
          <p:cNvSpPr txBox="1">
            <a:spLocks noGrp="1"/>
          </p:cNvSpPr>
          <p:nvPr>
            <p:ph type="body" idx="2"/>
          </p:nvPr>
        </p:nvSpPr>
        <p:spPr>
          <a:xfrm>
            <a:off x="1295400" y="4470399"/>
            <a:ext cx="9609670" cy="140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207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207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84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61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6" name="Google Shape;136;p18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8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8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39" name="Google Shape;139;p18"/>
          <p:cNvCxnSpPr/>
          <p:nvPr/>
        </p:nvCxnSpPr>
        <p:spPr>
          <a:xfrm>
            <a:off x="1396169" y="3429000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9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19"/>
          <p:cNvSpPr txBox="1">
            <a:spLocks noGrp="1"/>
          </p:cNvSpPr>
          <p:nvPr>
            <p:ph type="body" idx="1"/>
          </p:nvPr>
        </p:nvSpPr>
        <p:spPr>
          <a:xfrm rot="5400000">
            <a:off x="4436531" y="-584198"/>
            <a:ext cx="3318936" cy="9601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43" name="Google Shape;143;p19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19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19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46" name="Google Shape;146;p19"/>
          <p:cNvCxnSpPr/>
          <p:nvPr/>
        </p:nvCxnSpPr>
        <p:spPr>
          <a:xfrm>
            <a:off x="1396169" y="2421466"/>
            <a:ext cx="9407298" cy="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0"/>
          <p:cNvSpPr txBox="1">
            <a:spLocks noGrp="1"/>
          </p:cNvSpPr>
          <p:nvPr>
            <p:ph type="title"/>
          </p:nvPr>
        </p:nvSpPr>
        <p:spPr>
          <a:xfrm rot="5400000">
            <a:off x="7497936" y="2483551"/>
            <a:ext cx="4893735" cy="1890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9" name="Google Shape;149;p20"/>
          <p:cNvSpPr txBox="1">
            <a:spLocks noGrp="1"/>
          </p:cNvSpPr>
          <p:nvPr>
            <p:ph type="body" idx="1"/>
          </p:nvPr>
        </p:nvSpPr>
        <p:spPr>
          <a:xfrm rot="5400000">
            <a:off x="2565043" y="-287514"/>
            <a:ext cx="4893734" cy="7433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60045" algn="l">
              <a:spcBef>
                <a:spcPts val="360"/>
              </a:spcBef>
              <a:spcAft>
                <a:spcPts val="0"/>
              </a:spcAft>
              <a:buSzPts val="2070"/>
              <a:buChar char="•"/>
              <a:defRPr/>
            </a:lvl1pPr>
            <a:lvl2pPr marL="914400" lvl="1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2pPr>
            <a:lvl3pPr marL="1371600" lvl="2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3pPr>
            <a:lvl4pPr marL="1828800" lvl="3" indent="-360044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4pPr>
            <a:lvl5pPr marL="2286000" lvl="4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5pPr>
            <a:lvl6pPr marL="2743200" lvl="5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6pPr>
            <a:lvl7pPr marL="3200400" lvl="6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7pPr>
            <a:lvl8pPr marL="3657600" lvl="7" indent="-360045" algn="l">
              <a:spcBef>
                <a:spcPts val="600"/>
              </a:spcBef>
              <a:spcAft>
                <a:spcPts val="0"/>
              </a:spcAft>
              <a:buSzPts val="2070"/>
              <a:buChar char="•"/>
              <a:defRPr/>
            </a:lvl8pPr>
            <a:lvl9pPr marL="4114800" lvl="8" indent="-360045" algn="l">
              <a:spcBef>
                <a:spcPts val="600"/>
              </a:spcBef>
              <a:spcAft>
                <a:spcPts val="600"/>
              </a:spcAft>
              <a:buSzPts val="2070"/>
              <a:buChar char="•"/>
              <a:defRPr/>
            </a:lvl9pPr>
          </a:lstStyle>
          <a:p>
            <a:endParaRPr/>
          </a:p>
        </p:txBody>
      </p:sp>
      <p:sp>
        <p:nvSpPr>
          <p:cNvPr id="150" name="Google Shape;150;p20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0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0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153" name="Google Shape;153;p20"/>
          <p:cNvCxnSpPr/>
          <p:nvPr/>
        </p:nvCxnSpPr>
        <p:spPr>
          <a:xfrm>
            <a:off x="8863890" y="990600"/>
            <a:ext cx="0" cy="4876800"/>
          </a:xfrm>
          <a:prstGeom prst="straightConnector1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1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7" name="Google Shape;7;p1" descr="HD-PanelContent.png"/>
            <p:cNvPicPr preferRelativeResize="0"/>
            <p:nvPr/>
          </p:nvPicPr>
          <p:blipFill rotWithShape="1">
            <a:blip r:embed="rId22">
              <a:alphaModFix/>
            </a:blip>
            <a:srcRect/>
            <a:stretch/>
          </p:blipFill>
          <p:spPr>
            <a:xfrm>
              <a:off x="0" y="0"/>
              <a:ext cx="12188825" cy="68562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8;p1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 cmpd="sng">
              <a:solidFill>
                <a:schemeClr val="accen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9" name="Google Shape;9;p1" descr="HDRibbonContent-UniformTrim.png"/>
            <p:cNvPicPr preferRelativeResize="0"/>
            <p:nvPr/>
          </p:nvPicPr>
          <p:blipFill rotWithShape="1">
            <a:blip r:embed="rId23">
              <a:alphaModFix/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" descr="HDRibbonContent-UniformTrim.png"/>
            <p:cNvPicPr preferRelativeResize="0"/>
            <p:nvPr/>
          </p:nvPicPr>
          <p:blipFill rotWithShape="1">
            <a:blip r:embed="rId23">
              <a:alphaModFix/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Google Shape;11;p1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4400"/>
              <a:buFont typeface="Garamond"/>
              <a:buNone/>
              <a:defRPr sz="4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386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760"/>
              <a:buFont typeface="Arial"/>
              <a:buChar char="•"/>
              <a:defRPr sz="2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914400" marR="0" lvl="1" indent="-3746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3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1371600" marR="0" lvl="2" indent="-36004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7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1828800" marR="0" lvl="3" indent="-345439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84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2286000" marR="0" lvl="4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2743200" marR="0" lvl="5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3200400" marR="0" lvl="6" indent="-330835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3657600" marR="0" lvl="7" indent="-330834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4114800" marR="0" lvl="8" indent="-330834" algn="l" rtl="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ts val="1610"/>
              <a:buFont typeface="Arial"/>
              <a:buChar char="•"/>
              <a:defRPr sz="1400" b="0" i="0" u="none" strike="noStrike" cap="none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dt" idx="10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ftr" idx="11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sldNum" idx="12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Garamond"/>
              <a:buNone/>
              <a:defRPr sz="1000" b="0" i="0" u="none" strike="noStrike" cap="none">
                <a:solidFill>
                  <a:schemeClr val="dk1"/>
                </a:solidFill>
                <a:latin typeface="Garamond"/>
                <a:ea typeface="Garamond"/>
                <a:cs typeface="Garamond"/>
                <a:sym typeface="Garamo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1"/>
          <p:cNvSpPr txBox="1"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5400"/>
              <a:buFont typeface="Century Gothic"/>
              <a:buNone/>
            </a:pPr>
            <a:r>
              <a:rPr lang="en-GB" sz="6200" b="1">
                <a:latin typeface="Calibri"/>
                <a:ea typeface="Calibri"/>
                <a:cs typeface="Calibri"/>
                <a:sym typeface="Calibri"/>
              </a:rPr>
              <a:t>Phonics Workshop</a:t>
            </a:r>
            <a:endParaRPr sz="6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1"/>
          <p:cNvSpPr txBox="1"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                   </a:t>
            </a: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September 2024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2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6000" b="1">
                <a:latin typeface="Calibri"/>
                <a:ea typeface="Calibri"/>
                <a:cs typeface="Calibri"/>
                <a:sym typeface="Calibri"/>
              </a:rPr>
              <a:t>Aims</a:t>
            </a:r>
            <a:endParaRPr sz="60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2"/>
          <p:cNvSpPr txBox="1">
            <a:spLocks noGrp="1"/>
          </p:cNvSpPr>
          <p:nvPr>
            <p:ph type="body" idx="1"/>
          </p:nvPr>
        </p:nvSpPr>
        <p:spPr>
          <a:xfrm>
            <a:off x="950700" y="2453839"/>
            <a:ext cx="10290600" cy="37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438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Font typeface="Nunito"/>
              <a:buChar char="●"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To revisit why phonics is taught and how it is linked to reading, writing and spelling.</a:t>
            </a:r>
            <a:endParaRPr/>
          </a:p>
          <a:p>
            <a:pPr marL="19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38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Font typeface="Nunito"/>
              <a:buChar char="●"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To recap how phonics and reading is taught at Barnham.</a:t>
            </a:r>
            <a:endParaRPr/>
          </a:p>
          <a:p>
            <a:pPr marL="19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None/>
            </a:pPr>
            <a:endParaRPr sz="1400"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38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300"/>
              <a:buFont typeface="Nunito"/>
              <a:buChar char="●"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To know how you can support your child at home.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  <a:noFill/>
          <a:ln>
            <a:noFill/>
          </a:ln>
        </p:spPr>
      </p:pic>
      <p:pic>
        <p:nvPicPr>
          <p:cNvPr id="171" name="Google Shape;171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  <a:noFill/>
          <a:ln>
            <a:noFill/>
          </a:ln>
        </p:spPr>
      </p:pic>
      <p:pic>
        <p:nvPicPr>
          <p:cNvPr id="172" name="Google Shape;172;p23"/>
          <p:cNvPicPr preferRelativeResize="0"/>
          <p:nvPr/>
        </p:nvPicPr>
        <p:blipFill rotWithShape="1">
          <a:blip r:embed="rId5">
            <a:alphaModFix/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  <a:noFill/>
          <a:ln>
            <a:noFill/>
          </a:ln>
        </p:spPr>
      </p:pic>
      <p:pic>
        <p:nvPicPr>
          <p:cNvPr id="173" name="Google Shape;173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  <a:noFill/>
          <a:ln>
            <a:noFill/>
          </a:ln>
        </p:spPr>
      </p:pic>
      <p:sp>
        <p:nvSpPr>
          <p:cNvPr id="174" name="Google Shape;174;p23"/>
          <p:cNvSpPr txBox="1">
            <a:spLocks noGrp="1"/>
          </p:cNvSpPr>
          <p:nvPr>
            <p:ph type="title"/>
          </p:nvPr>
        </p:nvSpPr>
        <p:spPr>
          <a:xfrm>
            <a:off x="914399" y="678873"/>
            <a:ext cx="10529455" cy="8470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times have you already read today?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4"/>
          <p:cNvSpPr txBox="1"/>
          <p:nvPr/>
        </p:nvSpPr>
        <p:spPr>
          <a:xfrm>
            <a:off x="1056450" y="169450"/>
            <a:ext cx="97839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endParaRPr sz="2500" b="0" i="0" u="none" strike="noStrike" cap="none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80" name="Google Shape;180;p24"/>
          <p:cNvSpPr txBox="1">
            <a:spLocks noGrp="1"/>
          </p:cNvSpPr>
          <p:nvPr>
            <p:ph type="title" idx="4294967295"/>
          </p:nvPr>
        </p:nvSpPr>
        <p:spPr>
          <a:xfrm>
            <a:off x="1270474" y="1018844"/>
            <a:ext cx="9651052" cy="86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is…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1270474" y="2493820"/>
            <a:ext cx="9215995" cy="27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making connections between the sounds of our spoken words and the letters that are used to write them down.</a:t>
            </a:r>
            <a:endParaRPr sz="4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5"/>
          <p:cNvSpPr txBox="1"/>
          <p:nvPr/>
        </p:nvSpPr>
        <p:spPr>
          <a:xfrm>
            <a:off x="1056450" y="1693150"/>
            <a:ext cx="10448100" cy="419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we come across unfamiliar words, we draw upon: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381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Noto Sans Symbols"/>
              <a:buChar char="⮚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knowledge of phonics;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381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Noto Sans Symbols"/>
              <a:buChar char="⮚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knowledge of patterns in words;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381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Noto Sans Symbols"/>
              <a:buChar char="⮚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knowledge of root words;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381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Noto Sans Symbols"/>
              <a:buChar char="⮚"/>
            </a:pPr>
            <a:r>
              <a:rPr lang="en-GB" sz="3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prior knowledge and understanding.</a:t>
            </a:r>
            <a:endParaRPr sz="3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1905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00"/>
              <a:buFont typeface="Nunito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Noto Sans Symbols"/>
              <a:buNone/>
            </a:pPr>
            <a:r>
              <a:rPr lang="en-GB" sz="24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starting point of learning to read and is a skill that will be used throughout life.</a:t>
            </a:r>
            <a:endParaRPr sz="24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5"/>
          <p:cNvSpPr txBox="1"/>
          <p:nvPr/>
        </p:nvSpPr>
        <p:spPr>
          <a:xfrm>
            <a:off x="1056450" y="169450"/>
            <a:ext cx="97839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endParaRPr sz="2500" b="0" i="0" u="none" strike="noStrike" cap="none">
              <a:solidFill>
                <a:schemeClr val="lt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188" name="Google Shape;188;p25"/>
          <p:cNvSpPr txBox="1"/>
          <p:nvPr/>
        </p:nvSpPr>
        <p:spPr>
          <a:xfrm>
            <a:off x="2445300" y="738850"/>
            <a:ext cx="76704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r>
              <a:rPr lang="en-GB" sz="5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Consanguineous</a:t>
            </a:r>
            <a:endParaRPr sz="5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"/>
          <p:cNvSpPr txBox="1">
            <a:spLocks noGrp="1"/>
          </p:cNvSpPr>
          <p:nvPr>
            <p:ph type="title"/>
          </p:nvPr>
        </p:nvSpPr>
        <p:spPr>
          <a:xfrm>
            <a:off x="769975" y="663477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4800" b="1">
                <a:latin typeface="Calibri"/>
                <a:ea typeface="Calibri"/>
                <a:cs typeface="Calibri"/>
                <a:sym typeface="Calibri"/>
              </a:rPr>
              <a:t>Our</a:t>
            </a:r>
            <a:r>
              <a:rPr lang="en-GB" sz="4900" b="1">
                <a:latin typeface="Calibri"/>
                <a:ea typeface="Calibri"/>
                <a:cs typeface="Calibri"/>
                <a:sym typeface="Calibri"/>
              </a:rPr>
              <a:t> aim in phonics:</a:t>
            </a:r>
            <a:endParaRPr sz="49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6"/>
          <p:cNvSpPr txBox="1">
            <a:spLocks noGrp="1"/>
          </p:cNvSpPr>
          <p:nvPr>
            <p:ph type="body" idx="1"/>
          </p:nvPr>
        </p:nvSpPr>
        <p:spPr>
          <a:xfrm>
            <a:off x="769975" y="1765007"/>
            <a:ext cx="10931700" cy="37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aim to ensure that all pupils: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300"/>
              <a:buFont typeface="Noto Sans Symbols"/>
              <a:buChar char="⮚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secure understanding of Phases 2 and 3 by the end of Reception and are able to segment and blend words within Phases 2 and 3;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300"/>
              <a:buFont typeface="Noto Sans Symbols"/>
              <a:buChar char="⮚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are introduced to the ‘tricky words’ early in the Autumn term in Reception and aim to read and write the high frequency words for Phase 2 to 3 before they enter Year 1; 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300"/>
              <a:buFont typeface="Noto Sans Symbols"/>
              <a:buChar char="⮚"/>
            </a:pPr>
            <a:r>
              <a:rPr lang="en-GB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completed Phase 4 and 5 in Year 1.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7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2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7"/>
          <p:cNvSpPr txBox="1">
            <a:spLocks noGrp="1"/>
          </p:cNvSpPr>
          <p:nvPr>
            <p:ph type="body" idx="1"/>
          </p:nvPr>
        </p:nvSpPr>
        <p:spPr>
          <a:xfrm>
            <a:off x="958088" y="2706416"/>
            <a:ext cx="10645200" cy="3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8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8"/>
          <p:cNvSpPr txBox="1">
            <a:spLocks noGrp="1"/>
          </p:cNvSpPr>
          <p:nvPr>
            <p:ph type="body" idx="1"/>
          </p:nvPr>
        </p:nvSpPr>
        <p:spPr>
          <a:xfrm>
            <a:off x="958088" y="2706416"/>
            <a:ext cx="10645200" cy="3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“fffff”)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9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29"/>
          <p:cNvSpPr txBox="1">
            <a:spLocks noGrp="1"/>
          </p:cNvSpPr>
          <p:nvPr>
            <p:ph type="body" idx="1"/>
          </p:nvPr>
        </p:nvSpPr>
        <p:spPr>
          <a:xfrm>
            <a:off x="958088" y="2706416"/>
            <a:ext cx="10645200" cy="3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“fffff”)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Grapheme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way it is written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f / ph)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0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30"/>
          <p:cNvSpPr txBox="1">
            <a:spLocks noGrp="1"/>
          </p:cNvSpPr>
          <p:nvPr>
            <p:ph type="body" idx="1"/>
          </p:nvPr>
        </p:nvSpPr>
        <p:spPr>
          <a:xfrm>
            <a:off x="958088" y="2706416"/>
            <a:ext cx="10645200" cy="3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“fffff”)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Grapheme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way it is written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f / ph)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Digraph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 letters representing one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ai or er)</a:t>
            </a:r>
            <a:endParaRPr sz="2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28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1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1"/>
          <p:cNvSpPr txBox="1">
            <a:spLocks noGrp="1"/>
          </p:cNvSpPr>
          <p:nvPr>
            <p:ph type="body" idx="1"/>
          </p:nvPr>
        </p:nvSpPr>
        <p:spPr>
          <a:xfrm>
            <a:off x="958088" y="2706416"/>
            <a:ext cx="10645200" cy="3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“fffff”)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Grapheme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the way it is written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f / ph)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i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Digraph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two letters representing one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ai or er)</a:t>
            </a:r>
            <a:endParaRPr sz="28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4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 sz="2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Split digraphs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two letters split making one sound 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m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l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lang="en-GB" sz="28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</a:t>
            </a:r>
            <a:r>
              <a:rPr lang="en-GB" sz="2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2800" b="1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2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32"/>
          <p:cNvSpPr txBox="1"/>
          <p:nvPr/>
        </p:nvSpPr>
        <p:spPr>
          <a:xfrm>
            <a:off x="958088" y="2581725"/>
            <a:ext cx="10645200" cy="57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3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2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33"/>
          <p:cNvSpPr txBox="1"/>
          <p:nvPr/>
        </p:nvSpPr>
        <p:spPr>
          <a:xfrm>
            <a:off x="958088" y="2581725"/>
            <a:ext cx="10645200" cy="57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Trigraphs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three letters representing one sound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igh or air)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4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34"/>
          <p:cNvSpPr txBox="1"/>
          <p:nvPr/>
        </p:nvSpPr>
        <p:spPr>
          <a:xfrm>
            <a:off x="958088" y="2581725"/>
            <a:ext cx="10645200" cy="57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Trigraphs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three letters representing one sound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igh or air)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Quadgraph</a:t>
            </a:r>
            <a:r>
              <a:rPr lang="en-GB" sz="28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four letters representing one sound (eigh / ay)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35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35"/>
          <p:cNvSpPr txBox="1"/>
          <p:nvPr/>
        </p:nvSpPr>
        <p:spPr>
          <a:xfrm>
            <a:off x="958088" y="2581725"/>
            <a:ext cx="10645200" cy="57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Trigraphs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three letters representing one sound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igh or air)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Quadgraph</a:t>
            </a:r>
            <a:r>
              <a:rPr lang="en-GB" sz="28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four letters representing one sound (eigh / ay)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Segmenting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Splitting the word up into phonemes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(eg, frog = f-r-o-g)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6"/>
          <p:cNvSpPr txBox="1">
            <a:spLocks noGrp="1"/>
          </p:cNvSpPr>
          <p:nvPr>
            <p:ph type="title"/>
          </p:nvPr>
        </p:nvSpPr>
        <p:spPr>
          <a:xfrm>
            <a:off x="958088" y="1030016"/>
            <a:ext cx="8911800" cy="8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language of phonics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6"/>
          <p:cNvSpPr txBox="1"/>
          <p:nvPr/>
        </p:nvSpPr>
        <p:spPr>
          <a:xfrm>
            <a:off x="958088" y="2581725"/>
            <a:ext cx="10645200" cy="57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Trigraphs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three letters representing one sound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(for example, igh or air) 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Quadgraph</a:t>
            </a:r>
            <a:r>
              <a:rPr lang="en-GB" sz="28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four letters representing one sound (eigh / ay)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Segmenting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Splitting the word up into phonemes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(eg, frog = f-r-o-g)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r>
              <a:rPr lang="en-GB" sz="2800" b="1" i="1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Blending</a:t>
            </a:r>
            <a:r>
              <a:rPr lang="en-GB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Merging the phonemes to make a word </a:t>
            </a:r>
            <a:r>
              <a:rPr lang="en-GB" sz="28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(eg, b-oo-k = book)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None/>
            </a:pPr>
            <a:endParaRPr sz="28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7"/>
          <p:cNvSpPr txBox="1">
            <a:spLocks noGrp="1"/>
          </p:cNvSpPr>
          <p:nvPr>
            <p:ph type="title"/>
          </p:nvPr>
        </p:nvSpPr>
        <p:spPr>
          <a:xfrm>
            <a:off x="1152052" y="1667325"/>
            <a:ext cx="4749985" cy="8542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The phonemes (sounds) we learn in Reception…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8778" y="116032"/>
            <a:ext cx="4841731" cy="65263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8"/>
          <p:cNvSpPr txBox="1">
            <a:spLocks noGrp="1"/>
          </p:cNvSpPr>
          <p:nvPr>
            <p:ph type="title"/>
          </p:nvPr>
        </p:nvSpPr>
        <p:spPr>
          <a:xfrm>
            <a:off x="1155863" y="892191"/>
            <a:ext cx="8911800" cy="883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4800" b="1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 sz="48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38"/>
          <p:cNvSpPr txBox="1">
            <a:spLocks noGrp="1"/>
          </p:cNvSpPr>
          <p:nvPr>
            <p:ph type="body" idx="1"/>
          </p:nvPr>
        </p:nvSpPr>
        <p:spPr>
          <a:xfrm>
            <a:off x="1155863" y="1775475"/>
            <a:ext cx="8915400" cy="37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How many phonemes are in each of these words?</a:t>
            </a:r>
            <a:endParaRPr sz="28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0"/>
              <a:buNone/>
            </a:pPr>
            <a:r>
              <a:rPr lang="en-GB" sz="6000" b="1">
                <a:latin typeface="Calibri"/>
                <a:ea typeface="Calibri"/>
                <a:cs typeface="Calibri"/>
                <a:sym typeface="Calibri"/>
              </a:rPr>
              <a:t>under			               starfish</a:t>
            </a:r>
            <a:endParaRPr sz="60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0"/>
              <a:buNone/>
            </a:pPr>
            <a:r>
              <a:rPr lang="en-GB" sz="6000" b="1">
                <a:latin typeface="Calibri"/>
                <a:ea typeface="Calibri"/>
                <a:cs typeface="Calibri"/>
                <a:sym typeface="Calibri"/>
              </a:rPr>
              <a:t>duck</a:t>
            </a:r>
            <a:endParaRPr sz="60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0"/>
              <a:buNone/>
            </a:pPr>
            <a:r>
              <a:rPr lang="en-GB" sz="6000" b="1">
                <a:latin typeface="Calibri"/>
                <a:ea typeface="Calibri"/>
                <a:cs typeface="Calibri"/>
                <a:sym typeface="Calibri"/>
              </a:rPr>
              <a:t>garden			caterpillar</a:t>
            </a:r>
            <a:endParaRPr sz="6000" b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39"/>
          <p:cNvSpPr txBox="1">
            <a:spLocks noGrp="1"/>
          </p:cNvSpPr>
          <p:nvPr>
            <p:ph type="title"/>
          </p:nvPr>
        </p:nvSpPr>
        <p:spPr>
          <a:xfrm>
            <a:off x="1295402" y="982133"/>
            <a:ext cx="9601196" cy="84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39"/>
          <p:cNvSpPr txBox="1">
            <a:spLocks noGrp="1"/>
          </p:cNvSpPr>
          <p:nvPr>
            <p:ph type="body" idx="1"/>
          </p:nvPr>
        </p:nvSpPr>
        <p:spPr>
          <a:xfrm>
            <a:off x="1295402" y="2241543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600"/>
              <a:buNone/>
            </a:pPr>
            <a:r>
              <a:rPr lang="en-GB" sz="16600" b="1">
                <a:latin typeface="Calibri"/>
                <a:ea typeface="Calibri"/>
                <a:cs typeface="Calibri"/>
                <a:sym typeface="Calibri"/>
              </a:rPr>
              <a:t>under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9"/>
          <p:cNvSpPr/>
          <p:nvPr/>
        </p:nvSpPr>
        <p:spPr>
          <a:xfrm>
            <a:off x="4163170" y="4428308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4" name="Google Shape;274;p39"/>
          <p:cNvSpPr/>
          <p:nvPr/>
        </p:nvSpPr>
        <p:spPr>
          <a:xfrm>
            <a:off x="5143267" y="4427005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5" name="Google Shape;275;p39"/>
          <p:cNvSpPr/>
          <p:nvPr/>
        </p:nvSpPr>
        <p:spPr>
          <a:xfrm>
            <a:off x="6193088" y="4427005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6" name="Google Shape;276;p39"/>
          <p:cNvSpPr txBox="1"/>
          <p:nvPr/>
        </p:nvSpPr>
        <p:spPr>
          <a:xfrm>
            <a:off x="2926650" y="5248313"/>
            <a:ext cx="6338700" cy="10823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4 phonemes</a:t>
            </a:r>
            <a:endParaRPr sz="32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aramond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39"/>
          <p:cNvSpPr/>
          <p:nvPr/>
        </p:nvSpPr>
        <p:spPr>
          <a:xfrm>
            <a:off x="7146033" y="4427005"/>
            <a:ext cx="133140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0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/>
              <a:t>Activity</a:t>
            </a:r>
            <a:endParaRPr/>
          </a:p>
        </p:txBody>
      </p:sp>
      <p:sp>
        <p:nvSpPr>
          <p:cNvPr id="283" name="Google Shape;283;p40"/>
          <p:cNvSpPr txBox="1">
            <a:spLocks noGrp="1"/>
          </p:cNvSpPr>
          <p:nvPr>
            <p:ph type="body" idx="1"/>
          </p:nvPr>
        </p:nvSpPr>
        <p:spPr>
          <a:xfrm>
            <a:off x="1295402" y="2053264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GB" sz="16600" b="1">
                <a:latin typeface="Calibri"/>
                <a:ea typeface="Calibri"/>
                <a:cs typeface="Calibri"/>
                <a:sym typeface="Calibri"/>
              </a:rPr>
              <a:t>starfish</a:t>
            </a:r>
            <a:endParaRPr sz="166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600"/>
              <a:buNone/>
            </a:pPr>
            <a:endParaRPr sz="166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40"/>
          <p:cNvSpPr/>
          <p:nvPr/>
        </p:nvSpPr>
        <p:spPr>
          <a:xfrm>
            <a:off x="3292140" y="436841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5" name="Google Shape;285;p40"/>
          <p:cNvSpPr/>
          <p:nvPr/>
        </p:nvSpPr>
        <p:spPr>
          <a:xfrm>
            <a:off x="4090918" y="435560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6" name="Google Shape;286;p40"/>
          <p:cNvSpPr/>
          <p:nvPr/>
        </p:nvSpPr>
        <p:spPr>
          <a:xfrm>
            <a:off x="6283556" y="434591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7" name="Google Shape;287;p40"/>
          <p:cNvSpPr/>
          <p:nvPr/>
        </p:nvSpPr>
        <p:spPr>
          <a:xfrm>
            <a:off x="4660543" y="4368410"/>
            <a:ext cx="133140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8" name="Google Shape;288;p40"/>
          <p:cNvSpPr/>
          <p:nvPr/>
        </p:nvSpPr>
        <p:spPr>
          <a:xfrm>
            <a:off x="7489312" y="4369568"/>
            <a:ext cx="144210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9" name="Google Shape;289;p40"/>
          <p:cNvSpPr/>
          <p:nvPr/>
        </p:nvSpPr>
        <p:spPr>
          <a:xfrm>
            <a:off x="6886434" y="434591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0" name="Google Shape;290;p40"/>
          <p:cNvSpPr txBox="1"/>
          <p:nvPr/>
        </p:nvSpPr>
        <p:spPr>
          <a:xfrm>
            <a:off x="2314050" y="5288586"/>
            <a:ext cx="7563900" cy="805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6 phonemes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1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41"/>
          <p:cNvSpPr txBox="1">
            <a:spLocks noGrp="1"/>
          </p:cNvSpPr>
          <p:nvPr>
            <p:ph type="body" idx="1"/>
          </p:nvPr>
        </p:nvSpPr>
        <p:spPr>
          <a:xfrm>
            <a:off x="1224460" y="2445089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GB" sz="16600" b="1">
                <a:latin typeface="Calibri"/>
                <a:ea typeface="Calibri"/>
                <a:cs typeface="Calibri"/>
                <a:sym typeface="Calibri"/>
              </a:rPr>
              <a:t>duck</a:t>
            </a:r>
            <a:endParaRPr sz="166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41"/>
          <p:cNvSpPr/>
          <p:nvPr/>
        </p:nvSpPr>
        <p:spPr>
          <a:xfrm>
            <a:off x="4540487" y="4783075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8" name="Google Shape;298;p41"/>
          <p:cNvSpPr/>
          <p:nvPr/>
        </p:nvSpPr>
        <p:spPr>
          <a:xfrm>
            <a:off x="5556140" y="4783075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9" name="Google Shape;299;p41"/>
          <p:cNvSpPr/>
          <p:nvPr/>
        </p:nvSpPr>
        <p:spPr>
          <a:xfrm>
            <a:off x="6396932" y="4790575"/>
            <a:ext cx="174390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0" name="Google Shape;300;p41"/>
          <p:cNvSpPr txBox="1"/>
          <p:nvPr/>
        </p:nvSpPr>
        <p:spPr>
          <a:xfrm>
            <a:off x="2809058" y="5394550"/>
            <a:ext cx="6432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3 phonemes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42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42"/>
          <p:cNvSpPr txBox="1">
            <a:spLocks noGrp="1"/>
          </p:cNvSpPr>
          <p:nvPr>
            <p:ph type="body" idx="1"/>
          </p:nvPr>
        </p:nvSpPr>
        <p:spPr>
          <a:xfrm>
            <a:off x="1295402" y="2372839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600"/>
              <a:buNone/>
            </a:pPr>
            <a:r>
              <a:rPr lang="en-GB" sz="16600" b="1">
                <a:latin typeface="Calibri"/>
                <a:ea typeface="Calibri"/>
                <a:cs typeface="Calibri"/>
                <a:sym typeface="Calibri"/>
              </a:rPr>
              <a:t>garden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42"/>
          <p:cNvSpPr/>
          <p:nvPr/>
        </p:nvSpPr>
        <p:spPr>
          <a:xfrm>
            <a:off x="6209477" y="4974174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8" name="Google Shape;308;p42"/>
          <p:cNvSpPr/>
          <p:nvPr/>
        </p:nvSpPr>
        <p:spPr>
          <a:xfrm>
            <a:off x="3575612" y="4974174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9" name="Google Shape;309;p42"/>
          <p:cNvSpPr txBox="1"/>
          <p:nvPr/>
        </p:nvSpPr>
        <p:spPr>
          <a:xfrm>
            <a:off x="2407593" y="5483745"/>
            <a:ext cx="7670400" cy="805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5 phonemes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42"/>
          <p:cNvSpPr/>
          <p:nvPr/>
        </p:nvSpPr>
        <p:spPr>
          <a:xfrm>
            <a:off x="8315369" y="4974174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1" name="Google Shape;311;p42"/>
          <p:cNvSpPr/>
          <p:nvPr/>
        </p:nvSpPr>
        <p:spPr>
          <a:xfrm>
            <a:off x="7262423" y="4974174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2" name="Google Shape;312;p42"/>
          <p:cNvSpPr/>
          <p:nvPr/>
        </p:nvSpPr>
        <p:spPr>
          <a:xfrm>
            <a:off x="4480301" y="4974174"/>
            <a:ext cx="116365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3"/>
          <p:cNvSpPr txBox="1"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Activity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43"/>
          <p:cNvSpPr txBox="1">
            <a:spLocks noGrp="1"/>
          </p:cNvSpPr>
          <p:nvPr>
            <p:ph type="body" idx="1"/>
          </p:nvPr>
        </p:nvSpPr>
        <p:spPr>
          <a:xfrm>
            <a:off x="1375650" y="2285999"/>
            <a:ext cx="9440700" cy="37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</a:pPr>
            <a:r>
              <a:rPr lang="en-GB" sz="16600" b="1">
                <a:latin typeface="Calibri"/>
                <a:ea typeface="Calibri"/>
                <a:cs typeface="Calibri"/>
                <a:sym typeface="Calibri"/>
              </a:rPr>
              <a:t>caterpillar</a:t>
            </a:r>
            <a:endParaRPr sz="166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5400"/>
              <a:buNone/>
            </a:pPr>
            <a:endParaRPr sz="54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sz="3200"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43"/>
          <p:cNvSpPr/>
          <p:nvPr/>
        </p:nvSpPr>
        <p:spPr>
          <a:xfrm>
            <a:off x="4620096" y="4805260"/>
            <a:ext cx="123812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0" name="Google Shape;320;p43"/>
          <p:cNvSpPr/>
          <p:nvPr/>
        </p:nvSpPr>
        <p:spPr>
          <a:xfrm>
            <a:off x="2286005" y="479026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1" name="Google Shape;321;p43"/>
          <p:cNvSpPr/>
          <p:nvPr/>
        </p:nvSpPr>
        <p:spPr>
          <a:xfrm>
            <a:off x="3113363" y="479776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2" name="Google Shape;322;p43"/>
          <p:cNvSpPr/>
          <p:nvPr/>
        </p:nvSpPr>
        <p:spPr>
          <a:xfrm>
            <a:off x="3912110" y="479776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3" name="Google Shape;323;p43"/>
          <p:cNvSpPr/>
          <p:nvPr/>
        </p:nvSpPr>
        <p:spPr>
          <a:xfrm>
            <a:off x="7272750" y="4774138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4" name="Google Shape;324;p43"/>
          <p:cNvSpPr/>
          <p:nvPr/>
        </p:nvSpPr>
        <p:spPr>
          <a:xfrm>
            <a:off x="6369583" y="4790260"/>
            <a:ext cx="391800" cy="365700"/>
          </a:xfrm>
          <a:prstGeom prst="ellipse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5" name="Google Shape;325;p43"/>
          <p:cNvSpPr txBox="1"/>
          <p:nvPr/>
        </p:nvSpPr>
        <p:spPr>
          <a:xfrm>
            <a:off x="2534383" y="5413547"/>
            <a:ext cx="76704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6 phonemes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43"/>
          <p:cNvSpPr/>
          <p:nvPr/>
        </p:nvSpPr>
        <p:spPr>
          <a:xfrm>
            <a:off x="7744798" y="4774138"/>
            <a:ext cx="830107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27" name="Google Shape;327;p43"/>
          <p:cNvSpPr/>
          <p:nvPr/>
        </p:nvSpPr>
        <p:spPr>
          <a:xfrm>
            <a:off x="8858600" y="4776207"/>
            <a:ext cx="1238120" cy="350700"/>
          </a:xfrm>
          <a:prstGeom prst="rect">
            <a:avLst/>
          </a:prstGeom>
          <a:solidFill>
            <a:srgbClr val="FF0000"/>
          </a:solidFill>
          <a:ln w="15875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4"/>
          <p:cNvSpPr txBox="1">
            <a:spLocks noGrp="1"/>
          </p:cNvSpPr>
          <p:nvPr>
            <p:ph type="title"/>
          </p:nvPr>
        </p:nvSpPr>
        <p:spPr>
          <a:xfrm>
            <a:off x="1268950" y="890300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90909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How we teach phonics…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90909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break down of a phonics lesson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3" name="Google Shape;333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68950" y="2800860"/>
            <a:ext cx="2647950" cy="120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80016" y="2800860"/>
            <a:ext cx="3705225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68950" y="4449127"/>
            <a:ext cx="3686175" cy="1209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79110" y="4273347"/>
            <a:ext cx="2276475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44"/>
          <p:cNvSpPr txBox="1"/>
          <p:nvPr/>
        </p:nvSpPr>
        <p:spPr>
          <a:xfrm>
            <a:off x="5313300" y="1771100"/>
            <a:ext cx="6645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Garamond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Google Shape;342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17288" y="121144"/>
            <a:ext cx="4822297" cy="6556747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45"/>
          <p:cNvSpPr txBox="1">
            <a:spLocks noGrp="1"/>
          </p:cNvSpPr>
          <p:nvPr>
            <p:ph type="title"/>
          </p:nvPr>
        </p:nvSpPr>
        <p:spPr>
          <a:xfrm>
            <a:off x="1199677" y="1444482"/>
            <a:ext cx="8911800" cy="26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90909"/>
              <a:buFont typeface="Century Gothic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Phase 2</a:t>
            </a:r>
            <a:b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Reception</a:t>
            </a:r>
            <a:b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Autumn Term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58778" y="116032"/>
            <a:ext cx="4841731" cy="6526388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46"/>
          <p:cNvSpPr txBox="1"/>
          <p:nvPr/>
        </p:nvSpPr>
        <p:spPr>
          <a:xfrm>
            <a:off x="1350820" y="1458337"/>
            <a:ext cx="8911800" cy="26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7500" lnSpcReduction="10000"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83916"/>
              <a:buFont typeface="Century Gothic"/>
              <a:buNone/>
            </a:pPr>
            <a: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Phase 3</a:t>
            </a:r>
            <a:b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Reception</a:t>
            </a:r>
            <a:b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4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Term</a:t>
            </a:r>
            <a:endParaRPr sz="4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84760" y="208503"/>
            <a:ext cx="10127130" cy="6524806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47"/>
          <p:cNvSpPr txBox="1">
            <a:spLocks noGrp="1"/>
          </p:cNvSpPr>
          <p:nvPr>
            <p:ph type="title"/>
          </p:nvPr>
        </p:nvSpPr>
        <p:spPr>
          <a:xfrm>
            <a:off x="534659" y="1319791"/>
            <a:ext cx="8911800" cy="26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Phase 5</a:t>
            </a:r>
            <a:b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1</a:t>
            </a:r>
            <a:br>
              <a:rPr lang="en-GB" sz="36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3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8"/>
          <p:cNvSpPr txBox="1">
            <a:spLocks noGrp="1"/>
          </p:cNvSpPr>
          <p:nvPr>
            <p:ph type="title"/>
          </p:nvPr>
        </p:nvSpPr>
        <p:spPr>
          <a:xfrm>
            <a:off x="1295401" y="908657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4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will we check progress?</a:t>
            </a:r>
            <a:endParaRPr sz="4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3100"/>
              <a:buChar char="•"/>
            </a:pPr>
            <a:r>
              <a:rPr lang="en-GB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Children’s ability to blend and segment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3100"/>
              <a:buChar char="•"/>
            </a:pPr>
            <a:r>
              <a:rPr lang="en-GB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Children’s fluency in reading tricky words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3100"/>
              <a:buChar char="•"/>
            </a:pPr>
            <a:r>
              <a:rPr lang="en-GB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Half termly assessments (+ assessments throughout term)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3100"/>
              <a:buChar char="•"/>
            </a:pPr>
            <a:r>
              <a:rPr lang="en-GB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Children’s fluency in reading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3100"/>
              <a:buChar char="•"/>
            </a:pPr>
            <a:r>
              <a:rPr lang="en-GB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screening check for Year 1s - June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9"/>
          <p:cNvSpPr txBox="1">
            <a:spLocks noGrp="1"/>
          </p:cNvSpPr>
          <p:nvPr>
            <p:ph type="title"/>
          </p:nvPr>
        </p:nvSpPr>
        <p:spPr>
          <a:xfrm>
            <a:off x="966925" y="1009425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How you can support your child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9"/>
          <p:cNvSpPr txBox="1">
            <a:spLocks noGrp="1"/>
          </p:cNvSpPr>
          <p:nvPr>
            <p:ph type="body" idx="1"/>
          </p:nvPr>
        </p:nvSpPr>
        <p:spPr>
          <a:xfrm>
            <a:off x="966925" y="2642136"/>
            <a:ext cx="10684748" cy="44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Practise, practice, practise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Praise your child for practising their sounds at home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Find sounds your child has learnt in different contexts (for example, in computer games, on signs, in stories)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 excited about the new sounds your child has learnt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of words beginning with a specific sound (initial sounds)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0"/>
          <p:cNvSpPr txBox="1">
            <a:spLocks noGrp="1"/>
          </p:cNvSpPr>
          <p:nvPr>
            <p:ph type="title"/>
          </p:nvPr>
        </p:nvSpPr>
        <p:spPr>
          <a:xfrm>
            <a:off x="966925" y="1023279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you can support your child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50"/>
          <p:cNvSpPr txBox="1">
            <a:spLocks noGrp="1"/>
          </p:cNvSpPr>
          <p:nvPr>
            <p:ph type="body" idx="1"/>
          </p:nvPr>
        </p:nvSpPr>
        <p:spPr>
          <a:xfrm>
            <a:off x="966925" y="2101809"/>
            <a:ext cx="11083800" cy="44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177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Nunito"/>
              <a:buNone/>
            </a:pPr>
            <a:endParaRPr sz="1900">
              <a:latin typeface="Nunito"/>
              <a:ea typeface="Nunito"/>
              <a:cs typeface="Nunito"/>
              <a:sym typeface="Nunito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Segment words and ask your child to tell you that word – phonics on the run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Play I-spy using sounds instead of letter names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Try alternate sounds when reading words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Pretend to need help reading a word- get your child to teach you</a:t>
            </a:r>
            <a:endParaRPr/>
          </a:p>
          <a:p>
            <a:pPr marL="285750" lvl="0" indent="-285750" algn="l" rtl="0">
              <a:spcBef>
                <a:spcPts val="1000"/>
              </a:spcBef>
              <a:spcAft>
                <a:spcPts val="0"/>
              </a:spcAft>
              <a:buSzPts val="2600"/>
              <a:buFont typeface="Noto Sans Symbols"/>
              <a:buChar char="⮚"/>
            </a:pPr>
            <a:r>
              <a:rPr lang="en-GB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with your child every day!</a:t>
            </a:r>
            <a:endParaRPr sz="2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215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</a:pPr>
            <a:endParaRPr sz="2200" b="1"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9873" y="2662727"/>
            <a:ext cx="2983849" cy="2828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06044" y="2274730"/>
            <a:ext cx="2902472" cy="3604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20786" y="1367385"/>
            <a:ext cx="7950429" cy="5250284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51"/>
          <p:cNvSpPr txBox="1">
            <a:spLocks noGrp="1"/>
          </p:cNvSpPr>
          <p:nvPr>
            <p:ph type="title"/>
          </p:nvPr>
        </p:nvSpPr>
        <p:spPr>
          <a:xfrm>
            <a:off x="-1599410" y="489301"/>
            <a:ext cx="9793088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Books going home</a:t>
            </a:r>
            <a:endParaRPr/>
          </a:p>
        </p:txBody>
      </p:sp>
      <p:sp>
        <p:nvSpPr>
          <p:cNvPr id="382" name="Google Shape;382;p51"/>
          <p:cNvSpPr/>
          <p:nvPr/>
        </p:nvSpPr>
        <p:spPr>
          <a:xfrm>
            <a:off x="4055354" y="4293096"/>
            <a:ext cx="4248472" cy="113007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pic>
        <p:nvPicPr>
          <p:cNvPr id="383" name="Google Shape;383;p5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72064" y="4077072"/>
            <a:ext cx="1519299" cy="151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5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969289" y="4415005"/>
            <a:ext cx="886258" cy="88625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5" name="Google Shape;385;p51"/>
          <p:cNvGrpSpPr/>
          <p:nvPr/>
        </p:nvGrpSpPr>
        <p:grpSpPr>
          <a:xfrm>
            <a:off x="5678049" y="3361635"/>
            <a:ext cx="835902" cy="835902"/>
            <a:chOff x="4871864" y="3573016"/>
            <a:chExt cx="720080" cy="720080"/>
          </a:xfrm>
        </p:grpSpPr>
        <p:sp>
          <p:nvSpPr>
            <p:cNvPr id="386" name="Google Shape;386;p51"/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  <p:sp>
          <p:nvSpPr>
            <p:cNvPr id="387" name="Google Shape;387;p51"/>
            <p:cNvSpPr/>
            <p:nvPr/>
          </p:nvSpPr>
          <p:spPr>
            <a:xfrm rot="-54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Garamond"/>
                <a:ea typeface="Garamond"/>
                <a:cs typeface="Garamond"/>
                <a:sym typeface="Garamond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52"/>
          <p:cNvSpPr txBox="1">
            <a:spLocks noGrp="1"/>
          </p:cNvSpPr>
          <p:nvPr>
            <p:ph type="body" idx="1"/>
          </p:nvPr>
        </p:nvSpPr>
        <p:spPr>
          <a:xfrm>
            <a:off x="762000" y="1916832"/>
            <a:ext cx="5899830" cy="4392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Wordless books are invaluable as they teach reading behaviours and early reading skills to children who are not blending – yet!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about the pictures.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Point to the images in the circles and find them on the page.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Encourage your child to make links from the book to their experiences.</a:t>
            </a:r>
            <a:endParaRPr/>
          </a:p>
        </p:txBody>
      </p:sp>
      <p:sp>
        <p:nvSpPr>
          <p:cNvPr id="393" name="Google Shape;393;p52"/>
          <p:cNvSpPr txBox="1">
            <a:spLocks noGrp="1"/>
          </p:cNvSpPr>
          <p:nvPr>
            <p:ph type="title"/>
          </p:nvPr>
        </p:nvSpPr>
        <p:spPr>
          <a:xfrm>
            <a:off x="1005848" y="583657"/>
            <a:ext cx="9793088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 a wordless books</a:t>
            </a:r>
            <a:endParaRPr sz="4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4" name="Google Shape;394;p52" descr="A child looking at a book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61830" y="2278926"/>
            <a:ext cx="4820323" cy="3086531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60096" y="2204864"/>
            <a:ext cx="3117864" cy="2968207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53"/>
          <p:cNvSpPr txBox="1">
            <a:spLocks noGrp="1"/>
          </p:cNvSpPr>
          <p:nvPr>
            <p:ph type="body" idx="1"/>
          </p:nvPr>
        </p:nvSpPr>
        <p:spPr>
          <a:xfrm>
            <a:off x="811884" y="2205749"/>
            <a:ext cx="6148211" cy="3764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SzPts val="2760"/>
              <a:buChar char="•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child should be able to attempt to read their book without your help.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 might sound out words and blend them before they read them fluently.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they can’t read a word, read it to them.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about the book and celebrate their success.</a:t>
            </a:r>
            <a:endParaRPr/>
          </a:p>
        </p:txBody>
      </p:sp>
      <p:sp>
        <p:nvSpPr>
          <p:cNvPr id="401" name="Google Shape;401;p53"/>
          <p:cNvSpPr txBox="1">
            <a:spLocks noGrp="1"/>
          </p:cNvSpPr>
          <p:nvPr>
            <p:ph type="title"/>
          </p:nvPr>
        </p:nvSpPr>
        <p:spPr>
          <a:xfrm>
            <a:off x="811885" y="980728"/>
            <a:ext cx="10008748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4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Listening to your child read their phonics book</a:t>
            </a:r>
            <a:endParaRPr/>
          </a:p>
        </p:txBody>
      </p:sp>
      <p:pic>
        <p:nvPicPr>
          <p:cNvPr id="402" name="Google Shape;402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56240" y="3212976"/>
            <a:ext cx="3096344" cy="2947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Google Shape;407;p54" descr="A person and a child reading a book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 b="-1"/>
          <a:stretch/>
        </p:blipFill>
        <p:spPr>
          <a:xfrm>
            <a:off x="7336631" y="1929002"/>
            <a:ext cx="4359498" cy="390900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08" name="Google Shape;408;p54"/>
          <p:cNvSpPr txBox="1">
            <a:spLocks noGrp="1"/>
          </p:cNvSpPr>
          <p:nvPr>
            <p:ph type="body" idx="1"/>
          </p:nvPr>
        </p:nvSpPr>
        <p:spPr>
          <a:xfrm>
            <a:off x="825741" y="1929002"/>
            <a:ext cx="6624736" cy="438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a story to your child every day!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285750" algn="l" rtl="0">
              <a:spcBef>
                <a:spcPts val="120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the story sound as exciting as you can by changing your voice.</a:t>
            </a:r>
            <a:endParaRPr/>
          </a:p>
          <a:p>
            <a:pPr marL="285750" lvl="0" indent="-285750" algn="l" rtl="0">
              <a:spcBef>
                <a:spcPts val="120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Talk with your child as much as you can:</a:t>
            </a:r>
            <a:endParaRPr/>
          </a:p>
          <a:p>
            <a:pPr marL="742950" lvl="1" indent="-285750" algn="l" rtl="0">
              <a:spcBef>
                <a:spcPts val="1200"/>
              </a:spcBef>
              <a:spcAft>
                <a:spcPts val="0"/>
              </a:spcAft>
              <a:buSzPts val="2300"/>
              <a:buFont typeface="Courier New"/>
              <a:buChar char="o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Introduce new and exciting language.</a:t>
            </a:r>
            <a:endParaRPr/>
          </a:p>
          <a:p>
            <a:pPr marL="742950" lvl="1" indent="-285750" algn="l" rtl="0">
              <a:spcBef>
                <a:spcPts val="1200"/>
              </a:spcBef>
              <a:spcAft>
                <a:spcPts val="0"/>
              </a:spcAft>
              <a:buSzPts val="2300"/>
              <a:buFont typeface="Courier New"/>
              <a:buChar char="o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Encourage your child to use new vocabulary.</a:t>
            </a:r>
            <a:endParaRPr/>
          </a:p>
          <a:p>
            <a:pPr marL="742950" lvl="1" indent="-285750" algn="l" rtl="0">
              <a:spcBef>
                <a:spcPts val="1200"/>
              </a:spcBef>
              <a:spcAft>
                <a:spcPts val="0"/>
              </a:spcAft>
              <a:buSzPts val="2300"/>
              <a:buFont typeface="Courier New"/>
              <a:buChar char="o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up sentences together.</a:t>
            </a:r>
            <a:endParaRPr/>
          </a:p>
          <a:p>
            <a:pPr marL="742950" lvl="1" indent="-285750" algn="l" rtl="0">
              <a:spcBef>
                <a:spcPts val="1200"/>
              </a:spcBef>
              <a:spcAft>
                <a:spcPts val="0"/>
              </a:spcAft>
              <a:buSzPts val="2300"/>
              <a:buFont typeface="Courier New"/>
              <a:buChar char="o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Find different words to use.</a:t>
            </a:r>
            <a:endParaRPr/>
          </a:p>
          <a:p>
            <a:pPr marL="742950" lvl="1" indent="-285750" algn="l" rtl="0">
              <a:spcBef>
                <a:spcPts val="1200"/>
              </a:spcBef>
              <a:spcAft>
                <a:spcPts val="0"/>
              </a:spcAft>
              <a:buSzPts val="2300"/>
              <a:buFont typeface="Courier New"/>
              <a:buChar char="o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things you see.</a:t>
            </a:r>
            <a:endParaRPr/>
          </a:p>
        </p:txBody>
      </p:sp>
      <p:sp>
        <p:nvSpPr>
          <p:cNvPr id="409" name="Google Shape;409;p54"/>
          <p:cNvSpPr txBox="1"/>
          <p:nvPr/>
        </p:nvSpPr>
        <p:spPr>
          <a:xfrm>
            <a:off x="1158248" y="689134"/>
            <a:ext cx="9770110" cy="768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750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sz="4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 with your child</a:t>
            </a:r>
            <a:endParaRPr sz="4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55"/>
          <p:cNvSpPr txBox="1">
            <a:spLocks noGrp="1"/>
          </p:cNvSpPr>
          <p:nvPr>
            <p:ph type="body" idx="1"/>
          </p:nvPr>
        </p:nvSpPr>
        <p:spPr>
          <a:xfrm>
            <a:off x="817418" y="2039943"/>
            <a:ext cx="5998662" cy="4392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760"/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Reading a book and chatting had a positive impact a year later on children’s ability to…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 words and sentences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a wide range of vocabulary </a:t>
            </a:r>
            <a:endParaRPr/>
          </a:p>
          <a:p>
            <a:pPr marL="285750" lvl="0" indent="-285750" algn="l" rtl="0">
              <a:spcBef>
                <a:spcPts val="1080"/>
              </a:spcBef>
              <a:spcAft>
                <a:spcPts val="0"/>
              </a:spcAft>
              <a:buSzPts val="2760"/>
              <a:buChar char="•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listening comprehension skills.</a:t>
            </a:r>
            <a:endParaRPr/>
          </a:p>
          <a:p>
            <a:pPr marL="0" lvl="0" indent="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amount of books children were exposed to by age 6 was a positive predictor of their reading ability two years later.</a:t>
            </a:r>
            <a:endParaRPr/>
          </a:p>
          <a:p>
            <a:pPr marL="0" lvl="0" indent="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0" indent="-110490" algn="l" rtl="0">
              <a:spcBef>
                <a:spcPts val="1080"/>
              </a:spcBef>
              <a:spcAft>
                <a:spcPts val="0"/>
              </a:spcAft>
              <a:buSzPts val="2760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55"/>
          <p:cNvSpPr txBox="1"/>
          <p:nvPr/>
        </p:nvSpPr>
        <p:spPr>
          <a:xfrm>
            <a:off x="617921" y="5948948"/>
            <a:ext cx="1095146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Parental involvement in the development of children’s reading skills:  A five-year longitudinal study </a:t>
            </a:r>
            <a:r>
              <a:rPr lang="en-GB"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(2002) Senechal, M. and Lefvre, J</a:t>
            </a:r>
            <a:endParaRPr/>
          </a:p>
        </p:txBody>
      </p:sp>
      <p:pic>
        <p:nvPicPr>
          <p:cNvPr id="416" name="Google Shape;416;p55"/>
          <p:cNvPicPr preferRelativeResize="0"/>
          <p:nvPr/>
        </p:nvPicPr>
        <p:blipFill rotWithShape="1">
          <a:blip r:embed="rId3">
            <a:alphaModFix/>
          </a:blip>
          <a:srcRect t="-758"/>
          <a:stretch/>
        </p:blipFill>
        <p:spPr>
          <a:xfrm>
            <a:off x="7320136" y="1841262"/>
            <a:ext cx="4392488" cy="390900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17" name="Google Shape;417;p55"/>
          <p:cNvSpPr txBox="1"/>
          <p:nvPr/>
        </p:nvSpPr>
        <p:spPr>
          <a:xfrm>
            <a:off x="1158248" y="689134"/>
            <a:ext cx="9770110" cy="115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 lnSpcReduction="1000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sz="4000" b="1" u="non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most important thing you can do is read with your child</a:t>
            </a:r>
            <a:endParaRPr sz="4000" b="1" u="non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56"/>
          <p:cNvSpPr/>
          <p:nvPr/>
        </p:nvSpPr>
        <p:spPr>
          <a:xfrm>
            <a:off x="734291" y="5807471"/>
            <a:ext cx="10044545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https://www.littlewandlelettersandsounds.org.uk/resources/for-parents/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23" name="Google Shape;423;p56"/>
          <p:cNvSpPr txBox="1">
            <a:spLocks noGrp="1"/>
          </p:cNvSpPr>
          <p:nvPr>
            <p:ph type="title"/>
          </p:nvPr>
        </p:nvSpPr>
        <p:spPr>
          <a:xfrm>
            <a:off x="966925" y="1023279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parents…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4" name="Google Shape;424;p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9558" y="1722249"/>
            <a:ext cx="10925175" cy="233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5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53996" y="3821021"/>
            <a:ext cx="1399310" cy="1975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5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64577" y="3915031"/>
            <a:ext cx="1381871" cy="1931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87053" y="3965773"/>
            <a:ext cx="1316182" cy="1830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825778" y="4024978"/>
            <a:ext cx="1290305" cy="17750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7"/>
          <p:cNvSpPr/>
          <p:nvPr/>
        </p:nvSpPr>
        <p:spPr>
          <a:xfrm>
            <a:off x="734291" y="5807471"/>
            <a:ext cx="10044545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https://www.littlewandlelettersandsounds.org.uk/resources/for-parents/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Garamond"/>
              <a:ea typeface="Garamond"/>
              <a:cs typeface="Garamond"/>
              <a:sym typeface="Garamond"/>
            </a:endParaRPr>
          </a:p>
        </p:txBody>
      </p:sp>
      <p:sp>
        <p:nvSpPr>
          <p:cNvPr id="434" name="Google Shape;434;p57"/>
          <p:cNvSpPr txBox="1">
            <a:spLocks noGrp="1"/>
          </p:cNvSpPr>
          <p:nvPr>
            <p:ph type="title"/>
          </p:nvPr>
        </p:nvSpPr>
        <p:spPr>
          <a:xfrm>
            <a:off x="966925" y="1023279"/>
            <a:ext cx="8911800" cy="12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parents…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5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6925" y="2133166"/>
            <a:ext cx="10329402" cy="1094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Google Shape;440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2800" y="637964"/>
            <a:ext cx="5557283" cy="56242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59"/>
          <p:cNvSpPr txBox="1">
            <a:spLocks noGrp="1"/>
          </p:cNvSpPr>
          <p:nvPr>
            <p:ph type="title"/>
          </p:nvPr>
        </p:nvSpPr>
        <p:spPr>
          <a:xfrm>
            <a:off x="2226489" y="604612"/>
            <a:ext cx="9356100" cy="29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600"/>
              <a:buFont typeface="Century Gothic"/>
              <a:buNone/>
            </a:pPr>
            <a:r>
              <a:rPr lang="en-GB" sz="13800" b="1">
                <a:latin typeface="Calibri"/>
                <a:ea typeface="Calibri"/>
                <a:cs typeface="Calibri"/>
                <a:sym typeface="Calibri"/>
              </a:rPr>
              <a:t>Questions</a:t>
            </a:r>
            <a:endParaRPr sz="13800" b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rganic">
  <a:themeElements>
    <a:clrScheme name="Organic">
      <a:dk1>
        <a:srgbClr val="000000"/>
      </a:dk1>
      <a:lt1>
        <a:srgbClr val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1683</Words>
  <Application>Microsoft Office PowerPoint</Application>
  <PresentationFormat>Widescreen</PresentationFormat>
  <Paragraphs>230</Paragraphs>
  <Slides>39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Garamond</vt:lpstr>
      <vt:lpstr>Calibri</vt:lpstr>
      <vt:lpstr>Century Gothic</vt:lpstr>
      <vt:lpstr>Nunito</vt:lpstr>
      <vt:lpstr>Noto Sans Symbols</vt:lpstr>
      <vt:lpstr>Arial</vt:lpstr>
      <vt:lpstr>Courier New</vt:lpstr>
      <vt:lpstr>Organic</vt:lpstr>
      <vt:lpstr>Phonics Workshop</vt:lpstr>
      <vt:lpstr>Aims</vt:lpstr>
      <vt:lpstr>How many times have you already read today?</vt:lpstr>
      <vt:lpstr>Phonics is…</vt:lpstr>
      <vt:lpstr>PowerPoint Presentation</vt:lpstr>
      <vt:lpstr>Our aim in phonics: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language of phonics</vt:lpstr>
      <vt:lpstr>The phonemes (sounds) we learn in Reception…</vt:lpstr>
      <vt:lpstr>Activity</vt:lpstr>
      <vt:lpstr>Activity</vt:lpstr>
      <vt:lpstr>Activity</vt:lpstr>
      <vt:lpstr>Activity</vt:lpstr>
      <vt:lpstr>Activity</vt:lpstr>
      <vt:lpstr>Activity</vt:lpstr>
      <vt:lpstr>How we teach phonics… break down of a phonics lesson</vt:lpstr>
      <vt:lpstr>Phase 2  Reception Autumn Term</vt:lpstr>
      <vt:lpstr>PowerPoint Presentation</vt:lpstr>
      <vt:lpstr>Phase 5  Year 1 </vt:lpstr>
      <vt:lpstr>How will we check progress?</vt:lpstr>
      <vt:lpstr>How you can support your child</vt:lpstr>
      <vt:lpstr>How you can support your child</vt:lpstr>
      <vt:lpstr>Books going home</vt:lpstr>
      <vt:lpstr>Reading a wordless books</vt:lpstr>
      <vt:lpstr>Listening to your child read their phonics book</vt:lpstr>
      <vt:lpstr>PowerPoint Presentation</vt:lpstr>
      <vt:lpstr>PowerPoint Presentation</vt:lpstr>
      <vt:lpstr>For parents…</vt:lpstr>
      <vt:lpstr>For parents…</vt:lpstr>
      <vt:lpstr>PowerPoint Presentation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Workshop</dc:title>
  <dc:creator>Marie Bird</dc:creator>
  <cp:lastModifiedBy>Marie Bird</cp:lastModifiedBy>
  <cp:revision>1</cp:revision>
  <dcterms:modified xsi:type="dcterms:W3CDTF">2024-10-09T19:19:42Z</dcterms:modified>
</cp:coreProperties>
</file>