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1" d="100"/>
          <a:sy n="91" d="100"/>
        </p:scale>
        <p:origin x="5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B86B9B-262B-4B6F-8C14-712A46DEFEAE}" type="datetimeFigureOut">
              <a:rPr lang="en-GB" smtClean="0"/>
              <a:t>23/02/2026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A0BB9-5243-4F4C-B3BD-D69DF8826188}" type="slidenum">
              <a:rPr lang="en-GB" smtClean="0"/>
              <a:t>‹#›</a:t>
            </a:fld>
            <a:endParaRPr lang="en-GB"/>
          </a:p>
        </p:txBody>
      </p:sp>
    </p:spTree>
    <p:extLst>
      <p:ext uri="{BB962C8B-B14F-4D97-AF65-F5344CB8AC3E}">
        <p14:creationId xmlns:p14="http://schemas.microsoft.com/office/powerpoint/2010/main" val="27393657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14520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 name="Google Shape;9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31614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3" name="Google Shape;10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62136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5" name="Google Shape;12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96957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2" name="Google Shape;15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52694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1" name="Google Shape;16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54718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99679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700317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23727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7" name="Google Shape;18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08793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200" name="Google Shape;20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7824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200" name="Google Shape;20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42338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28125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227042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316353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71617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12351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391884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459063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69784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025568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322660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217006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318459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90886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061801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011199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763361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942942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657979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067841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0" name="Google Shape;25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521008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0" name="Google Shape;25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84982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E50E5AE-EFF1-42F6-9194-BEF04BA99ED5}"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3110054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E50E5AE-EFF1-42F6-9194-BEF04BA99ED5}"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2665562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E50E5AE-EFF1-42F6-9194-BEF04BA99ED5}"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2000289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E50E5AE-EFF1-42F6-9194-BEF04BA99ED5}"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1598478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E50E5AE-EFF1-42F6-9194-BEF04BA99ED5}" type="datetimeFigureOut">
              <a:rPr lang="en-GB" smtClean="0"/>
              <a:t>23/02/2026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3036185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E50E5AE-EFF1-42F6-9194-BEF04BA99ED5}" type="datetimeFigureOut">
              <a:rPr lang="en-GB" smtClean="0"/>
              <a:t>23/02/2026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742163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50E5AE-EFF1-42F6-9194-BEF04BA99ED5}" type="datetimeFigureOut">
              <a:rPr lang="en-GB" smtClean="0"/>
              <a:t>23/02/2026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3382335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E50E5AE-EFF1-42F6-9194-BEF04BA99ED5}"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183939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E50E5AE-EFF1-42F6-9194-BEF04BA99ED5}"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1976380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E50E5AE-EFF1-42F6-9194-BEF04BA99ED5}"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2970411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E50E5AE-EFF1-42F6-9194-BEF04BA99ED5}"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348085-9E7B-42A1-BAB4-5A756763C2D5}" type="slidenum">
              <a:rPr lang="en-GB" smtClean="0"/>
              <a:t>‹#›</a:t>
            </a:fld>
            <a:endParaRPr lang="en-GB"/>
          </a:p>
        </p:txBody>
      </p:sp>
    </p:spTree>
    <p:extLst>
      <p:ext uri="{BB962C8B-B14F-4D97-AF65-F5344CB8AC3E}">
        <p14:creationId xmlns:p14="http://schemas.microsoft.com/office/powerpoint/2010/main" val="1086663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50E5AE-EFF1-42F6-9194-BEF04BA99ED5}" type="datetimeFigureOut">
              <a:rPr lang="en-GB" smtClean="0"/>
              <a:t>23/02/2026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348085-9E7B-42A1-BAB4-5A756763C2D5}" type="slidenum">
              <a:rPr lang="en-GB" smtClean="0"/>
              <a:t>‹#›</a:t>
            </a:fld>
            <a:endParaRPr lang="en-GB"/>
          </a:p>
        </p:txBody>
      </p:sp>
    </p:spTree>
    <p:extLst>
      <p:ext uri="{BB962C8B-B14F-4D97-AF65-F5344CB8AC3E}">
        <p14:creationId xmlns:p14="http://schemas.microsoft.com/office/powerpoint/2010/main" val="1338248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85" name="Google Shape;85;p13"/>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sp>
        <p:nvSpPr>
          <p:cNvPr id="86" name="Google Shape;86;p13"/>
          <p:cNvSpPr txBox="1">
            <a:spLocks noGrp="1"/>
          </p:cNvSpPr>
          <p:nvPr>
            <p:ph type="ctrTitle"/>
          </p:nvPr>
        </p:nvSpPr>
        <p:spPr>
          <a:xfrm>
            <a:off x="2487283" y="4472288"/>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en-US"/>
              <a:t/>
            </a:r>
            <a:br>
              <a:rPr lang="en-US"/>
            </a:br>
            <a:endParaRPr sz="1400"/>
          </a:p>
          <a:p>
            <a:pPr marL="0" lvl="0" indent="0" algn="ctr" rtl="0">
              <a:lnSpc>
                <a:spcPct val="90000"/>
              </a:lnSpc>
              <a:spcBef>
                <a:spcPts val="0"/>
              </a:spcBef>
              <a:spcAft>
                <a:spcPts val="0"/>
              </a:spcAft>
              <a:buClr>
                <a:schemeClr val="dk1"/>
              </a:buClr>
              <a:buSzPts val="1400"/>
              <a:buFont typeface="Calibri"/>
              <a:buNone/>
            </a:pPr>
            <a:endParaRPr sz="1400"/>
          </a:p>
        </p:txBody>
      </p:sp>
      <p:sp>
        <p:nvSpPr>
          <p:cNvPr id="87" name="Google Shape;87;p13"/>
          <p:cNvSpPr txBox="1"/>
          <p:nvPr/>
        </p:nvSpPr>
        <p:spPr>
          <a:xfrm>
            <a:off x="2511122" y="3699802"/>
            <a:ext cx="9144000" cy="3587261"/>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endParaRPr sz="9600" b="0" i="0" u="none" strike="noStrike" cap="none">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6000"/>
              <a:buFont typeface="Calibri"/>
              <a:buNone/>
            </a:pPr>
            <a:r>
              <a:rPr lang="en-US" sz="6400" b="1" i="0" u="none" strike="noStrike" cap="none">
                <a:solidFill>
                  <a:schemeClr val="dk1"/>
                </a:solidFill>
                <a:latin typeface="Calibri"/>
                <a:ea typeface="Calibri"/>
                <a:cs typeface="Calibri"/>
                <a:sym typeface="Calibri"/>
              </a:rPr>
              <a:t>Intent</a:t>
            </a:r>
            <a:endParaRPr/>
          </a:p>
          <a:p>
            <a:pPr marL="0" marR="0" lvl="0" indent="0" algn="ctr" rtl="0">
              <a:lnSpc>
                <a:spcPct val="90000"/>
              </a:lnSpc>
              <a:spcBef>
                <a:spcPts val="0"/>
              </a:spcBef>
              <a:spcAft>
                <a:spcPts val="0"/>
              </a:spcAft>
              <a:buClr>
                <a:schemeClr val="dk1"/>
              </a:buClr>
              <a:buSzPts val="6000"/>
              <a:buFont typeface="Calibri"/>
              <a:buNone/>
            </a:pPr>
            <a:endParaRPr sz="16600" b="0" i="0" u="none" strike="noStrike" cap="none">
              <a:solidFill>
                <a:schemeClr val="dk1"/>
              </a:solidFill>
              <a:latin typeface="Oi"/>
              <a:ea typeface="Oi"/>
              <a:cs typeface="Oi"/>
              <a:sym typeface="Oi"/>
            </a:endParaRPr>
          </a:p>
        </p:txBody>
      </p:sp>
      <p:pic>
        <p:nvPicPr>
          <p:cNvPr id="88" name="Google Shape;88;p13"/>
          <p:cNvPicPr preferRelativeResize="0"/>
          <p:nvPr/>
        </p:nvPicPr>
        <p:blipFill rotWithShape="1">
          <a:blip r:embed="rId3">
            <a:alphaModFix/>
          </a:blip>
          <a:srcRect/>
          <a:stretch/>
        </p:blipFill>
        <p:spPr>
          <a:xfrm>
            <a:off x="358765" y="251480"/>
            <a:ext cx="1469594" cy="1927076"/>
          </a:xfrm>
          <a:prstGeom prst="rect">
            <a:avLst/>
          </a:prstGeom>
          <a:noFill/>
          <a:ln>
            <a:noFill/>
          </a:ln>
        </p:spPr>
      </p:pic>
      <p:sp>
        <p:nvSpPr>
          <p:cNvPr id="89" name="Google Shape;89;p13"/>
          <p:cNvSpPr/>
          <p:nvPr/>
        </p:nvSpPr>
        <p:spPr>
          <a:xfrm>
            <a:off x="4035122" y="717202"/>
            <a:ext cx="6096000" cy="156966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9600" b="1" dirty="0" smtClean="0">
                <a:solidFill>
                  <a:schemeClr val="dk1"/>
                </a:solidFill>
                <a:latin typeface="Calibri"/>
                <a:ea typeface="Calibri"/>
                <a:cs typeface="Calibri"/>
                <a:sym typeface="Calibri"/>
              </a:rPr>
              <a:t>Geography</a:t>
            </a:r>
            <a:endParaRPr lang="en-US" sz="9600" b="1" dirty="0" smtClean="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25233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ctrTitle"/>
          </p:nvPr>
        </p:nvSpPr>
        <p:spPr>
          <a:xfrm>
            <a:off x="2623324" y="121369"/>
            <a:ext cx="8971472" cy="1499613"/>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US" b="1" dirty="0"/>
              <a:t>G</a:t>
            </a:r>
            <a:r>
              <a:rPr lang="en-US" b="1" dirty="0" smtClean="0"/>
              <a:t>eography</a:t>
            </a:r>
            <a:r>
              <a:rPr lang="en-US" b="1" dirty="0"/>
              <a:t/>
            </a:r>
            <a:br>
              <a:rPr lang="en-US" b="1" dirty="0"/>
            </a:br>
            <a:r>
              <a:rPr lang="en-US" b="1" dirty="0" smtClean="0">
                <a:sym typeface="Calibri"/>
              </a:rPr>
              <a:t>Why is geography </a:t>
            </a:r>
            <a:r>
              <a:rPr lang="en-US" b="1" dirty="0">
                <a:sym typeface="Calibri"/>
              </a:rPr>
              <a:t>important</a:t>
            </a:r>
            <a:r>
              <a:rPr lang="en-US" dirty="0">
                <a:sym typeface="Calibri"/>
              </a:rPr>
              <a:t>?</a:t>
            </a:r>
            <a:endParaRPr dirty="0"/>
          </a:p>
        </p:txBody>
      </p:sp>
      <p:sp>
        <p:nvSpPr>
          <p:cNvPr id="96" name="Google Shape;96;p14"/>
          <p:cNvSpPr txBox="1">
            <a:spLocks noGrp="1"/>
          </p:cNvSpPr>
          <p:nvPr>
            <p:ph type="subTitle" idx="1"/>
          </p:nvPr>
        </p:nvSpPr>
        <p:spPr>
          <a:xfrm>
            <a:off x="2246553" y="1441635"/>
            <a:ext cx="10017699" cy="3995082"/>
          </a:xfrm>
          <a:prstGeom prst="rect">
            <a:avLst/>
          </a:prstGeom>
          <a:noFill/>
          <a:ln>
            <a:noFill/>
          </a:ln>
        </p:spPr>
        <p:txBody>
          <a:bodyPr spcFirstLastPara="1" wrap="square" lIns="91425" tIns="45700" rIns="91425" bIns="45700" anchor="t" anchorCtr="0">
            <a:noAutofit/>
          </a:bodyPr>
          <a:lstStyle/>
          <a:p>
            <a:pPr marL="0" indent="0" algn="l">
              <a:buSzPts val="2800"/>
            </a:pPr>
            <a:r>
              <a:rPr lang="en-GB" sz="2800" dirty="0" smtClean="0"/>
              <a:t>At </a:t>
            </a:r>
            <a:r>
              <a:rPr lang="en-GB" sz="2800" dirty="0"/>
              <a:t>B</a:t>
            </a:r>
            <a:r>
              <a:rPr lang="en-GB" sz="2800" dirty="0" smtClean="0"/>
              <a:t>arnham, we recognise that </a:t>
            </a:r>
            <a:r>
              <a:rPr lang="en-GB" sz="2800" dirty="0"/>
              <a:t>high-quality geography education should inspire in pupils a curiosity and fascination about the world and its people that will remain with them for the rest of their lives. Teaching should equip pupils with knowledge about diverse places, people, resources and natural and human environments, together with a deep understanding of the Earth’s key physical and human processes. As pupils progress, their growing knowledge about the world should help them to deepen their understanding of the interaction between physical and human processes, and of the formation and use of landscapes and environments. Geographical knowledge, understanding and skills provide the frameworks and approaches that explain how the Earth’s features at different scales are shaped, interconnected and change over time.</a:t>
            </a:r>
            <a:endParaRPr sz="2800" dirty="0"/>
          </a:p>
        </p:txBody>
      </p:sp>
      <p:sp>
        <p:nvSpPr>
          <p:cNvPr id="97" name="Google Shape;97;p14"/>
          <p:cNvSpPr/>
          <p:nvPr/>
        </p:nvSpPr>
        <p:spPr>
          <a:xfrm>
            <a:off x="-73278" y="10176"/>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98" name="Google Shape;98;p14"/>
          <p:cNvSpPr txBox="1"/>
          <p:nvPr/>
        </p:nvSpPr>
        <p:spPr>
          <a:xfrm rot="-5400000">
            <a:off x="-544095" y="3326305"/>
            <a:ext cx="3261465" cy="145574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dirty="0">
                <a:solidFill>
                  <a:schemeClr val="lt1"/>
                </a:solidFill>
                <a:latin typeface="Calibri"/>
                <a:ea typeface="Calibri"/>
                <a:cs typeface="Calibri"/>
                <a:sym typeface="Calibri"/>
              </a:rPr>
              <a:t>Intent</a:t>
            </a:r>
            <a:endParaRPr sz="8800" b="1" i="0" u="none" strike="noStrike" cap="none" dirty="0">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3">
            <a:alphaModFix/>
          </a:blip>
          <a:srcRect/>
          <a:stretch/>
        </p:blipFill>
        <p:spPr>
          <a:xfrm>
            <a:off x="303489" y="90283"/>
            <a:ext cx="1566298" cy="2053883"/>
          </a:xfrm>
          <a:prstGeom prst="rect">
            <a:avLst/>
          </a:prstGeom>
          <a:noFill/>
          <a:ln>
            <a:noFill/>
          </a:ln>
        </p:spPr>
      </p:pic>
    </p:spTree>
    <p:extLst>
      <p:ext uri="{BB962C8B-B14F-4D97-AF65-F5344CB8AC3E}">
        <p14:creationId xmlns:p14="http://schemas.microsoft.com/office/powerpoint/2010/main" val="3941111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5"/>
          <p:cNvSpPr txBox="1">
            <a:spLocks noGrp="1"/>
          </p:cNvSpPr>
          <p:nvPr>
            <p:ph type="ctrTitle"/>
          </p:nvPr>
        </p:nvSpPr>
        <p:spPr>
          <a:xfrm>
            <a:off x="2266950" y="37151"/>
            <a:ext cx="9144000" cy="710994"/>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400"/>
              <a:buFont typeface="Calibri"/>
              <a:buNone/>
            </a:pPr>
            <a:r>
              <a:rPr lang="en-US" sz="4400" b="1" dirty="0"/>
              <a:t>G</a:t>
            </a:r>
            <a:r>
              <a:rPr lang="en-US" sz="4400" b="1" dirty="0" smtClean="0"/>
              <a:t>eography</a:t>
            </a:r>
            <a:endParaRPr dirty="0">
              <a:latin typeface="Calibri"/>
              <a:ea typeface="Calibri"/>
              <a:cs typeface="Calibri"/>
              <a:sym typeface="Calibri"/>
            </a:endParaRPr>
          </a:p>
        </p:txBody>
      </p:sp>
      <p:sp>
        <p:nvSpPr>
          <p:cNvPr id="106" name="Google Shape;106;p15"/>
          <p:cNvSpPr txBox="1">
            <a:spLocks noGrp="1"/>
          </p:cNvSpPr>
          <p:nvPr>
            <p:ph type="subTitle" idx="1"/>
          </p:nvPr>
        </p:nvSpPr>
        <p:spPr>
          <a:xfrm>
            <a:off x="2152357" y="494918"/>
            <a:ext cx="9727676" cy="5731195"/>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1000"/>
              </a:spcBef>
              <a:spcAft>
                <a:spcPts val="0"/>
              </a:spcAft>
              <a:buClr>
                <a:schemeClr val="dk1"/>
              </a:buClr>
              <a:buSzPts val="2800"/>
              <a:buFont typeface="Arial"/>
              <a:buNone/>
            </a:pPr>
            <a:r>
              <a:rPr lang="en-US" sz="2800" b="1" dirty="0">
                <a:latin typeface="Calibri"/>
                <a:ea typeface="Calibri"/>
                <a:cs typeface="Calibri"/>
                <a:sym typeface="Calibri"/>
              </a:rPr>
              <a:t>Aims </a:t>
            </a:r>
            <a:r>
              <a:rPr lang="en-US" sz="2800" b="1" i="0" dirty="0">
                <a:latin typeface="Calibri"/>
                <a:ea typeface="Calibri"/>
                <a:cs typeface="Calibri"/>
                <a:sym typeface="Calibri"/>
              </a:rPr>
              <a:t>of </a:t>
            </a:r>
            <a:r>
              <a:rPr lang="en-US" sz="2800" b="1" dirty="0">
                <a:latin typeface="Calibri"/>
                <a:ea typeface="Calibri"/>
                <a:cs typeface="Calibri"/>
                <a:sym typeface="Calibri"/>
              </a:rPr>
              <a:t>the </a:t>
            </a:r>
            <a:r>
              <a:rPr lang="en-US" sz="2800" b="1" dirty="0"/>
              <a:t>G</a:t>
            </a:r>
            <a:r>
              <a:rPr lang="en-US" sz="2800" b="1" dirty="0" smtClean="0"/>
              <a:t>eography</a:t>
            </a:r>
            <a:r>
              <a:rPr lang="en-US" sz="2800" b="1" dirty="0" smtClean="0">
                <a:latin typeface="Calibri"/>
                <a:ea typeface="Calibri"/>
                <a:cs typeface="Calibri"/>
                <a:sym typeface="Calibri"/>
              </a:rPr>
              <a:t> Curriculum</a:t>
            </a:r>
          </a:p>
          <a:p>
            <a:pPr marL="0" lvl="0" indent="0" algn="l">
              <a:buSzPts val="2800"/>
            </a:pPr>
            <a:r>
              <a:rPr lang="en-GB" sz="2200" dirty="0" smtClean="0"/>
              <a:t>Our curriculum  </a:t>
            </a:r>
            <a:r>
              <a:rPr lang="en-GB" sz="2200" dirty="0"/>
              <a:t>aims to ensure that all pupils: </a:t>
            </a:r>
          </a:p>
          <a:p>
            <a:pPr marL="342900" lvl="0" indent="-342900" algn="l">
              <a:buSzPts val="2800"/>
              <a:buFont typeface="Arial" panose="020B0604020202020204" pitchFamily="34" charset="0"/>
              <a:buChar char="•"/>
            </a:pPr>
            <a:r>
              <a:rPr lang="en-GB" sz="2200" dirty="0" smtClean="0"/>
              <a:t>develop </a:t>
            </a:r>
            <a:r>
              <a:rPr lang="en-GB" sz="2200" dirty="0"/>
              <a:t>contextual knowledge of the location of globally significant places – both terrestrial and marine – including their defining physical and human characteristics and how these provide a geographical context for understanding the actions of processes </a:t>
            </a:r>
          </a:p>
          <a:p>
            <a:pPr marL="342900" lvl="0" indent="-342900" algn="l">
              <a:buSzPts val="2800"/>
              <a:buFont typeface="Arial" panose="020B0604020202020204" pitchFamily="34" charset="0"/>
              <a:buChar char="•"/>
            </a:pPr>
            <a:r>
              <a:rPr lang="en-GB" sz="2200" dirty="0" smtClean="0"/>
              <a:t>understand </a:t>
            </a:r>
            <a:r>
              <a:rPr lang="en-GB" sz="2200" dirty="0"/>
              <a:t>the processes that give rise to key physical and human geographical features of the world, how these are interdependent and how they bring about spatial variation and change over time  are competent in the geographical skills needed to: </a:t>
            </a:r>
            <a:endParaRPr lang="en-GB" sz="2200" dirty="0" smtClean="0"/>
          </a:p>
          <a:p>
            <a:pPr marL="342900" lvl="0" indent="-342900" algn="l">
              <a:buSzPts val="2800"/>
              <a:buFont typeface="Arial" panose="020B0604020202020204" pitchFamily="34" charset="0"/>
              <a:buChar char="•"/>
            </a:pPr>
            <a:r>
              <a:rPr lang="en-GB" sz="2200" dirty="0" smtClean="0"/>
              <a:t> </a:t>
            </a:r>
            <a:r>
              <a:rPr lang="en-GB" sz="2200" dirty="0"/>
              <a:t>collect, analyse and communicate with a range of data gathered through experiences of fieldwork that deepen their understanding of geographical processes  interpret a range of sources of geographical information, including maps, diagrams, globes, aerial photographs and Geographical Information Systems (GIS) </a:t>
            </a:r>
            <a:endParaRPr lang="en-GB" sz="2200" dirty="0" smtClean="0"/>
          </a:p>
          <a:p>
            <a:pPr marL="342900" lvl="0" indent="-342900" algn="l">
              <a:buSzPts val="2800"/>
              <a:buFont typeface="Arial" panose="020B0604020202020204" pitchFamily="34" charset="0"/>
              <a:buChar char="•"/>
            </a:pPr>
            <a:r>
              <a:rPr lang="en-GB" sz="2200" dirty="0" smtClean="0"/>
              <a:t>communicate </a:t>
            </a:r>
            <a:r>
              <a:rPr lang="en-GB" sz="2200" dirty="0"/>
              <a:t>geographical information in a variety of ways, including through maps, numerical and quantitative skills and writing at length</a:t>
            </a:r>
            <a:r>
              <a:rPr lang="en-GB" dirty="0"/>
              <a:t>.</a:t>
            </a:r>
            <a:endParaRPr dirty="0">
              <a:sym typeface="Calibri"/>
            </a:endParaRPr>
          </a:p>
          <a:p>
            <a:pPr marL="0" lvl="0" indent="0" algn="l" rtl="0">
              <a:lnSpc>
                <a:spcPct val="100000"/>
              </a:lnSpc>
              <a:spcBef>
                <a:spcPts val="0"/>
              </a:spcBef>
              <a:spcAft>
                <a:spcPts val="0"/>
              </a:spcAft>
              <a:buClr>
                <a:schemeClr val="dk1"/>
              </a:buClr>
              <a:buSzPts val="2000"/>
              <a:buNone/>
            </a:pPr>
            <a:endParaRPr b="1" dirty="0"/>
          </a:p>
          <a:p>
            <a:pPr marL="0" lvl="0" indent="0" algn="ctr" rtl="0">
              <a:lnSpc>
                <a:spcPct val="90000"/>
              </a:lnSpc>
              <a:spcBef>
                <a:spcPts val="1000"/>
              </a:spcBef>
              <a:spcAft>
                <a:spcPts val="0"/>
              </a:spcAft>
              <a:buClr>
                <a:schemeClr val="dk1"/>
              </a:buClr>
              <a:buSzPts val="2000"/>
              <a:buNone/>
            </a:pPr>
            <a:endParaRPr sz="2000" dirty="0"/>
          </a:p>
        </p:txBody>
      </p:sp>
      <p:sp>
        <p:nvSpPr>
          <p:cNvPr id="107" name="Google Shape;107;p15"/>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08" name="Google Shape;108;p1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09" name="Google Shape;109;p1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11" name="Google Shape;111;p15"/>
          <p:cNvPicPr preferRelativeResize="0"/>
          <p:nvPr/>
        </p:nvPicPr>
        <p:blipFill rotWithShape="1">
          <a:blip r:embed="rId3">
            <a:alphaModFix/>
          </a:blip>
          <a:srcRect/>
          <a:stretch/>
        </p:blipFill>
        <p:spPr>
          <a:xfrm>
            <a:off x="358765" y="47518"/>
            <a:ext cx="1546584" cy="2028033"/>
          </a:xfrm>
          <a:prstGeom prst="rect">
            <a:avLst/>
          </a:prstGeom>
          <a:noFill/>
          <a:ln>
            <a:noFill/>
          </a:ln>
        </p:spPr>
      </p:pic>
    </p:spTree>
    <p:extLst>
      <p:ext uri="{BB962C8B-B14F-4D97-AF65-F5344CB8AC3E}">
        <p14:creationId xmlns:p14="http://schemas.microsoft.com/office/powerpoint/2010/main" val="3811377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8" name="Google Shape;128;p17"/>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29" name="Google Shape;129;p17"/>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31" name="Google Shape;131;p17"/>
          <p:cNvPicPr preferRelativeResize="0"/>
          <p:nvPr/>
        </p:nvPicPr>
        <p:blipFill rotWithShape="1">
          <a:blip r:embed="rId3">
            <a:alphaModFix/>
          </a:blip>
          <a:srcRect/>
          <a:stretch/>
        </p:blipFill>
        <p:spPr>
          <a:xfrm>
            <a:off x="358765" y="135881"/>
            <a:ext cx="1584335" cy="2077536"/>
          </a:xfrm>
          <a:prstGeom prst="rect">
            <a:avLst/>
          </a:prstGeom>
          <a:noFill/>
          <a:ln>
            <a:noFill/>
          </a:ln>
        </p:spPr>
      </p:pic>
      <p:sp>
        <p:nvSpPr>
          <p:cNvPr id="2" name="Subtitle 1"/>
          <p:cNvSpPr>
            <a:spLocks noGrp="1"/>
          </p:cNvSpPr>
          <p:nvPr>
            <p:ph type="subTitle" idx="1"/>
          </p:nvPr>
        </p:nvSpPr>
        <p:spPr>
          <a:xfrm>
            <a:off x="2078805" y="135881"/>
            <a:ext cx="9144000" cy="1655762"/>
          </a:xfrm>
        </p:spPr>
        <p:txBody>
          <a:bodyPr/>
          <a:lstStyle/>
          <a:p>
            <a:r>
              <a:rPr lang="en-GB" dirty="0" smtClean="0"/>
              <a:t>Geography at Barnham: CUSP Principles</a:t>
            </a:r>
            <a:endParaRPr lang="en-GB" dirty="0"/>
          </a:p>
        </p:txBody>
      </p:sp>
      <p:sp>
        <p:nvSpPr>
          <p:cNvPr id="4" name="Rectangle 3"/>
          <p:cNvSpPr/>
          <p:nvPr/>
        </p:nvSpPr>
        <p:spPr>
          <a:xfrm>
            <a:off x="2301865" y="707807"/>
            <a:ext cx="9144000" cy="5693866"/>
          </a:xfrm>
          <a:prstGeom prst="rect">
            <a:avLst/>
          </a:prstGeom>
        </p:spPr>
        <p:txBody>
          <a:bodyPr wrap="square">
            <a:spAutoFit/>
          </a:bodyPr>
          <a:lstStyle/>
          <a:p>
            <a:r>
              <a:rPr lang="en-GB" dirty="0">
                <a:latin typeface="Avenir Book"/>
                <a:ea typeface="Times New Roman" panose="02020603050405020304" pitchFamily="18" charset="0"/>
                <a:cs typeface="Calibri" panose="020F0502020204030204" pitchFamily="34" charset="0"/>
              </a:rPr>
              <a:t>A guiding principle of CUSP Geography is that each study draws upon prior learning. For example, in the EYFS, pupils may learn about People, Culture and Communities or The Natural World through daily activities and exploring their locality and immediate environment. This is revisited and positioned so that new and potentially abstract content in Year 1 can be put into a known location and make it easier to cognitively process. Pupils in EYFS explore globes and world locations through their curiosity corners, making links to where animals live. This substantive knowledge is used to remember and position the locations of continents and oceans, with more sophisticated knowledge. High volume and deliberate practice is essential for pupils to remember and retrieve substantive knowledge and use their disciplinary knowledge to explain and articulate what they know. This means pupils make conscious connections and think hard, using what they know.</a:t>
            </a:r>
            <a:endParaRPr lang="en-GB" sz="1600" dirty="0">
              <a:latin typeface="Times New Roman" panose="02020603050405020304" pitchFamily="18" charset="0"/>
              <a:ea typeface="Times New Roman" panose="02020603050405020304" pitchFamily="18" charset="0"/>
            </a:endParaRPr>
          </a:p>
          <a:p>
            <a:r>
              <a:rPr lang="en-GB" dirty="0">
                <a:latin typeface="Avenir Book"/>
                <a:ea typeface="Times New Roman" panose="02020603050405020304" pitchFamily="18" charset="0"/>
                <a:cs typeface="Calibri" panose="020F0502020204030204" pitchFamily="34" charset="0"/>
              </a:rPr>
              <a:t>CUSP Geography is built around the principles of cumulative knowledge focusing on spaces, places, scale, human and physical processes with an emphasis on how content is connected and relational knowledge acquired. An example of this is the identification of continents, such as Europe, and its relationship to the location of the UK.</a:t>
            </a:r>
            <a:endParaRPr lang="en-GB" sz="1600" dirty="0">
              <a:latin typeface="Times New Roman" panose="02020603050405020304" pitchFamily="18" charset="0"/>
              <a:ea typeface="Times New Roman" panose="02020603050405020304" pitchFamily="18" charset="0"/>
            </a:endParaRPr>
          </a:p>
          <a:p>
            <a:r>
              <a:rPr lang="en-GB" dirty="0">
                <a:latin typeface="Avenir Book"/>
                <a:ea typeface="Times New Roman" panose="02020603050405020304" pitchFamily="18" charset="0"/>
                <a:cs typeface="Calibri" panose="020F0502020204030204" pitchFamily="34" charset="0"/>
              </a:rPr>
              <a:t> </a:t>
            </a:r>
            <a:endParaRPr lang="en-GB" sz="1600" dirty="0">
              <a:latin typeface="Times New Roman" panose="02020603050405020304" pitchFamily="18" charset="0"/>
              <a:ea typeface="Times New Roman" panose="02020603050405020304" pitchFamily="18" charset="0"/>
            </a:endParaRPr>
          </a:p>
          <a:p>
            <a:r>
              <a:rPr lang="en-GB" dirty="0">
                <a:latin typeface="Avenir Book"/>
                <a:ea typeface="Times New Roman" panose="02020603050405020304" pitchFamily="18" charset="0"/>
                <a:cs typeface="Calibri" panose="020F0502020204030204" pitchFamily="34" charset="0"/>
              </a:rPr>
              <a:t>CUSP Geography equips pupils to become ‘more expert’ with each study and grow an ever broadening and coherent mental model of the subject. This guards against superficial, disconnected and fragmented geographical knowledge. Specific and associated geographical vocabulary is planned sequentially and cumulatively from Y1 to Y6. High frequency, multiple meaning words (tier 2) are taught and help make sense of subject specific words (tier 3). Each learning module in geography has a vocabulary module with teacher guidance, tasks and resources.</a:t>
            </a:r>
            <a:endParaRPr lang="en-GB" sz="1600" dirty="0">
              <a:latin typeface="Times New Roman" panose="02020603050405020304" pitchFamily="18" charset="0"/>
              <a:ea typeface="Times New Roman" panose="02020603050405020304" pitchFamily="18" charset="0"/>
            </a:endParaRPr>
          </a:p>
          <a:p>
            <a:r>
              <a:rPr lang="en-GB" dirty="0">
                <a:latin typeface="Avenir Book"/>
                <a:ea typeface="Calibri" panose="020F0502020204030204" pitchFamily="34" charset="0"/>
                <a:cs typeface="Calibri" panose="020F0502020204030204" pitchFamily="34" charset="0"/>
              </a:rPr>
              <a:t>CUSP Geography is planned so that the retention of knowledge is much more than just ‘in the moment knowledge’. The cumulative nature of the curriculum is made memorable by the implementation of Bjork’s desirable difficulties, including retrieval and spaced retrieval practice, word building and deliberate practice tasks. This powerful interrelationship between structure and research-led practice is designed to increase substantive knowledge and accelerate learning within and between study modules. That means the foundational knowledge of the curriculum is positioned to ease the load on the working memory: new content is connected to prior learning. The effect of this cumulative model supports opportunities for children to associate and connect with places, spaces, scale, people, culture and processes</a:t>
            </a:r>
            <a:endParaRPr lang="en-GB" dirty="0"/>
          </a:p>
        </p:txBody>
      </p:sp>
    </p:spTree>
    <p:extLst>
      <p:ext uri="{BB962C8B-B14F-4D97-AF65-F5344CB8AC3E}">
        <p14:creationId xmlns:p14="http://schemas.microsoft.com/office/powerpoint/2010/main" val="2666683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0"/>
          <p:cNvSpPr txBox="1">
            <a:spLocks noGrp="1"/>
          </p:cNvSpPr>
          <p:nvPr>
            <p:ph type="subTitle" idx="1"/>
          </p:nvPr>
        </p:nvSpPr>
        <p:spPr>
          <a:xfrm>
            <a:off x="2366032" y="333171"/>
            <a:ext cx="9310392" cy="619165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sz="2800" b="1" dirty="0" smtClean="0">
                <a:latin typeface="Calibri"/>
                <a:ea typeface="Calibri"/>
                <a:cs typeface="Calibri"/>
                <a:sym typeface="Calibri"/>
              </a:rPr>
              <a:t>Spaced Retrieval </a:t>
            </a:r>
            <a:r>
              <a:rPr lang="en-US" sz="2800" b="1" dirty="0">
                <a:latin typeface="Calibri"/>
                <a:ea typeface="Calibri"/>
                <a:cs typeface="Calibri"/>
                <a:sym typeface="Calibri"/>
              </a:rPr>
              <a:t>Practice Approach </a:t>
            </a:r>
            <a:endParaRPr sz="3600" b="1" dirty="0">
              <a:latin typeface="Calibri"/>
              <a:ea typeface="Calibri"/>
              <a:cs typeface="Calibri"/>
              <a:sym typeface="Calibri"/>
            </a:endParaRPr>
          </a:p>
          <a:p>
            <a:pPr marL="0" lvl="0" indent="0" algn="l" rtl="0">
              <a:lnSpc>
                <a:spcPct val="90000"/>
              </a:lnSpc>
              <a:spcBef>
                <a:spcPts val="0"/>
              </a:spcBef>
              <a:spcAft>
                <a:spcPts val="0"/>
              </a:spcAft>
              <a:buClr>
                <a:schemeClr val="dk1"/>
              </a:buClr>
              <a:buSzPts val="2800"/>
              <a:buNone/>
            </a:pPr>
            <a:endParaRPr sz="2800" dirty="0">
              <a:latin typeface="Calibri"/>
              <a:ea typeface="Calibri"/>
              <a:cs typeface="Calibri"/>
              <a:sym typeface="Calibri"/>
            </a:endParaRPr>
          </a:p>
          <a:p>
            <a:pPr marL="0" lvl="0" indent="0" algn="l" rtl="0">
              <a:lnSpc>
                <a:spcPct val="90000"/>
              </a:lnSpc>
              <a:spcBef>
                <a:spcPts val="0"/>
              </a:spcBef>
              <a:spcAft>
                <a:spcPts val="0"/>
              </a:spcAft>
              <a:buClr>
                <a:schemeClr val="dk1"/>
              </a:buClr>
              <a:buSzPts val="2800"/>
              <a:buNone/>
            </a:pPr>
            <a:r>
              <a:rPr lang="en-US" sz="2800" dirty="0">
                <a:latin typeface="Calibri"/>
                <a:ea typeface="Calibri"/>
                <a:cs typeface="Calibri"/>
                <a:sym typeface="Calibri"/>
              </a:rPr>
              <a:t>Our </a:t>
            </a:r>
            <a:r>
              <a:rPr lang="en-US" sz="2800" dirty="0" smtClean="0"/>
              <a:t>geography</a:t>
            </a:r>
            <a:r>
              <a:rPr lang="en-US" sz="2800" dirty="0" smtClean="0">
                <a:latin typeface="Calibri"/>
                <a:ea typeface="Calibri"/>
                <a:cs typeface="Calibri"/>
                <a:sym typeface="Calibri"/>
              </a:rPr>
              <a:t> </a:t>
            </a:r>
            <a:r>
              <a:rPr lang="en-US" sz="2800" dirty="0">
                <a:latin typeface="Calibri"/>
                <a:ea typeface="Calibri"/>
                <a:cs typeface="Calibri"/>
                <a:sym typeface="Calibri"/>
              </a:rPr>
              <a:t>curriculum is delivered through a series of modules which are deliberately spaced throughout the academic year with opportunities to introduce and revisit key concepts.  This approach enables staff to deepen pupil understanding and embed learning. </a:t>
            </a:r>
            <a:endParaRPr dirty="0">
              <a:latin typeface="Calibri"/>
              <a:ea typeface="Calibri"/>
              <a:cs typeface="Calibri"/>
              <a:sym typeface="Calibri"/>
            </a:endParaRPr>
          </a:p>
          <a:p>
            <a:pPr marL="0" lvl="0" indent="0" algn="l" rtl="0">
              <a:lnSpc>
                <a:spcPct val="90000"/>
              </a:lnSpc>
              <a:spcBef>
                <a:spcPts val="0"/>
              </a:spcBef>
              <a:spcAft>
                <a:spcPts val="0"/>
              </a:spcAft>
              <a:buClr>
                <a:schemeClr val="dk1"/>
              </a:buClr>
              <a:buSzPts val="2800"/>
              <a:buNone/>
            </a:pPr>
            <a:endParaRPr sz="2800" dirty="0">
              <a:latin typeface="Calibri"/>
              <a:ea typeface="Calibri"/>
              <a:cs typeface="Calibri"/>
              <a:sym typeface="Calibri"/>
            </a:endParaRPr>
          </a:p>
          <a:p>
            <a:pPr marL="0" lvl="0" indent="0" algn="l" rtl="0">
              <a:lnSpc>
                <a:spcPct val="90000"/>
              </a:lnSpc>
              <a:spcBef>
                <a:spcPts val="0"/>
              </a:spcBef>
              <a:spcAft>
                <a:spcPts val="0"/>
              </a:spcAft>
              <a:buClr>
                <a:schemeClr val="dk1"/>
              </a:buClr>
              <a:buSzPts val="2800"/>
              <a:buNone/>
            </a:pPr>
            <a:r>
              <a:rPr lang="en-US" sz="2800" dirty="0">
                <a:latin typeface="Calibri"/>
                <a:ea typeface="Calibri"/>
                <a:cs typeface="Calibri"/>
                <a:sym typeface="Calibri"/>
              </a:rPr>
              <a:t>Our curriculum maps clearly show how our CUSP curriculum delivers (introduces and revisits) the National Curriculum expectations for </a:t>
            </a:r>
            <a:r>
              <a:rPr lang="en-US" sz="2800" dirty="0" smtClean="0"/>
              <a:t>geography</a:t>
            </a:r>
            <a:r>
              <a:rPr lang="en-US" sz="2800" dirty="0" smtClean="0">
                <a:latin typeface="Calibri"/>
                <a:ea typeface="Calibri"/>
                <a:cs typeface="Calibri"/>
                <a:sym typeface="Calibri"/>
              </a:rPr>
              <a:t> </a:t>
            </a:r>
            <a:r>
              <a:rPr lang="en-US" sz="2800" dirty="0">
                <a:latin typeface="Calibri"/>
                <a:ea typeface="Calibri"/>
                <a:cs typeface="Calibri"/>
                <a:sym typeface="Calibri"/>
              </a:rPr>
              <a:t>within and across year groups.  All </a:t>
            </a:r>
            <a:r>
              <a:rPr lang="en-US" sz="2800" dirty="0" smtClean="0">
                <a:latin typeface="Calibri"/>
                <a:ea typeface="Calibri"/>
                <a:cs typeface="Calibri"/>
                <a:sym typeface="Calibri"/>
              </a:rPr>
              <a:t>modules </a:t>
            </a:r>
            <a:r>
              <a:rPr lang="en-US" sz="2800" dirty="0">
                <a:latin typeface="Calibri"/>
                <a:ea typeface="Calibri"/>
                <a:cs typeface="Calibri"/>
                <a:sym typeface="Calibri"/>
              </a:rPr>
              <a:t>are identified on year group specific yearly overviews using green boxes. </a:t>
            </a:r>
            <a:endParaRPr sz="2800" dirty="0"/>
          </a:p>
          <a:p>
            <a:pPr marL="0" lvl="0" indent="0" algn="l" rtl="0">
              <a:lnSpc>
                <a:spcPct val="90000"/>
              </a:lnSpc>
              <a:spcBef>
                <a:spcPts val="0"/>
              </a:spcBef>
              <a:spcAft>
                <a:spcPts val="0"/>
              </a:spcAft>
              <a:buClr>
                <a:schemeClr val="dk1"/>
              </a:buClr>
              <a:buSzPts val="1800"/>
              <a:buNone/>
            </a:pPr>
            <a:endParaRPr sz="1800" dirty="0"/>
          </a:p>
        </p:txBody>
      </p:sp>
      <p:sp>
        <p:nvSpPr>
          <p:cNvPr id="155" name="Google Shape;155;p20"/>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56" name="Google Shape;156;p20"/>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58" name="Google Shape;158;p20"/>
          <p:cNvPicPr preferRelativeResize="0"/>
          <p:nvPr/>
        </p:nvPicPr>
        <p:blipFill rotWithShape="1">
          <a:blip r:embed="rId3">
            <a:alphaModFix/>
          </a:blip>
          <a:srcRect/>
          <a:stretch/>
        </p:blipFill>
        <p:spPr>
          <a:xfrm>
            <a:off x="303490" y="60685"/>
            <a:ext cx="1566298" cy="2053883"/>
          </a:xfrm>
          <a:prstGeom prst="rect">
            <a:avLst/>
          </a:prstGeom>
          <a:noFill/>
          <a:ln>
            <a:noFill/>
          </a:ln>
        </p:spPr>
      </p:pic>
    </p:spTree>
    <p:extLst>
      <p:ext uri="{BB962C8B-B14F-4D97-AF65-F5344CB8AC3E}">
        <p14:creationId xmlns:p14="http://schemas.microsoft.com/office/powerpoint/2010/main" val="3203527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1"/>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200"/>
              <a:buNone/>
            </a:pPr>
            <a:r>
              <a:rPr lang="en-US" sz="2200" b="1" dirty="0"/>
              <a:t>Early Years</a:t>
            </a:r>
            <a:endParaRPr dirty="0"/>
          </a:p>
          <a:p>
            <a:pPr marL="0" lvl="0" indent="0" algn="l" rtl="0">
              <a:lnSpc>
                <a:spcPct val="90000"/>
              </a:lnSpc>
              <a:spcBef>
                <a:spcPts val="0"/>
              </a:spcBef>
              <a:spcAft>
                <a:spcPts val="0"/>
              </a:spcAft>
              <a:buClr>
                <a:schemeClr val="dk1"/>
              </a:buClr>
              <a:buSzPts val="2200"/>
              <a:buNone/>
            </a:pPr>
            <a:endParaRPr sz="2200" dirty="0"/>
          </a:p>
          <a:p>
            <a:pPr marL="0" lvl="0" indent="0" algn="l" rtl="0">
              <a:lnSpc>
                <a:spcPct val="90000"/>
              </a:lnSpc>
              <a:spcBef>
                <a:spcPts val="0"/>
              </a:spcBef>
              <a:spcAft>
                <a:spcPts val="0"/>
              </a:spcAft>
              <a:buClr>
                <a:schemeClr val="dk1"/>
              </a:buClr>
              <a:buSzPts val="2200"/>
              <a:buNone/>
            </a:pPr>
            <a:r>
              <a:rPr lang="en-US" sz="2200" dirty="0"/>
              <a:t>In Early Years, G</a:t>
            </a:r>
            <a:r>
              <a:rPr lang="en-US" sz="2200" dirty="0" smtClean="0"/>
              <a:t>eography </a:t>
            </a:r>
            <a:r>
              <a:rPr lang="en-US" sz="2200" dirty="0"/>
              <a:t>is taught through Knowledge and Understanding of the World.  The children learn about </a:t>
            </a:r>
            <a:r>
              <a:rPr lang="en-US" sz="2200" dirty="0" smtClean="0"/>
              <a:t>the </a:t>
            </a:r>
            <a:r>
              <a:rPr lang="en-US" sz="2200" dirty="0"/>
              <a:t>world around them in their play and adult led activities.  Our curriculum is designed to enable children to make sense of their physical world and community.  Children are encouraged to be </a:t>
            </a:r>
            <a:r>
              <a:rPr lang="en-US" sz="2200" dirty="0" smtClean="0"/>
              <a:t>geographers  </a:t>
            </a:r>
            <a:r>
              <a:rPr lang="en-US" sz="2200" dirty="0"/>
              <a:t>by:</a:t>
            </a:r>
            <a:endParaRPr dirty="0"/>
          </a:p>
          <a:p>
            <a:pPr marL="0" lvl="0" indent="0" algn="l" rtl="0">
              <a:lnSpc>
                <a:spcPct val="90000"/>
              </a:lnSpc>
              <a:spcBef>
                <a:spcPts val="0"/>
              </a:spcBef>
              <a:spcAft>
                <a:spcPts val="0"/>
              </a:spcAft>
              <a:buClr>
                <a:schemeClr val="dk1"/>
              </a:buClr>
              <a:buSzPts val="2200"/>
              <a:buNone/>
            </a:pPr>
            <a:endParaRPr sz="2200" dirty="0"/>
          </a:p>
          <a:p>
            <a:pPr marL="285750" lvl="0" indent="-285750" algn="l" rtl="0">
              <a:lnSpc>
                <a:spcPct val="90000"/>
              </a:lnSpc>
              <a:spcBef>
                <a:spcPts val="0"/>
              </a:spcBef>
              <a:spcAft>
                <a:spcPts val="0"/>
              </a:spcAft>
              <a:buClr>
                <a:schemeClr val="dk1"/>
              </a:buClr>
              <a:buSzPts val="2200"/>
              <a:buChar char="•"/>
            </a:pPr>
            <a:r>
              <a:rPr lang="en-US" sz="2200" dirty="0"/>
              <a:t>Finding out about and showing curiosity and interest in features of objects, events and living things</a:t>
            </a:r>
            <a:endParaRPr dirty="0"/>
          </a:p>
          <a:p>
            <a:pPr marL="285750" lvl="0" indent="-285750" algn="l" rtl="0">
              <a:lnSpc>
                <a:spcPct val="90000"/>
              </a:lnSpc>
              <a:spcBef>
                <a:spcPts val="0"/>
              </a:spcBef>
              <a:spcAft>
                <a:spcPts val="0"/>
              </a:spcAft>
              <a:buClr>
                <a:schemeClr val="dk1"/>
              </a:buClr>
              <a:buSzPts val="2200"/>
              <a:buChar char="•"/>
            </a:pPr>
            <a:r>
              <a:rPr lang="en-US" sz="2200" dirty="0"/>
              <a:t>Describing and talking about what they see, including noticing similarities and differences</a:t>
            </a:r>
            <a:endParaRPr dirty="0"/>
          </a:p>
          <a:p>
            <a:pPr marL="285750" lvl="0" indent="-285750" algn="l" rtl="0">
              <a:lnSpc>
                <a:spcPct val="90000"/>
              </a:lnSpc>
              <a:spcBef>
                <a:spcPts val="0"/>
              </a:spcBef>
              <a:spcAft>
                <a:spcPts val="0"/>
              </a:spcAft>
              <a:buClr>
                <a:schemeClr val="dk1"/>
              </a:buClr>
              <a:buSzPts val="2200"/>
              <a:buChar char="•"/>
            </a:pPr>
            <a:r>
              <a:rPr lang="en-US" sz="2200" dirty="0"/>
              <a:t>Showing curiosity and asking questions about why things happen and how things work</a:t>
            </a:r>
            <a:endParaRPr dirty="0"/>
          </a:p>
          <a:p>
            <a:pPr marL="285750" lvl="0" indent="-285750" algn="l" rtl="0">
              <a:lnSpc>
                <a:spcPct val="90000"/>
              </a:lnSpc>
              <a:spcBef>
                <a:spcPts val="0"/>
              </a:spcBef>
              <a:spcAft>
                <a:spcPts val="0"/>
              </a:spcAft>
              <a:buClr>
                <a:schemeClr val="dk1"/>
              </a:buClr>
              <a:buSzPts val="2200"/>
              <a:buChar char="•"/>
            </a:pPr>
            <a:r>
              <a:rPr lang="en-US" sz="2200" dirty="0"/>
              <a:t>Showing understanding of cause-effect relations</a:t>
            </a:r>
            <a:endParaRPr dirty="0"/>
          </a:p>
          <a:p>
            <a:pPr marL="285750" lvl="0" indent="-285750" algn="l" rtl="0">
              <a:lnSpc>
                <a:spcPct val="90000"/>
              </a:lnSpc>
              <a:spcBef>
                <a:spcPts val="0"/>
              </a:spcBef>
              <a:spcAft>
                <a:spcPts val="0"/>
              </a:spcAft>
              <a:buClr>
                <a:schemeClr val="dk1"/>
              </a:buClr>
              <a:buSzPts val="2200"/>
              <a:buChar char="•"/>
            </a:pPr>
            <a:r>
              <a:rPr lang="en-US" sz="2200" dirty="0"/>
              <a:t>Noticing and commenting on patterns</a:t>
            </a:r>
            <a:endParaRPr dirty="0"/>
          </a:p>
          <a:p>
            <a:pPr marL="285750" lvl="0" indent="-285750" algn="l" rtl="0">
              <a:lnSpc>
                <a:spcPct val="90000"/>
              </a:lnSpc>
              <a:spcBef>
                <a:spcPts val="0"/>
              </a:spcBef>
              <a:spcAft>
                <a:spcPts val="0"/>
              </a:spcAft>
              <a:buClr>
                <a:schemeClr val="dk1"/>
              </a:buClr>
              <a:buSzPts val="2200"/>
              <a:buChar char="•"/>
            </a:pPr>
            <a:r>
              <a:rPr lang="en-US" sz="2200" dirty="0"/>
              <a:t>Showing an awareness of change</a:t>
            </a:r>
            <a:endParaRPr dirty="0"/>
          </a:p>
          <a:p>
            <a:pPr marL="285750" lvl="0" indent="-285750" algn="l" rtl="0">
              <a:lnSpc>
                <a:spcPct val="90000"/>
              </a:lnSpc>
              <a:spcBef>
                <a:spcPts val="0"/>
              </a:spcBef>
              <a:spcAft>
                <a:spcPts val="0"/>
              </a:spcAft>
              <a:buClr>
                <a:schemeClr val="dk1"/>
              </a:buClr>
              <a:buSzPts val="2200"/>
              <a:buChar char="•"/>
            </a:pPr>
            <a:r>
              <a:rPr lang="en-US" sz="2200" dirty="0"/>
              <a:t>Explaining their own knowledge and understanding, and asking appropriate questions of others</a:t>
            </a:r>
            <a:endParaRPr dirty="0"/>
          </a:p>
          <a:p>
            <a:pPr marL="285750" lvl="0" indent="-285750" algn="l" rtl="0">
              <a:lnSpc>
                <a:spcPct val="90000"/>
              </a:lnSpc>
              <a:spcBef>
                <a:spcPts val="0"/>
              </a:spcBef>
              <a:spcAft>
                <a:spcPts val="0"/>
              </a:spcAft>
              <a:buClr>
                <a:schemeClr val="dk1"/>
              </a:buClr>
              <a:buSzPts val="2200"/>
              <a:buChar char="•"/>
            </a:pPr>
            <a:r>
              <a:rPr lang="en-US" sz="2200" dirty="0">
                <a:latin typeface="Calibri"/>
                <a:ea typeface="Calibri"/>
                <a:cs typeface="Calibri"/>
                <a:sym typeface="Calibri"/>
              </a:rPr>
              <a:t>Investigating objects and materials by using all of their senses as appropriate</a:t>
            </a:r>
            <a:endParaRPr dirty="0"/>
          </a:p>
        </p:txBody>
      </p:sp>
      <p:sp>
        <p:nvSpPr>
          <p:cNvPr id="164" name="Google Shape;164;p21"/>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65" name="Google Shape;165;p2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67" name="Google Shape;167;p21"/>
          <p:cNvPicPr preferRelativeResize="0"/>
          <p:nvPr/>
        </p:nvPicPr>
        <p:blipFill rotWithShape="1">
          <a:blip r:embed="rId3">
            <a:alphaModFix/>
          </a:blip>
          <a:srcRect/>
          <a:stretch/>
        </p:blipFill>
        <p:spPr>
          <a:xfrm>
            <a:off x="303490" y="60685"/>
            <a:ext cx="1566298" cy="2053883"/>
          </a:xfrm>
          <a:prstGeom prst="rect">
            <a:avLst/>
          </a:prstGeom>
          <a:noFill/>
          <a:ln>
            <a:noFill/>
          </a:ln>
        </p:spPr>
      </p:pic>
    </p:spTree>
    <p:extLst>
      <p:ext uri="{BB962C8B-B14F-4D97-AF65-F5344CB8AC3E}">
        <p14:creationId xmlns:p14="http://schemas.microsoft.com/office/powerpoint/2010/main" val="2415530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8"/>
          <p:cNvSpPr txBox="1">
            <a:spLocks noGrp="1"/>
          </p:cNvSpPr>
          <p:nvPr>
            <p:ph type="subTitle" idx="1"/>
          </p:nvPr>
        </p:nvSpPr>
        <p:spPr>
          <a:xfrm>
            <a:off x="2312126" y="0"/>
            <a:ext cx="9683973" cy="6853936"/>
          </a:xfrm>
          <a:prstGeom prst="rect">
            <a:avLst/>
          </a:prstGeom>
          <a:noFill/>
          <a:ln>
            <a:noFill/>
          </a:ln>
        </p:spPr>
        <p:txBody>
          <a:bodyPr spcFirstLastPara="1" wrap="square" lIns="91425" tIns="45700" rIns="91425" bIns="45700" anchor="t" anchorCtr="0">
            <a:normAutofit fontScale="62500" lnSpcReduction="20000"/>
          </a:bodyPr>
          <a:lstStyle/>
          <a:p>
            <a:pPr marL="0" lvl="0" indent="0" algn="l" rtl="0">
              <a:lnSpc>
                <a:spcPct val="90000"/>
              </a:lnSpc>
              <a:spcBef>
                <a:spcPts val="0"/>
              </a:spcBef>
              <a:spcAft>
                <a:spcPts val="0"/>
              </a:spcAft>
              <a:buClr>
                <a:schemeClr val="dk1"/>
              </a:buClr>
              <a:buSzPct val="100000"/>
              <a:buNone/>
            </a:pPr>
            <a:endParaRPr lang="en-US" sz="1800" dirty="0"/>
          </a:p>
          <a:p>
            <a:pPr algn="l"/>
            <a:r>
              <a:rPr lang="en-US" sz="2600" b="1" dirty="0"/>
              <a:t>	</a:t>
            </a:r>
            <a:r>
              <a:rPr lang="en-US" sz="2600" b="1" u="sng" dirty="0" smtClean="0"/>
              <a:t>Key Stage 1</a:t>
            </a:r>
            <a:r>
              <a:rPr lang="en-GB" sz="2600" b="1" dirty="0"/>
              <a:t>KEY STAGE 1</a:t>
            </a:r>
            <a:endParaRPr lang="en-GB" sz="2600" dirty="0"/>
          </a:p>
          <a:p>
            <a:pPr algn="l"/>
            <a:r>
              <a:rPr lang="en-GB" sz="2600" dirty="0" smtClean="0"/>
              <a:t>	The </a:t>
            </a:r>
            <a:r>
              <a:rPr lang="en-GB" sz="2600" dirty="0"/>
              <a:t>sequence in KS1 focuses young children to develop a sense of place, scale and an understanding of human and physical geographical features. Later in KS1, children learn about the purpose and use of sketch maps as well as the key features they need to include. CUSP map skills and fieldwork are essential to support children in developing an understanding of how to explain and describe a place, the people who live there, its space and scale. </a:t>
            </a:r>
          </a:p>
          <a:p>
            <a:pPr algn="l"/>
            <a:r>
              <a:rPr lang="en-GB" sz="2600" dirty="0"/>
              <a:t> </a:t>
            </a:r>
          </a:p>
          <a:p>
            <a:pPr algn="l"/>
            <a:r>
              <a:rPr lang="en-GB" sz="2600" dirty="0" smtClean="0"/>
              <a:t>	Initially</a:t>
            </a:r>
            <a:r>
              <a:rPr lang="en-GB" sz="2600" dirty="0"/>
              <a:t>, children study the </a:t>
            </a:r>
            <a:r>
              <a:rPr lang="en-GB" sz="2600" b="1" dirty="0"/>
              <a:t>Orientation of the world</a:t>
            </a:r>
            <a:r>
              <a:rPr lang="en-GB" sz="2600" dirty="0"/>
              <a:t> through acquiring and making locational sense of the </a:t>
            </a:r>
            <a:r>
              <a:rPr lang="en-GB" sz="2600" b="1" dirty="0"/>
              <a:t>7 continents and 5 oceans of the world</a:t>
            </a:r>
            <a:r>
              <a:rPr lang="en-GB" sz="2600" dirty="0"/>
              <a:t>. They extend their knowledge and study the </a:t>
            </a:r>
            <a:r>
              <a:rPr lang="en-GB" sz="2600" b="1" dirty="0"/>
              <a:t>Countries and</a:t>
            </a:r>
            <a:r>
              <a:rPr lang="en-GB" sz="2600" dirty="0"/>
              <a:t> </a:t>
            </a:r>
            <a:r>
              <a:rPr lang="en-GB" sz="2600" b="1" dirty="0"/>
              <a:t>capital cities of the United Kingdom</a:t>
            </a:r>
            <a:r>
              <a:rPr lang="en-GB" sz="2600" dirty="0"/>
              <a:t>, along with the oceans and seas that surround us.  Further studies support retrieval; children revisit these locations with more complex and sophisticated tasks later in the school year. Enhanced provision in the classroom and use of maps, globes and atlases is essential to form coherent schemata around the big ideas that explain how we know where a place is, and how to locate it. For young children, routes and maps can be made concrete in day-to-day experiences in the safety of their school grounds and classrooms. </a:t>
            </a:r>
          </a:p>
          <a:p>
            <a:pPr algn="l"/>
            <a:r>
              <a:rPr lang="en-GB" sz="2600" dirty="0"/>
              <a:t> </a:t>
            </a:r>
          </a:p>
          <a:p>
            <a:pPr algn="l"/>
            <a:r>
              <a:rPr lang="en-GB" sz="2600" dirty="0" smtClean="0"/>
              <a:t>	Throughout </a:t>
            </a:r>
            <a:r>
              <a:rPr lang="en-GB" sz="2600" dirty="0"/>
              <a:t>KS1, pupils enhance their locational knowledge by studying and identifying </a:t>
            </a:r>
            <a:r>
              <a:rPr lang="en-GB" sz="2600" b="1" dirty="0"/>
              <a:t>Human and physical features</a:t>
            </a:r>
            <a:r>
              <a:rPr lang="en-GB" sz="2600" dirty="0"/>
              <a:t> of places. To deepen this understanding and transfer concepts, pupils study </a:t>
            </a:r>
            <a:r>
              <a:rPr lang="en-GB" sz="2600" b="1" dirty="0"/>
              <a:t>Contrasting locations</a:t>
            </a:r>
            <a:r>
              <a:rPr lang="en-GB" sz="2600" dirty="0"/>
              <a:t> throughout the world. The location of these areas in the world are deliberately chosen to offer culturally diverse and contrasting places. Pupils study the human and physical features of a </a:t>
            </a:r>
            <a:r>
              <a:rPr lang="en-GB" sz="2600" b="1" dirty="0"/>
              <a:t>non-European location in Africa</a:t>
            </a:r>
            <a:r>
              <a:rPr lang="en-GB" sz="2600" dirty="0"/>
              <a:t>, such as Nairobi. This is also complemented by a study of an </a:t>
            </a:r>
            <a:r>
              <a:rPr lang="en-GB" sz="2600" b="1" dirty="0"/>
              <a:t>Indigenous tribe in the rainforests of Brazil and Venezuela</a:t>
            </a:r>
            <a:r>
              <a:rPr lang="en-GB" sz="2600" dirty="0"/>
              <a:t>. These two studies also offer rich opportunities to know, compare and contrast different cultures in two continents using the consistent thread of human and physical features</a:t>
            </a:r>
            <a:r>
              <a:rPr lang="en-GB" sz="2600" dirty="0" smtClean="0"/>
              <a:t>.</a:t>
            </a:r>
          </a:p>
          <a:p>
            <a:pPr algn="l"/>
            <a:endParaRPr lang="en-GB" sz="2600" dirty="0" smtClean="0"/>
          </a:p>
          <a:p>
            <a:pPr algn="l"/>
            <a:r>
              <a:rPr lang="en-GB" sz="2600" b="1" dirty="0" smtClean="0"/>
              <a:t>	Fieldwork </a:t>
            </a:r>
            <a:r>
              <a:rPr lang="en-GB" sz="2600" b="1" dirty="0"/>
              <a:t>and map skills</a:t>
            </a:r>
            <a:r>
              <a:rPr lang="en-GB" sz="2600" dirty="0"/>
              <a:t> are further developed with a study of the local area, using cardinal points of a compass. Pupils retrieve and apply knowledge about human and physical features in their local context. </a:t>
            </a:r>
            <a:r>
              <a:rPr lang="en-GB" sz="2600" b="1" dirty="0"/>
              <a:t>OS maps</a:t>
            </a:r>
            <a:r>
              <a:rPr lang="en-GB" sz="2600" dirty="0"/>
              <a:t> are introduced to pupils in KS1 using </a:t>
            </a:r>
            <a:r>
              <a:rPr lang="en-GB" sz="2600" dirty="0" err="1"/>
              <a:t>Digimap</a:t>
            </a:r>
            <a:r>
              <a:rPr lang="en-GB" sz="2600" dirty="0"/>
              <a:t> for Schools. Simple keys and features are identified and mapped locally to help begin to understand place, distance and scale. CUSP Geography gives pupils the knowledge they need to develop an increasingly sophisticated understanding of place. Pupils study a variety of places – this helps them to connect different geographical concepts and gives them perspectives and opportunities to compare and contrast locations</a:t>
            </a:r>
          </a:p>
          <a:p>
            <a:pPr marL="0" lvl="0" indent="0" algn="l" rtl="0">
              <a:lnSpc>
                <a:spcPct val="90000"/>
              </a:lnSpc>
              <a:spcBef>
                <a:spcPts val="0"/>
              </a:spcBef>
              <a:spcAft>
                <a:spcPts val="0"/>
              </a:spcAft>
              <a:buClr>
                <a:schemeClr val="dk1"/>
              </a:buClr>
              <a:buSzPct val="100000"/>
              <a:buNone/>
            </a:pPr>
            <a:r>
              <a:rPr lang="en-US" b="1" u="sng" dirty="0">
                <a:latin typeface="Calibri"/>
                <a:ea typeface="Calibri"/>
                <a:cs typeface="Calibri"/>
                <a:sym typeface="Calibri"/>
              </a:rPr>
              <a:t> </a:t>
            </a:r>
            <a:endParaRPr sz="3200" b="1" u="sng" dirty="0">
              <a:latin typeface="Calibri"/>
              <a:ea typeface="Calibri"/>
              <a:cs typeface="Calibri"/>
              <a:sym typeface="Calibri"/>
            </a:endParaRPr>
          </a:p>
          <a:p>
            <a:pPr marL="0" lvl="0" indent="0" algn="l" rtl="0">
              <a:lnSpc>
                <a:spcPct val="90000"/>
              </a:lnSpc>
              <a:spcBef>
                <a:spcPts val="0"/>
              </a:spcBef>
              <a:spcAft>
                <a:spcPts val="0"/>
              </a:spcAft>
              <a:buClr>
                <a:schemeClr val="dk1"/>
              </a:buClr>
              <a:buSzPct val="75000"/>
              <a:buNone/>
            </a:pPr>
            <a:r>
              <a:rPr lang="en-US" dirty="0">
                <a:latin typeface="Calibri"/>
                <a:ea typeface="Calibri"/>
                <a:cs typeface="Calibri"/>
                <a:sym typeface="Calibri"/>
              </a:rPr>
              <a:t> </a:t>
            </a:r>
            <a:endParaRPr sz="3200" dirty="0">
              <a:latin typeface="Calibri"/>
              <a:ea typeface="Calibri"/>
              <a:cs typeface="Calibri"/>
              <a:sym typeface="Calibri"/>
            </a:endParaRPr>
          </a:p>
          <a:p>
            <a:pPr marL="0" lvl="0" indent="0" algn="l" rtl="0">
              <a:lnSpc>
                <a:spcPct val="90000"/>
              </a:lnSpc>
              <a:spcBef>
                <a:spcPts val="0"/>
              </a:spcBef>
              <a:spcAft>
                <a:spcPts val="0"/>
              </a:spcAft>
              <a:buClr>
                <a:schemeClr val="dk1"/>
              </a:buClr>
              <a:buSzPct val="100000"/>
              <a:buNone/>
            </a:pPr>
            <a:endParaRPr sz="1800" dirty="0">
              <a:latin typeface="Calibri"/>
              <a:ea typeface="Calibri"/>
              <a:cs typeface="Calibri"/>
              <a:sym typeface="Calibri"/>
            </a:endParaRPr>
          </a:p>
        </p:txBody>
      </p:sp>
      <p:sp>
        <p:nvSpPr>
          <p:cNvPr id="137" name="Google Shape;137;p18"/>
          <p:cNvSpPr/>
          <p:nvPr/>
        </p:nvSpPr>
        <p:spPr>
          <a:xfrm>
            <a:off x="-2" y="17958"/>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38" name="Google Shape;138;p1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40" name="Google Shape;140;p18"/>
          <p:cNvPicPr preferRelativeResize="0"/>
          <p:nvPr/>
        </p:nvPicPr>
        <p:blipFill rotWithShape="1">
          <a:blip r:embed="rId3">
            <a:alphaModFix/>
          </a:blip>
          <a:srcRect/>
          <a:stretch/>
        </p:blipFill>
        <p:spPr>
          <a:xfrm>
            <a:off x="301921" y="17958"/>
            <a:ext cx="1548513" cy="2030562"/>
          </a:xfrm>
          <a:prstGeom prst="rect">
            <a:avLst/>
          </a:prstGeom>
          <a:noFill/>
          <a:ln>
            <a:noFill/>
          </a:ln>
        </p:spPr>
      </p:pic>
    </p:spTree>
    <p:extLst>
      <p:ext uri="{BB962C8B-B14F-4D97-AF65-F5344CB8AC3E}">
        <p14:creationId xmlns:p14="http://schemas.microsoft.com/office/powerpoint/2010/main" val="3126731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8"/>
          <p:cNvSpPr txBox="1">
            <a:spLocks noGrp="1"/>
          </p:cNvSpPr>
          <p:nvPr>
            <p:ph type="subTitle" idx="1"/>
          </p:nvPr>
        </p:nvSpPr>
        <p:spPr>
          <a:xfrm>
            <a:off x="2148001" y="-237067"/>
            <a:ext cx="9526052" cy="7332133"/>
          </a:xfrm>
          <a:prstGeom prst="rect">
            <a:avLst/>
          </a:prstGeom>
          <a:noFill/>
          <a:ln>
            <a:noFill/>
          </a:ln>
        </p:spPr>
        <p:txBody>
          <a:bodyPr spcFirstLastPara="1" wrap="square" lIns="91425" tIns="45700" rIns="91425" bIns="45700" anchor="t" anchorCtr="0">
            <a:normAutofit fontScale="85000" lnSpcReduction="20000"/>
          </a:bodyPr>
          <a:lstStyle/>
          <a:p>
            <a:endParaRPr lang="en-US" dirty="0" smtClean="0">
              <a:latin typeface="Calibri"/>
              <a:ea typeface="Calibri"/>
              <a:cs typeface="Calibri"/>
              <a:sym typeface="Calibri"/>
            </a:endParaRPr>
          </a:p>
          <a:p>
            <a:r>
              <a:rPr lang="en-US" dirty="0">
                <a:latin typeface="Calibri"/>
                <a:ea typeface="Calibri"/>
                <a:cs typeface="Calibri"/>
                <a:sym typeface="Calibri"/>
              </a:rPr>
              <a:t> </a:t>
            </a:r>
            <a:r>
              <a:rPr lang="en-GB" b="1" dirty="0"/>
              <a:t>LOWER KEY STAGE 2</a:t>
            </a:r>
            <a:endParaRPr lang="en-GB" dirty="0"/>
          </a:p>
          <a:p>
            <a:pPr algn="l"/>
            <a:r>
              <a:rPr lang="en-GB" dirty="0" smtClean="0"/>
              <a:t>	As </a:t>
            </a:r>
            <a:r>
              <a:rPr lang="en-GB" dirty="0"/>
              <a:t>pupils begin KS2, </a:t>
            </a:r>
            <a:r>
              <a:rPr lang="en-GB" b="1" dirty="0"/>
              <a:t>Fieldwork and map skills</a:t>
            </a:r>
            <a:r>
              <a:rPr lang="en-GB" dirty="0"/>
              <a:t> are revisited with the </a:t>
            </a:r>
            <a:r>
              <a:rPr lang="en-GB" dirty="0" err="1"/>
              <a:t>intercardinal</a:t>
            </a:r>
            <a:r>
              <a:rPr lang="en-GB" dirty="0"/>
              <a:t> points of a compass points being introduced to elaborate on the knowledge pupils already have around cardinal points. This substantive and disciplinary knowledge is utilised to support a study of the UK, focusing on regions, counties, landmarks and topography. This study demands analysis and pattern seeking to identify the </a:t>
            </a:r>
            <a:r>
              <a:rPr lang="en-GB" b="1" dirty="0"/>
              <a:t>Features of the UK</a:t>
            </a:r>
            <a:r>
              <a:rPr lang="en-GB" dirty="0"/>
              <a:t>. Further retrieval studies are designed to support conceptual fluency around physical and human features. Cause and effect are also developed through geographical reasoning. An example of this is the interrelationship between physical terrain of the northern regions of the UK and the lower lands of East Anglia, that are covered in glacial deposits.</a:t>
            </a:r>
          </a:p>
          <a:p>
            <a:pPr algn="l"/>
            <a:r>
              <a:rPr lang="en-GB" dirty="0"/>
              <a:t> </a:t>
            </a:r>
          </a:p>
          <a:p>
            <a:pPr algn="l"/>
            <a:r>
              <a:rPr lang="en-GB" dirty="0" smtClean="0"/>
              <a:t>	Pupils </a:t>
            </a:r>
            <a:r>
              <a:rPr lang="en-GB" dirty="0"/>
              <a:t>elaborate and expand their understanding of human and physical features and apply it to the study of </a:t>
            </a:r>
            <a:r>
              <a:rPr lang="en-GB" b="1" dirty="0"/>
              <a:t>Rivers</a:t>
            </a:r>
            <a:r>
              <a:rPr lang="en-GB" dirty="0"/>
              <a:t>. </a:t>
            </a:r>
          </a:p>
          <a:p>
            <a:pPr algn="l"/>
            <a:r>
              <a:rPr lang="en-GB" dirty="0" smtClean="0"/>
              <a:t>	To </a:t>
            </a:r>
            <a:r>
              <a:rPr lang="en-GB" dirty="0"/>
              <a:t>enable accurate location of places around the globe, pupils study absolute positioning or reference systems through </a:t>
            </a:r>
            <a:r>
              <a:rPr lang="en-GB" b="1" dirty="0"/>
              <a:t>Latitude and longitude</a:t>
            </a:r>
            <a:r>
              <a:rPr lang="en-GB" dirty="0"/>
              <a:t>. Substantive knowledge is acquired and used to apply their new understanding to mapping and locational skills. An in-depth understanding of latitude and longitude is used by pupils throughout KS2.</a:t>
            </a:r>
          </a:p>
          <a:p>
            <a:pPr algn="l"/>
            <a:r>
              <a:rPr lang="en-GB" dirty="0"/>
              <a:t> </a:t>
            </a:r>
          </a:p>
          <a:p>
            <a:pPr algn="l"/>
            <a:r>
              <a:rPr lang="en-GB" dirty="0" smtClean="0"/>
              <a:t>	Complementing </a:t>
            </a:r>
            <a:r>
              <a:rPr lang="en-GB" dirty="0"/>
              <a:t>studies on location and position is the focus on the </a:t>
            </a:r>
            <a:r>
              <a:rPr lang="en-GB" b="1" dirty="0"/>
              <a:t>Water cycle. </a:t>
            </a:r>
            <a:r>
              <a:rPr lang="en-GB" dirty="0"/>
              <a:t>It offers explanation and reason about physical processes as well as why certain biomes have specific features in specific global locations. Pupils study </a:t>
            </a:r>
            <a:r>
              <a:rPr lang="en-GB" b="1" dirty="0"/>
              <a:t>geographical patterns across the world</a:t>
            </a:r>
            <a:r>
              <a:rPr lang="en-GB" dirty="0"/>
              <a:t> using latitude of locations to explain why places are like they are. Further river studies revisit substantive knowledge and these are applied to the River Nile and the Amazon River as a precursor for future learning in other subjects. Further fieldwork and map skills are introduced to enrich pupils’ disciplinary knowledge of locations and places. Cultural awareness and diversity are taught specifically within learning modules. Examples include European studies, as well as studies of countries and people in Africa, and North and South America.</a:t>
            </a:r>
          </a:p>
          <a:p>
            <a:pPr marL="0" lvl="0" indent="0" algn="l" rtl="0">
              <a:lnSpc>
                <a:spcPct val="90000"/>
              </a:lnSpc>
              <a:spcBef>
                <a:spcPts val="0"/>
              </a:spcBef>
              <a:spcAft>
                <a:spcPts val="0"/>
              </a:spcAft>
              <a:buClr>
                <a:schemeClr val="dk1"/>
              </a:buClr>
              <a:buSzPct val="75000"/>
              <a:buNone/>
            </a:pPr>
            <a:endParaRPr sz="3200" dirty="0">
              <a:latin typeface="Calibri"/>
              <a:ea typeface="Calibri"/>
              <a:cs typeface="Calibri"/>
              <a:sym typeface="Calibri"/>
            </a:endParaRPr>
          </a:p>
          <a:p>
            <a:pPr marL="0" lvl="0" indent="0" algn="l" rtl="0">
              <a:lnSpc>
                <a:spcPct val="90000"/>
              </a:lnSpc>
              <a:spcBef>
                <a:spcPts val="0"/>
              </a:spcBef>
              <a:spcAft>
                <a:spcPts val="0"/>
              </a:spcAft>
              <a:buClr>
                <a:schemeClr val="dk1"/>
              </a:buClr>
              <a:buSzPct val="100000"/>
              <a:buNone/>
            </a:pPr>
            <a:endParaRPr sz="1800" dirty="0">
              <a:latin typeface="Calibri"/>
              <a:ea typeface="Calibri"/>
              <a:cs typeface="Calibri"/>
              <a:sym typeface="Calibri"/>
            </a:endParaRPr>
          </a:p>
        </p:txBody>
      </p:sp>
      <p:sp>
        <p:nvSpPr>
          <p:cNvPr id="137" name="Google Shape;137;p1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38" name="Google Shape;138;p1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40" name="Google Shape;140;p18"/>
          <p:cNvPicPr preferRelativeResize="0"/>
          <p:nvPr/>
        </p:nvPicPr>
        <p:blipFill rotWithShape="1">
          <a:blip r:embed="rId3">
            <a:alphaModFix/>
          </a:blip>
          <a:srcRect/>
          <a:stretch/>
        </p:blipFill>
        <p:spPr>
          <a:xfrm>
            <a:off x="301921" y="17958"/>
            <a:ext cx="1548513" cy="2030562"/>
          </a:xfrm>
          <a:prstGeom prst="rect">
            <a:avLst/>
          </a:prstGeom>
          <a:noFill/>
          <a:ln>
            <a:noFill/>
          </a:ln>
        </p:spPr>
      </p:pic>
    </p:spTree>
    <p:extLst>
      <p:ext uri="{BB962C8B-B14F-4D97-AF65-F5344CB8AC3E}">
        <p14:creationId xmlns:p14="http://schemas.microsoft.com/office/powerpoint/2010/main" val="182937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6" name="Google Shape;146;p19"/>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47" name="Google Shape;147;p19"/>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49" name="Google Shape;149;p19"/>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2" name="Subtitle 1"/>
          <p:cNvSpPr>
            <a:spLocks noGrp="1"/>
          </p:cNvSpPr>
          <p:nvPr>
            <p:ph type="subTitle" idx="1"/>
          </p:nvPr>
        </p:nvSpPr>
        <p:spPr/>
        <p:txBody>
          <a:bodyPr/>
          <a:lstStyle/>
          <a:p>
            <a:endParaRPr lang="en-GB"/>
          </a:p>
        </p:txBody>
      </p:sp>
      <p:sp>
        <p:nvSpPr>
          <p:cNvPr id="3" name="Rectangle 2"/>
          <p:cNvSpPr/>
          <p:nvPr/>
        </p:nvSpPr>
        <p:spPr>
          <a:xfrm>
            <a:off x="2228553" y="190159"/>
            <a:ext cx="9604682" cy="6524863"/>
          </a:xfrm>
          <a:prstGeom prst="rect">
            <a:avLst/>
          </a:prstGeom>
        </p:spPr>
        <p:txBody>
          <a:bodyPr wrap="square">
            <a:spAutoFit/>
          </a:bodyPr>
          <a:lstStyle/>
          <a:p>
            <a:r>
              <a:rPr lang="en-GB" sz="1800" b="1" u="sng" dirty="0" smtClean="0">
                <a:latin typeface="Avenir Book"/>
                <a:ea typeface="Times New Roman" panose="02020603050405020304" pitchFamily="18" charset="0"/>
                <a:cs typeface="Calibri" panose="020F0502020204030204" pitchFamily="34" charset="0"/>
              </a:rPr>
              <a:t>Upper Key Stage 2</a:t>
            </a:r>
          </a:p>
          <a:p>
            <a:r>
              <a:rPr lang="en-GB" sz="1500" dirty="0" smtClean="0">
                <a:latin typeface="Avenir Book"/>
                <a:ea typeface="Times New Roman" panose="02020603050405020304" pitchFamily="18" charset="0"/>
                <a:cs typeface="Calibri" panose="020F0502020204030204" pitchFamily="34" charset="0"/>
              </a:rPr>
              <a:t>The </a:t>
            </a:r>
            <a:r>
              <a:rPr lang="en-GB" sz="1500" dirty="0">
                <a:latin typeface="Avenir Book"/>
                <a:ea typeface="Times New Roman" panose="02020603050405020304" pitchFamily="18" charset="0"/>
                <a:cs typeface="Calibri" panose="020F0502020204030204" pitchFamily="34" charset="0"/>
              </a:rPr>
              <a:t>study of </a:t>
            </a:r>
            <a:r>
              <a:rPr lang="en-GB" sz="1500" b="1" dirty="0">
                <a:latin typeface="Avenir Book"/>
                <a:ea typeface="Times New Roman" panose="02020603050405020304" pitchFamily="18" charset="0"/>
                <a:cs typeface="Calibri" panose="020F0502020204030204" pitchFamily="34" charset="0"/>
              </a:rPr>
              <a:t>Biomes and Environmental regions</a:t>
            </a:r>
            <a:r>
              <a:rPr lang="en-GB" sz="1500" dirty="0">
                <a:latin typeface="Avenir Book"/>
                <a:ea typeface="Times New Roman" panose="02020603050405020304" pitchFamily="18" charset="0"/>
                <a:cs typeface="Calibri" panose="020F0502020204030204" pitchFamily="34" charset="0"/>
              </a:rPr>
              <a:t> builds upon world locations, latitude and longitude studies. </a:t>
            </a:r>
            <a:r>
              <a:rPr lang="en-GB" sz="1500" b="1" dirty="0">
                <a:latin typeface="Avenir Book"/>
                <a:ea typeface="Times New Roman" panose="02020603050405020304" pitchFamily="18" charset="0"/>
                <a:cs typeface="Calibri" panose="020F0502020204030204" pitchFamily="34" charset="0"/>
              </a:rPr>
              <a:t>World countries and major cities</a:t>
            </a:r>
            <a:r>
              <a:rPr lang="en-GB" sz="1500" dirty="0">
                <a:latin typeface="Avenir Book"/>
                <a:ea typeface="Times New Roman" panose="02020603050405020304" pitchFamily="18" charset="0"/>
                <a:cs typeface="Calibri" panose="020F0502020204030204" pitchFamily="34" charset="0"/>
              </a:rPr>
              <a:t> are located, identified and remembered through deliberate and retrieval practice, such as low stakes quizzing and Two things.</a:t>
            </a:r>
            <a:endParaRPr lang="en-GB" sz="1500" dirty="0">
              <a:latin typeface="Times New Roman" panose="02020603050405020304" pitchFamily="18" charset="0"/>
              <a:ea typeface="Times New Roman" panose="02020603050405020304" pitchFamily="18" charset="0"/>
            </a:endParaRPr>
          </a:p>
          <a:p>
            <a:r>
              <a:rPr lang="en-GB" sz="1500" dirty="0">
                <a:latin typeface="Avenir Book"/>
                <a:ea typeface="Times New Roman" panose="02020603050405020304" pitchFamily="18" charset="0"/>
                <a:cs typeface="Calibri" panose="020F0502020204030204" pitchFamily="34" charset="0"/>
              </a:rPr>
              <a:t> </a:t>
            </a:r>
            <a:endParaRPr lang="en-GB" sz="1500" dirty="0">
              <a:latin typeface="Times New Roman" panose="02020603050405020304" pitchFamily="18" charset="0"/>
              <a:ea typeface="Times New Roman" panose="02020603050405020304" pitchFamily="18" charset="0"/>
            </a:endParaRPr>
          </a:p>
          <a:p>
            <a:r>
              <a:rPr lang="en-GB" sz="1500" dirty="0">
                <a:latin typeface="Avenir Book"/>
                <a:ea typeface="Times New Roman" panose="02020603050405020304" pitchFamily="18" charset="0"/>
                <a:cs typeface="Calibri" panose="020F0502020204030204" pitchFamily="34" charset="0"/>
              </a:rPr>
              <a:t>In upper KS2, the study of </a:t>
            </a:r>
            <a:r>
              <a:rPr lang="en-GB" sz="1500" b="1" dirty="0">
                <a:latin typeface="Avenir Book"/>
                <a:ea typeface="Times New Roman" panose="02020603050405020304" pitchFamily="18" charset="0"/>
                <a:cs typeface="Calibri" panose="020F0502020204030204" pitchFamily="34" charset="0"/>
              </a:rPr>
              <a:t>4 and 6 figure grid references</a:t>
            </a:r>
            <a:r>
              <a:rPr lang="en-GB" sz="1500" dirty="0">
                <a:latin typeface="Avenir Book"/>
                <a:ea typeface="Times New Roman" panose="02020603050405020304" pitchFamily="18" charset="0"/>
                <a:cs typeface="Calibri" panose="020F0502020204030204" pitchFamily="34" charset="0"/>
              </a:rPr>
              <a:t> supports prior learning of reference systems and brings an increased accuracy to mapping and fieldwork skills. Again, this knowledge is designed to be interrelated and connected to the retrieval study of biomes and environmental regions. </a:t>
            </a:r>
            <a:r>
              <a:rPr lang="en-GB" sz="1500" b="1" dirty="0">
                <a:latin typeface="Avenir Book"/>
                <a:ea typeface="Times New Roman" panose="02020603050405020304" pitchFamily="18" charset="0"/>
                <a:cs typeface="Calibri" panose="020F0502020204030204" pitchFamily="34" charset="0"/>
              </a:rPr>
              <a:t>More advanced mapping skills</a:t>
            </a:r>
            <a:r>
              <a:rPr lang="en-GB" sz="1500" dirty="0">
                <a:latin typeface="Avenir Book"/>
                <a:ea typeface="Times New Roman" panose="02020603050405020304" pitchFamily="18" charset="0"/>
                <a:cs typeface="Calibri" panose="020F0502020204030204" pitchFamily="34" charset="0"/>
              </a:rPr>
              <a:t> using OS maps are studied and applied, with pupils using the accumulation of knowledge skilfully to analyse distribution and relationships. Route finding and decoding information through maps offers challenge through increasingly complex orienteering and mapping tasks.</a:t>
            </a:r>
            <a:endParaRPr lang="en-GB" sz="1500" dirty="0">
              <a:latin typeface="Times New Roman" panose="02020603050405020304" pitchFamily="18" charset="0"/>
              <a:ea typeface="Times New Roman" panose="02020603050405020304" pitchFamily="18" charset="0"/>
            </a:endParaRPr>
          </a:p>
          <a:p>
            <a:r>
              <a:rPr lang="en-GB" sz="1500" dirty="0">
                <a:latin typeface="Avenir Book"/>
                <a:ea typeface="Times New Roman" panose="02020603050405020304" pitchFamily="18" charset="0"/>
                <a:cs typeface="Calibri" panose="020F0502020204030204" pitchFamily="34" charset="0"/>
              </a:rPr>
              <a:t> </a:t>
            </a:r>
            <a:endParaRPr lang="en-GB" sz="1500" dirty="0">
              <a:latin typeface="Times New Roman" panose="02020603050405020304" pitchFamily="18" charset="0"/>
              <a:ea typeface="Times New Roman" panose="02020603050405020304" pitchFamily="18" charset="0"/>
            </a:endParaRPr>
          </a:p>
          <a:p>
            <a:r>
              <a:rPr lang="en-GB" sz="1500" dirty="0">
                <a:latin typeface="Avenir Book"/>
                <a:ea typeface="Times New Roman" panose="02020603050405020304" pitchFamily="18" charset="0"/>
                <a:cs typeface="Calibri" panose="020F0502020204030204" pitchFamily="34" charset="0"/>
              </a:rPr>
              <a:t>Pupils take part in </a:t>
            </a:r>
            <a:r>
              <a:rPr lang="en-GB" sz="1500" b="1" dirty="0">
                <a:latin typeface="Avenir Book"/>
                <a:ea typeface="Times New Roman" panose="02020603050405020304" pitchFamily="18" charset="0"/>
                <a:cs typeface="Calibri" panose="020F0502020204030204" pitchFamily="34" charset="0"/>
              </a:rPr>
              <a:t>geographical analysis using patterns and comparison of both human and physical processes as well as the features present in chosen locations</a:t>
            </a:r>
            <a:r>
              <a:rPr lang="en-GB" sz="1500" dirty="0">
                <a:latin typeface="Avenir Book"/>
                <a:ea typeface="Times New Roman" panose="02020603050405020304" pitchFamily="18" charset="0"/>
                <a:cs typeface="Calibri" panose="020F0502020204030204" pitchFamily="34" charset="0"/>
              </a:rPr>
              <a:t>. This abstract concept is made concrete through studying and comparing the Lake District, </a:t>
            </a:r>
            <a:r>
              <a:rPr lang="en-GB" sz="1500" dirty="0" err="1">
                <a:latin typeface="Avenir Book"/>
                <a:ea typeface="Times New Roman" panose="02020603050405020304" pitchFamily="18" charset="0"/>
                <a:cs typeface="Calibri" panose="020F0502020204030204" pitchFamily="34" charset="0"/>
              </a:rPr>
              <a:t>Tatra</a:t>
            </a:r>
            <a:r>
              <a:rPr lang="en-GB" sz="1500" dirty="0">
                <a:latin typeface="Avenir Book"/>
                <a:ea typeface="Times New Roman" panose="02020603050405020304" pitchFamily="18" charset="0"/>
                <a:cs typeface="Calibri" panose="020F0502020204030204" pitchFamily="34" charset="0"/>
              </a:rPr>
              <a:t> mountains of Poland and the Blue mountains of Jamaica. Physical processes such as orogeny and glaciation are acquired to explain significant change over long periods of time. The concept of physical process is revisited through a study of </a:t>
            </a:r>
            <a:r>
              <a:rPr lang="en-GB" sz="1500" b="1" dirty="0">
                <a:latin typeface="Avenir Book"/>
                <a:ea typeface="Times New Roman" panose="02020603050405020304" pitchFamily="18" charset="0"/>
                <a:cs typeface="Calibri" panose="020F0502020204030204" pitchFamily="34" charset="0"/>
              </a:rPr>
              <a:t>Earthquakes, mountains and volcanoes</a:t>
            </a:r>
            <a:r>
              <a:rPr lang="en-GB" sz="1500" dirty="0">
                <a:latin typeface="Avenir Book"/>
                <a:ea typeface="Times New Roman" panose="02020603050405020304" pitchFamily="18" charset="0"/>
                <a:cs typeface="Calibri" panose="020F0502020204030204" pitchFamily="34" charset="0"/>
              </a:rPr>
              <a:t>. This depth study allows pupils the opportunity to have a more sophisticated knowledge of physical processes and make connections about how the environment has been shaped, as a result.</a:t>
            </a:r>
            <a:endParaRPr lang="en-GB" sz="1500" dirty="0">
              <a:latin typeface="Times New Roman" panose="02020603050405020304" pitchFamily="18" charset="0"/>
              <a:ea typeface="Times New Roman" panose="02020603050405020304" pitchFamily="18" charset="0"/>
            </a:endParaRPr>
          </a:p>
          <a:p>
            <a:r>
              <a:rPr lang="en-GB" sz="1500" dirty="0">
                <a:latin typeface="Avenir Book"/>
                <a:ea typeface="Times New Roman" panose="02020603050405020304" pitchFamily="18" charset="0"/>
                <a:cs typeface="Calibri" panose="020F0502020204030204" pitchFamily="34" charset="0"/>
              </a:rPr>
              <a:t> </a:t>
            </a:r>
            <a:endParaRPr lang="en-GB" sz="1500" dirty="0">
              <a:latin typeface="Times New Roman" panose="02020603050405020304" pitchFamily="18" charset="0"/>
              <a:ea typeface="Times New Roman" panose="02020603050405020304" pitchFamily="18" charset="0"/>
            </a:endParaRPr>
          </a:p>
          <a:p>
            <a:r>
              <a:rPr lang="en-GB" sz="1500" b="1" dirty="0">
                <a:latin typeface="Avenir Book"/>
                <a:ea typeface="Times New Roman" panose="02020603050405020304" pitchFamily="18" charset="0"/>
                <a:cs typeface="Calibri" panose="020F0502020204030204" pitchFamily="34" charset="0"/>
              </a:rPr>
              <a:t>Settlement, trade and economic</a:t>
            </a:r>
            <a:r>
              <a:rPr lang="en-GB" sz="1500" dirty="0">
                <a:latin typeface="Avenir Book"/>
                <a:ea typeface="Times New Roman" panose="02020603050405020304" pitchFamily="18" charset="0"/>
                <a:cs typeface="Calibri" panose="020F0502020204030204" pitchFamily="34" charset="0"/>
              </a:rPr>
              <a:t> activities are the focus of a study that draws upon the </a:t>
            </a:r>
            <a:r>
              <a:rPr lang="en-GB" sz="1500" dirty="0" err="1">
                <a:latin typeface="Avenir Book"/>
                <a:ea typeface="Times New Roman" panose="02020603050405020304" pitchFamily="18" charset="0"/>
                <a:cs typeface="Calibri" panose="020F0502020204030204" pitchFamily="34" charset="0"/>
              </a:rPr>
              <a:t>Windrush</a:t>
            </a:r>
            <a:r>
              <a:rPr lang="en-GB" sz="1500" dirty="0">
                <a:latin typeface="Avenir Book"/>
                <a:ea typeface="Times New Roman" panose="02020603050405020304" pitchFamily="18" charset="0"/>
                <a:cs typeface="Calibri" panose="020F0502020204030204" pitchFamily="34" charset="0"/>
              </a:rPr>
              <a:t> generation module in CUSP History. This develops an increasing knowledge about migration and the factors that push people away or draw people towards settlements. Within these studies, pupils make relational connections between settlements and physical or human features. Settlements such as ports or major world cities are studied to explain the reasons why certain places are populated and why. Disciplinary knowledge supports pupils to reason and explain the effect of change on a place, drawing on prior substantive knowledge they can retrieve and reuse.</a:t>
            </a:r>
            <a:endParaRPr lang="en-GB" sz="1500" dirty="0">
              <a:latin typeface="Times New Roman" panose="02020603050405020304" pitchFamily="18" charset="0"/>
              <a:ea typeface="Times New Roman" panose="02020603050405020304" pitchFamily="18" charset="0"/>
            </a:endParaRPr>
          </a:p>
          <a:p>
            <a:r>
              <a:rPr lang="en-GB" dirty="0">
                <a:latin typeface="Avenir Book"/>
                <a:ea typeface="Times New Roman" panose="02020603050405020304" pitchFamily="18" charset="0"/>
                <a:cs typeface="Calibri" panose="020F0502020204030204" pitchFamily="34" charset="0"/>
              </a:rPr>
              <a:t> </a:t>
            </a:r>
            <a:endParaRPr lang="en-GB"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054580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23"/>
          <p:cNvSpPr/>
          <p:nvPr/>
        </p:nvSpPr>
        <p:spPr>
          <a:xfrm>
            <a:off x="2360762" y="800819"/>
            <a:ext cx="1222074" cy="92015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 name="Google Shape;190;p23"/>
          <p:cNvSpPr/>
          <p:nvPr/>
        </p:nvSpPr>
        <p:spPr>
          <a:xfrm>
            <a:off x="5725063" y="570780"/>
            <a:ext cx="2631055" cy="690113"/>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1" name="Google Shape;191;p23"/>
          <p:cNvSpPr txBox="1"/>
          <p:nvPr/>
        </p:nvSpPr>
        <p:spPr>
          <a:xfrm>
            <a:off x="2360762" y="217179"/>
            <a:ext cx="95967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Content and sequence - </a:t>
            </a:r>
            <a:r>
              <a:rPr lang="en-US" sz="2800">
                <a:solidFill>
                  <a:schemeClr val="dk1"/>
                </a:solidFill>
                <a:latin typeface="Calibri"/>
                <a:ea typeface="Calibri"/>
                <a:cs typeface="Calibri"/>
                <a:sym typeface="Calibri"/>
              </a:rPr>
              <a:t>EYFS to Key Stage 1</a:t>
            </a:r>
            <a:endParaRPr/>
          </a:p>
        </p:txBody>
      </p:sp>
      <p:sp>
        <p:nvSpPr>
          <p:cNvPr id="192" name="Google Shape;192;p23"/>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3" name="Google Shape;193;p23"/>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94" name="Google Shape;194;p23"/>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506897" y="1614494"/>
            <a:ext cx="8978800" cy="3022820"/>
          </a:xfrm>
          <a:prstGeom prst="rect">
            <a:avLst/>
          </a:prstGeom>
        </p:spPr>
      </p:pic>
    </p:spTree>
    <p:extLst>
      <p:ext uri="{BB962C8B-B14F-4D97-AF65-F5344CB8AC3E}">
        <p14:creationId xmlns:p14="http://schemas.microsoft.com/office/powerpoint/2010/main" val="3822446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4"/>
          <p:cNvSpPr txBox="1">
            <a:spLocks noGrp="1"/>
          </p:cNvSpPr>
          <p:nvPr>
            <p:ph type="ctrTitle"/>
          </p:nvPr>
        </p:nvSpPr>
        <p:spPr>
          <a:xfrm>
            <a:off x="2588756"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1</a:t>
            </a:r>
            <a:endParaRPr sz="4000">
              <a:latin typeface="Calibri"/>
              <a:ea typeface="Calibri"/>
              <a:cs typeface="Calibri"/>
              <a:sym typeface="Calibri"/>
            </a:endParaRPr>
          </a:p>
        </p:txBody>
      </p:sp>
      <p:sp>
        <p:nvSpPr>
          <p:cNvPr id="204" name="Google Shape;204;p24"/>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05" name="Google Shape;205;p24"/>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07" name="Google Shape;207;p24"/>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3" name="Rectangle 1"/>
          <p:cNvSpPr>
            <a:spLocks noChangeArrowheads="1"/>
          </p:cNvSpPr>
          <p:nvPr/>
        </p:nvSpPr>
        <p:spPr bwMode="auto">
          <a:xfrm>
            <a:off x="2430879" y="908689"/>
            <a:ext cx="13496766" cy="907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Avenir Book"/>
                <a:ea typeface="Times New Roman" panose="02020603050405020304" pitchFamily="18" charset="0"/>
              </a:rPr>
              <a:t>CUSP geography Progression Tables</a:t>
            </a: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dirty="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4" name="Picture 3"/>
          <p:cNvPicPr>
            <a:picLocks noChangeAspect="1"/>
          </p:cNvPicPr>
          <p:nvPr/>
        </p:nvPicPr>
        <p:blipFill>
          <a:blip r:embed="rId4"/>
          <a:stretch>
            <a:fillRect/>
          </a:stretch>
        </p:blipFill>
        <p:spPr>
          <a:xfrm>
            <a:off x="2173279" y="1584854"/>
            <a:ext cx="10018722" cy="4467225"/>
          </a:xfrm>
          <a:prstGeom prst="rect">
            <a:avLst/>
          </a:prstGeom>
        </p:spPr>
      </p:pic>
    </p:spTree>
    <p:extLst>
      <p:ext uri="{BB962C8B-B14F-4D97-AF65-F5344CB8AC3E}">
        <p14:creationId xmlns:p14="http://schemas.microsoft.com/office/powerpoint/2010/main" val="2887878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4"/>
          <p:cNvSpPr txBox="1">
            <a:spLocks noGrp="1"/>
          </p:cNvSpPr>
          <p:nvPr>
            <p:ph type="ctrTitle"/>
          </p:nvPr>
        </p:nvSpPr>
        <p:spPr>
          <a:xfrm>
            <a:off x="2588756"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1 cont.</a:t>
            </a:r>
            <a:endParaRPr sz="4000" dirty="0">
              <a:latin typeface="Calibri"/>
              <a:ea typeface="Calibri"/>
              <a:cs typeface="Calibri"/>
              <a:sym typeface="Calibri"/>
            </a:endParaRPr>
          </a:p>
        </p:txBody>
      </p:sp>
      <p:sp>
        <p:nvSpPr>
          <p:cNvPr id="204" name="Google Shape;204;p24"/>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05" name="Google Shape;205;p24"/>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07" name="Google Shape;207;p24"/>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3" name="Rectangle 1"/>
          <p:cNvSpPr>
            <a:spLocks noChangeArrowheads="1"/>
          </p:cNvSpPr>
          <p:nvPr/>
        </p:nvSpPr>
        <p:spPr bwMode="auto">
          <a:xfrm>
            <a:off x="2430879" y="1001022"/>
            <a:ext cx="13496766"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Avenir Book"/>
                <a:ea typeface="Times New Roman" panose="02020603050405020304" pitchFamily="18" charset="0"/>
              </a:rPr>
              <a:t>CUSP geography Progression Tables</a:t>
            </a: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2" name="Picture 1"/>
          <p:cNvPicPr>
            <a:picLocks noChangeAspect="1"/>
          </p:cNvPicPr>
          <p:nvPr/>
        </p:nvPicPr>
        <p:blipFill>
          <a:blip r:embed="rId4"/>
          <a:stretch>
            <a:fillRect/>
          </a:stretch>
        </p:blipFill>
        <p:spPr>
          <a:xfrm>
            <a:off x="2511122" y="1216175"/>
            <a:ext cx="8525432" cy="5265307"/>
          </a:xfrm>
          <a:prstGeom prst="rect">
            <a:avLst/>
          </a:prstGeom>
        </p:spPr>
      </p:pic>
    </p:spTree>
    <p:extLst>
      <p:ext uri="{BB962C8B-B14F-4D97-AF65-F5344CB8AC3E}">
        <p14:creationId xmlns:p14="http://schemas.microsoft.com/office/powerpoint/2010/main" val="12962430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5"/>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1 cont.</a:t>
            </a:r>
            <a:endParaRPr sz="4000" dirty="0">
              <a:latin typeface="Calibri"/>
              <a:ea typeface="Calibri"/>
              <a:cs typeface="Calibri"/>
              <a:sym typeface="Calibri"/>
            </a:endParaRPr>
          </a:p>
        </p:txBody>
      </p:sp>
      <p:sp>
        <p:nvSpPr>
          <p:cNvPr id="214" name="Google Shape;214;p2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5" name="Google Shape;215;p2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17" name="Google Shape;217;p25"/>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4" name="Rectangle 1"/>
          <p:cNvSpPr>
            <a:spLocks noChangeArrowheads="1"/>
          </p:cNvSpPr>
          <p:nvPr/>
        </p:nvSpPr>
        <p:spPr bwMode="auto">
          <a:xfrm>
            <a:off x="2207804" y="2794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2"/>
          <p:cNvSpPr>
            <a:spLocks noChangeArrowheads="1"/>
          </p:cNvSpPr>
          <p:nvPr/>
        </p:nvSpPr>
        <p:spPr bwMode="auto">
          <a:xfrm>
            <a:off x="234632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 name="Picture 1"/>
          <p:cNvPicPr>
            <a:picLocks noChangeAspect="1"/>
          </p:cNvPicPr>
          <p:nvPr/>
        </p:nvPicPr>
        <p:blipFill>
          <a:blip r:embed="rId4"/>
          <a:stretch>
            <a:fillRect/>
          </a:stretch>
        </p:blipFill>
        <p:spPr>
          <a:xfrm>
            <a:off x="2455847" y="905784"/>
            <a:ext cx="9403415" cy="5297911"/>
          </a:xfrm>
          <a:prstGeom prst="rect">
            <a:avLst/>
          </a:prstGeom>
        </p:spPr>
      </p:pic>
    </p:spTree>
    <p:extLst>
      <p:ext uri="{BB962C8B-B14F-4D97-AF65-F5344CB8AC3E}">
        <p14:creationId xmlns:p14="http://schemas.microsoft.com/office/powerpoint/2010/main" val="3066504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5"/>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2</a:t>
            </a:r>
            <a:endParaRPr sz="4000">
              <a:latin typeface="Calibri"/>
              <a:ea typeface="Calibri"/>
              <a:cs typeface="Calibri"/>
              <a:sym typeface="Calibri"/>
            </a:endParaRPr>
          </a:p>
        </p:txBody>
      </p:sp>
      <p:sp>
        <p:nvSpPr>
          <p:cNvPr id="214" name="Google Shape;214;p2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5" name="Google Shape;215;p2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17" name="Google Shape;217;p25"/>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4" name="Rectangle 1"/>
          <p:cNvSpPr>
            <a:spLocks noChangeArrowheads="1"/>
          </p:cNvSpPr>
          <p:nvPr/>
        </p:nvSpPr>
        <p:spPr bwMode="auto">
          <a:xfrm>
            <a:off x="2207804" y="2794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2"/>
          <p:cNvSpPr>
            <a:spLocks noChangeArrowheads="1"/>
          </p:cNvSpPr>
          <p:nvPr/>
        </p:nvSpPr>
        <p:spPr bwMode="auto">
          <a:xfrm>
            <a:off x="234632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 name="Picture 1"/>
          <p:cNvPicPr>
            <a:picLocks noChangeAspect="1"/>
          </p:cNvPicPr>
          <p:nvPr/>
        </p:nvPicPr>
        <p:blipFill>
          <a:blip r:embed="rId4"/>
          <a:stretch>
            <a:fillRect/>
          </a:stretch>
        </p:blipFill>
        <p:spPr>
          <a:xfrm>
            <a:off x="2207632" y="1363436"/>
            <a:ext cx="9753882" cy="3691890"/>
          </a:xfrm>
          <a:prstGeom prst="rect">
            <a:avLst/>
          </a:prstGeom>
        </p:spPr>
      </p:pic>
    </p:spTree>
    <p:extLst>
      <p:ext uri="{BB962C8B-B14F-4D97-AF65-F5344CB8AC3E}">
        <p14:creationId xmlns:p14="http://schemas.microsoft.com/office/powerpoint/2010/main" val="716806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5"/>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2 cont.</a:t>
            </a:r>
            <a:endParaRPr sz="4000" dirty="0">
              <a:latin typeface="Calibri"/>
              <a:ea typeface="Calibri"/>
              <a:cs typeface="Calibri"/>
              <a:sym typeface="Calibri"/>
            </a:endParaRPr>
          </a:p>
        </p:txBody>
      </p:sp>
      <p:sp>
        <p:nvSpPr>
          <p:cNvPr id="214" name="Google Shape;214;p2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5" name="Google Shape;215;p2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17" name="Google Shape;217;p25"/>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4" name="Rectangle 1"/>
          <p:cNvSpPr>
            <a:spLocks noChangeArrowheads="1"/>
          </p:cNvSpPr>
          <p:nvPr/>
        </p:nvSpPr>
        <p:spPr bwMode="auto">
          <a:xfrm>
            <a:off x="2207804" y="2794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2"/>
          <p:cNvSpPr>
            <a:spLocks noChangeArrowheads="1"/>
          </p:cNvSpPr>
          <p:nvPr/>
        </p:nvSpPr>
        <p:spPr bwMode="auto">
          <a:xfrm>
            <a:off x="234632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1"/>
          <p:cNvSpPr>
            <a:spLocks noChangeArrowheads="1"/>
          </p:cNvSpPr>
          <p:nvPr/>
        </p:nvSpPr>
        <p:spPr bwMode="auto">
          <a:xfrm>
            <a:off x="2225441" y="473856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pic>
        <p:nvPicPr>
          <p:cNvPr id="2" name="Picture 1"/>
          <p:cNvPicPr>
            <a:picLocks noChangeAspect="1"/>
          </p:cNvPicPr>
          <p:nvPr/>
        </p:nvPicPr>
        <p:blipFill>
          <a:blip r:embed="rId4"/>
          <a:stretch>
            <a:fillRect/>
          </a:stretch>
        </p:blipFill>
        <p:spPr>
          <a:xfrm>
            <a:off x="2346325" y="1128587"/>
            <a:ext cx="9513934" cy="4801950"/>
          </a:xfrm>
          <a:prstGeom prst="rect">
            <a:avLst/>
          </a:prstGeom>
        </p:spPr>
      </p:pic>
    </p:spTree>
    <p:extLst>
      <p:ext uri="{BB962C8B-B14F-4D97-AF65-F5344CB8AC3E}">
        <p14:creationId xmlns:p14="http://schemas.microsoft.com/office/powerpoint/2010/main" val="6433288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5"/>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2 cont.</a:t>
            </a:r>
            <a:endParaRPr sz="4000" dirty="0">
              <a:latin typeface="Calibri"/>
              <a:ea typeface="Calibri"/>
              <a:cs typeface="Calibri"/>
              <a:sym typeface="Calibri"/>
            </a:endParaRPr>
          </a:p>
        </p:txBody>
      </p:sp>
      <p:sp>
        <p:nvSpPr>
          <p:cNvPr id="214" name="Google Shape;214;p2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5" name="Google Shape;215;p2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17" name="Google Shape;217;p25"/>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4" name="Rectangle 1"/>
          <p:cNvSpPr>
            <a:spLocks noChangeArrowheads="1"/>
          </p:cNvSpPr>
          <p:nvPr/>
        </p:nvSpPr>
        <p:spPr bwMode="auto">
          <a:xfrm>
            <a:off x="2207804" y="2794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2"/>
          <p:cNvSpPr>
            <a:spLocks noChangeArrowheads="1"/>
          </p:cNvSpPr>
          <p:nvPr/>
        </p:nvSpPr>
        <p:spPr bwMode="auto">
          <a:xfrm>
            <a:off x="234632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1"/>
          <p:cNvSpPr>
            <a:spLocks noChangeArrowheads="1"/>
          </p:cNvSpPr>
          <p:nvPr/>
        </p:nvSpPr>
        <p:spPr bwMode="auto">
          <a:xfrm>
            <a:off x="2225441" y="473856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pic>
        <p:nvPicPr>
          <p:cNvPr id="2" name="Picture 1"/>
          <p:cNvPicPr>
            <a:picLocks noChangeAspect="1"/>
          </p:cNvPicPr>
          <p:nvPr/>
        </p:nvPicPr>
        <p:blipFill>
          <a:blip r:embed="rId4"/>
          <a:stretch>
            <a:fillRect/>
          </a:stretch>
        </p:blipFill>
        <p:spPr>
          <a:xfrm>
            <a:off x="2393071" y="1087626"/>
            <a:ext cx="9596942" cy="3850134"/>
          </a:xfrm>
          <a:prstGeom prst="rect">
            <a:avLst/>
          </a:prstGeom>
        </p:spPr>
      </p:pic>
    </p:spTree>
    <p:extLst>
      <p:ext uri="{BB962C8B-B14F-4D97-AF65-F5344CB8AC3E}">
        <p14:creationId xmlns:p14="http://schemas.microsoft.com/office/powerpoint/2010/main" val="2829640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2 cont.</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393071" y="1733686"/>
            <a:ext cx="9587699" cy="2825251"/>
          </a:xfrm>
          <a:prstGeom prst="rect">
            <a:avLst/>
          </a:prstGeom>
        </p:spPr>
      </p:pic>
    </p:spTree>
    <p:extLst>
      <p:ext uri="{BB962C8B-B14F-4D97-AF65-F5344CB8AC3E}">
        <p14:creationId xmlns:p14="http://schemas.microsoft.com/office/powerpoint/2010/main" val="2571962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3 </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164080" y="1119527"/>
            <a:ext cx="9810782" cy="4618945"/>
          </a:xfrm>
          <a:prstGeom prst="rect">
            <a:avLst/>
          </a:prstGeom>
        </p:spPr>
      </p:pic>
    </p:spTree>
    <p:extLst>
      <p:ext uri="{BB962C8B-B14F-4D97-AF65-F5344CB8AC3E}">
        <p14:creationId xmlns:p14="http://schemas.microsoft.com/office/powerpoint/2010/main" val="2330148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3 cont.</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207632" y="1087625"/>
            <a:ext cx="9666308" cy="3523563"/>
          </a:xfrm>
          <a:prstGeom prst="rect">
            <a:avLst/>
          </a:prstGeom>
        </p:spPr>
      </p:pic>
    </p:spTree>
    <p:extLst>
      <p:ext uri="{BB962C8B-B14F-4D97-AF65-F5344CB8AC3E}">
        <p14:creationId xmlns:p14="http://schemas.microsoft.com/office/powerpoint/2010/main" val="31999035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3 cont.</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228553" y="908689"/>
            <a:ext cx="9770266" cy="4133574"/>
          </a:xfrm>
          <a:prstGeom prst="rect">
            <a:avLst/>
          </a:prstGeom>
        </p:spPr>
      </p:pic>
    </p:spTree>
    <p:extLst>
      <p:ext uri="{BB962C8B-B14F-4D97-AF65-F5344CB8AC3E}">
        <p14:creationId xmlns:p14="http://schemas.microsoft.com/office/powerpoint/2010/main" val="3129198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a:t>3</a:t>
            </a:r>
            <a:r>
              <a:rPr lang="en-US" sz="4000" b="1" dirty="0" smtClean="0"/>
              <a:t> cont.</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228553" y="908689"/>
            <a:ext cx="10196282" cy="4407894"/>
          </a:xfrm>
          <a:prstGeom prst="rect">
            <a:avLst/>
          </a:prstGeom>
        </p:spPr>
      </p:pic>
    </p:spTree>
    <p:extLst>
      <p:ext uri="{BB962C8B-B14F-4D97-AF65-F5344CB8AC3E}">
        <p14:creationId xmlns:p14="http://schemas.microsoft.com/office/powerpoint/2010/main" val="3886873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4 </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207632" y="1283970"/>
            <a:ext cx="9820275" cy="3009900"/>
          </a:xfrm>
          <a:prstGeom prst="rect">
            <a:avLst/>
          </a:prstGeom>
        </p:spPr>
      </p:pic>
    </p:spTree>
    <p:extLst>
      <p:ext uri="{BB962C8B-B14F-4D97-AF65-F5344CB8AC3E}">
        <p14:creationId xmlns:p14="http://schemas.microsoft.com/office/powerpoint/2010/main" val="39151220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4 </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3" name="Picture 2"/>
          <p:cNvPicPr>
            <a:picLocks noChangeAspect="1"/>
          </p:cNvPicPr>
          <p:nvPr/>
        </p:nvPicPr>
        <p:blipFill>
          <a:blip r:embed="rId4"/>
          <a:stretch>
            <a:fillRect/>
          </a:stretch>
        </p:blipFill>
        <p:spPr>
          <a:xfrm>
            <a:off x="2210200" y="1087626"/>
            <a:ext cx="9829800" cy="4124325"/>
          </a:xfrm>
          <a:prstGeom prst="rect">
            <a:avLst/>
          </a:prstGeom>
        </p:spPr>
      </p:pic>
    </p:spTree>
    <p:extLst>
      <p:ext uri="{BB962C8B-B14F-4D97-AF65-F5344CB8AC3E}">
        <p14:creationId xmlns:p14="http://schemas.microsoft.com/office/powerpoint/2010/main" val="22955910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4 </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330325" y="1250497"/>
            <a:ext cx="9648825" cy="3181350"/>
          </a:xfrm>
          <a:prstGeom prst="rect">
            <a:avLst/>
          </a:prstGeom>
        </p:spPr>
      </p:pic>
    </p:spTree>
    <p:extLst>
      <p:ext uri="{BB962C8B-B14F-4D97-AF65-F5344CB8AC3E}">
        <p14:creationId xmlns:p14="http://schemas.microsoft.com/office/powerpoint/2010/main" val="24036956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4 </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393071" y="1192530"/>
            <a:ext cx="9791700" cy="3009900"/>
          </a:xfrm>
          <a:prstGeom prst="rect">
            <a:avLst/>
          </a:prstGeom>
        </p:spPr>
      </p:pic>
    </p:spTree>
    <p:extLst>
      <p:ext uri="{BB962C8B-B14F-4D97-AF65-F5344CB8AC3E}">
        <p14:creationId xmlns:p14="http://schemas.microsoft.com/office/powerpoint/2010/main" val="36125175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4</a:t>
            </a:r>
            <a:r>
              <a:rPr lang="en-US" sz="4000" b="1" dirty="0" smtClean="0">
                <a:latin typeface="Calibri"/>
                <a:ea typeface="Calibri"/>
                <a:cs typeface="Calibri"/>
                <a:sym typeface="Calibri"/>
              </a:rPr>
              <a:t> cont.</a:t>
            </a:r>
            <a:endParaRPr sz="4000" dirty="0">
              <a:latin typeface="Calibri"/>
              <a:ea typeface="Calibri"/>
              <a:cs typeface="Calibri"/>
              <a:sym typeface="Calibri"/>
            </a:endParaRPr>
          </a:p>
        </p:txBody>
      </p:sp>
      <p:sp>
        <p:nvSpPr>
          <p:cNvPr id="244" name="Google Shape;244;p2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45" name="Google Shape;245;p2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47" name="Google Shape;247;p28"/>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228553" y="1087626"/>
            <a:ext cx="9686925" cy="3124200"/>
          </a:xfrm>
          <a:prstGeom prst="rect">
            <a:avLst/>
          </a:prstGeom>
        </p:spPr>
      </p:pic>
    </p:spTree>
    <p:extLst>
      <p:ext uri="{BB962C8B-B14F-4D97-AF65-F5344CB8AC3E}">
        <p14:creationId xmlns:p14="http://schemas.microsoft.com/office/powerpoint/2010/main" val="10391681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5</a:t>
            </a:r>
            <a:endParaRPr sz="4000" dirty="0">
              <a:latin typeface="Calibri"/>
              <a:ea typeface="Calibri"/>
              <a:cs typeface="Calibri"/>
              <a:sym typeface="Calibri"/>
            </a:endParaRPr>
          </a:p>
        </p:txBody>
      </p:sp>
      <p:sp>
        <p:nvSpPr>
          <p:cNvPr id="244" name="Google Shape;244;p2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45" name="Google Shape;245;p2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47" name="Google Shape;247;p28"/>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173278" y="908689"/>
            <a:ext cx="9939474" cy="3983487"/>
          </a:xfrm>
          <a:prstGeom prst="rect">
            <a:avLst/>
          </a:prstGeom>
        </p:spPr>
      </p:pic>
    </p:spTree>
    <p:extLst>
      <p:ext uri="{BB962C8B-B14F-4D97-AF65-F5344CB8AC3E}">
        <p14:creationId xmlns:p14="http://schemas.microsoft.com/office/powerpoint/2010/main" val="25607723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5 cont.</a:t>
            </a:r>
            <a:endParaRPr sz="4000" dirty="0">
              <a:latin typeface="Calibri"/>
              <a:ea typeface="Calibri"/>
              <a:cs typeface="Calibri"/>
              <a:sym typeface="Calibri"/>
            </a:endParaRPr>
          </a:p>
        </p:txBody>
      </p:sp>
      <p:sp>
        <p:nvSpPr>
          <p:cNvPr id="244" name="Google Shape;244;p2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45" name="Google Shape;245;p2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47" name="Google Shape;247;p28"/>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173278" y="1271315"/>
            <a:ext cx="9610725" cy="2695575"/>
          </a:xfrm>
          <a:prstGeom prst="rect">
            <a:avLst/>
          </a:prstGeom>
        </p:spPr>
      </p:pic>
    </p:spTree>
    <p:extLst>
      <p:ext uri="{BB962C8B-B14F-4D97-AF65-F5344CB8AC3E}">
        <p14:creationId xmlns:p14="http://schemas.microsoft.com/office/powerpoint/2010/main" val="24103696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5 cont.</a:t>
            </a:r>
            <a:endParaRPr sz="4000" dirty="0">
              <a:latin typeface="Calibri"/>
              <a:ea typeface="Calibri"/>
              <a:cs typeface="Calibri"/>
              <a:sym typeface="Calibri"/>
            </a:endParaRPr>
          </a:p>
        </p:txBody>
      </p:sp>
      <p:sp>
        <p:nvSpPr>
          <p:cNvPr id="244" name="Google Shape;244;p2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45" name="Google Shape;245;p2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47" name="Google Shape;247;p28"/>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228553" y="908689"/>
            <a:ext cx="9525000" cy="4152900"/>
          </a:xfrm>
          <a:prstGeom prst="rect">
            <a:avLst/>
          </a:prstGeom>
        </p:spPr>
      </p:pic>
    </p:spTree>
    <p:extLst>
      <p:ext uri="{BB962C8B-B14F-4D97-AF65-F5344CB8AC3E}">
        <p14:creationId xmlns:p14="http://schemas.microsoft.com/office/powerpoint/2010/main" val="18392873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5 cont.</a:t>
            </a:r>
            <a:endParaRPr sz="4000" dirty="0">
              <a:latin typeface="Calibri"/>
              <a:ea typeface="Calibri"/>
              <a:cs typeface="Calibri"/>
              <a:sym typeface="Calibri"/>
            </a:endParaRPr>
          </a:p>
        </p:txBody>
      </p:sp>
      <p:sp>
        <p:nvSpPr>
          <p:cNvPr id="244" name="Google Shape;244;p2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45" name="Google Shape;245;p2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47" name="Google Shape;247;p28"/>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188283" y="1087626"/>
            <a:ext cx="9685854" cy="2983977"/>
          </a:xfrm>
          <a:prstGeom prst="rect">
            <a:avLst/>
          </a:prstGeom>
        </p:spPr>
      </p:pic>
    </p:spTree>
    <p:extLst>
      <p:ext uri="{BB962C8B-B14F-4D97-AF65-F5344CB8AC3E}">
        <p14:creationId xmlns:p14="http://schemas.microsoft.com/office/powerpoint/2010/main" val="2828025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a:t>6</a:t>
            </a:r>
            <a:endParaRPr sz="4000" dirty="0">
              <a:latin typeface="Calibri"/>
              <a:ea typeface="Calibri"/>
              <a:cs typeface="Calibri"/>
              <a:sym typeface="Calibri"/>
            </a:endParaRPr>
          </a:p>
        </p:txBody>
      </p:sp>
      <p:sp>
        <p:nvSpPr>
          <p:cNvPr id="244" name="Google Shape;244;p2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45" name="Google Shape;245;p2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47" name="Google Shape;247;p28"/>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3" name="Picture 2"/>
          <p:cNvPicPr>
            <a:picLocks noChangeAspect="1"/>
          </p:cNvPicPr>
          <p:nvPr/>
        </p:nvPicPr>
        <p:blipFill>
          <a:blip r:embed="rId4"/>
          <a:stretch>
            <a:fillRect/>
          </a:stretch>
        </p:blipFill>
        <p:spPr>
          <a:xfrm>
            <a:off x="2455847" y="908689"/>
            <a:ext cx="9629775" cy="3857625"/>
          </a:xfrm>
          <a:prstGeom prst="rect">
            <a:avLst/>
          </a:prstGeom>
        </p:spPr>
      </p:pic>
    </p:spTree>
    <p:extLst>
      <p:ext uri="{BB962C8B-B14F-4D97-AF65-F5344CB8AC3E}">
        <p14:creationId xmlns:p14="http://schemas.microsoft.com/office/powerpoint/2010/main" val="20722357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9"/>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6 cont.</a:t>
            </a:r>
            <a:endParaRPr sz="4000" dirty="0">
              <a:latin typeface="Calibri"/>
              <a:ea typeface="Calibri"/>
              <a:cs typeface="Calibri"/>
              <a:sym typeface="Calibri"/>
            </a:endParaRPr>
          </a:p>
        </p:txBody>
      </p:sp>
      <p:sp>
        <p:nvSpPr>
          <p:cNvPr id="254" name="Google Shape;254;p29"/>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55" name="Google Shape;255;p29"/>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57" name="Google Shape;257;p29"/>
          <p:cNvPicPr preferRelativeResize="0"/>
          <p:nvPr/>
        </p:nvPicPr>
        <p:blipFill rotWithShape="1">
          <a:blip r:embed="rId3">
            <a:alphaModFix/>
          </a:blip>
          <a:srcRect/>
          <a:stretch/>
        </p:blipFill>
        <p:spPr>
          <a:xfrm>
            <a:off x="303490" y="6068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393071" y="1284922"/>
            <a:ext cx="9563100" cy="4105275"/>
          </a:xfrm>
          <a:prstGeom prst="rect">
            <a:avLst/>
          </a:prstGeom>
        </p:spPr>
      </p:pic>
    </p:spTree>
    <p:extLst>
      <p:ext uri="{BB962C8B-B14F-4D97-AF65-F5344CB8AC3E}">
        <p14:creationId xmlns:p14="http://schemas.microsoft.com/office/powerpoint/2010/main" val="5103857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9"/>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6</a:t>
            </a:r>
            <a:endParaRPr sz="4000">
              <a:latin typeface="Calibri"/>
              <a:ea typeface="Calibri"/>
              <a:cs typeface="Calibri"/>
              <a:sym typeface="Calibri"/>
            </a:endParaRPr>
          </a:p>
        </p:txBody>
      </p:sp>
      <p:sp>
        <p:nvSpPr>
          <p:cNvPr id="254" name="Google Shape;254;p29"/>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55" name="Google Shape;255;p29"/>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57" name="Google Shape;257;p29"/>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4" name="Rectangle 1"/>
          <p:cNvSpPr>
            <a:spLocks noChangeArrowheads="1"/>
          </p:cNvSpPr>
          <p:nvPr/>
        </p:nvSpPr>
        <p:spPr bwMode="auto">
          <a:xfrm>
            <a:off x="2455847" y="937698"/>
            <a:ext cx="12951058"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charset="0"/>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charset="0"/>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pic>
        <p:nvPicPr>
          <p:cNvPr id="2" name="Picture 1"/>
          <p:cNvPicPr>
            <a:picLocks noChangeAspect="1"/>
          </p:cNvPicPr>
          <p:nvPr/>
        </p:nvPicPr>
        <p:blipFill>
          <a:blip r:embed="rId4"/>
          <a:stretch>
            <a:fillRect/>
          </a:stretch>
        </p:blipFill>
        <p:spPr>
          <a:xfrm>
            <a:off x="2393071" y="1087626"/>
            <a:ext cx="9658350" cy="3048000"/>
          </a:xfrm>
          <a:prstGeom prst="rect">
            <a:avLst/>
          </a:prstGeom>
        </p:spPr>
      </p:pic>
    </p:spTree>
    <p:extLst>
      <p:ext uri="{BB962C8B-B14F-4D97-AF65-F5344CB8AC3E}">
        <p14:creationId xmlns:p14="http://schemas.microsoft.com/office/powerpoint/2010/main" val="31998187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2405</Words>
  <Application>Microsoft Office PowerPoint</Application>
  <PresentationFormat>Widescreen</PresentationFormat>
  <Paragraphs>129</Paragraphs>
  <Slides>33</Slides>
  <Notes>33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Avenir Book</vt:lpstr>
      <vt:lpstr>Calibri</vt:lpstr>
      <vt:lpstr>Calibri Light</vt:lpstr>
      <vt:lpstr>Oi</vt:lpstr>
      <vt:lpstr>Times New Roman</vt:lpstr>
      <vt:lpstr>Office Theme</vt:lpstr>
      <vt:lpstr>  </vt:lpstr>
      <vt:lpstr>Geography Why is geography important?</vt:lpstr>
      <vt:lpstr>Geography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Content and Sequence: Year 1</vt:lpstr>
      <vt:lpstr>Content and Sequence: Year 1 cont.</vt:lpstr>
      <vt:lpstr>Content and Sequence: Year 1 cont.</vt:lpstr>
      <vt:lpstr>Content and Sequence: Year 2</vt:lpstr>
      <vt:lpstr>Content and Sequence: Year 2 cont.</vt:lpstr>
      <vt:lpstr>Content and Sequence: Year 2 cont.</vt:lpstr>
      <vt:lpstr>Content and Sequence: Year 2 cont.</vt:lpstr>
      <vt:lpstr>Content and Sequence: Year 3 </vt:lpstr>
      <vt:lpstr>Content and Sequence: Year 3 cont.</vt:lpstr>
      <vt:lpstr>Content and Sequence: Year 3 cont.</vt:lpstr>
      <vt:lpstr>Content and Sequence: Year 3 cont.</vt:lpstr>
      <vt:lpstr>Content and Sequence: Year 4 </vt:lpstr>
      <vt:lpstr>Content and Sequence: Year 4 </vt:lpstr>
      <vt:lpstr>Content and Sequence: Year 4 </vt:lpstr>
      <vt:lpstr>Content and Sequence: Year 4 </vt:lpstr>
      <vt:lpstr>Content and Sequence: Year 4 cont.</vt:lpstr>
      <vt:lpstr>Content and Sequence: Year 5</vt:lpstr>
      <vt:lpstr>Content and Sequence: Year 5 cont.</vt:lpstr>
      <vt:lpstr>Content and Sequence: Year 5 cont.</vt:lpstr>
      <vt:lpstr>Content and Sequence: Year 5 cont.</vt:lpstr>
      <vt:lpstr>Content and Sequence: Year 6</vt:lpstr>
      <vt:lpstr>Content and Sequence: Year 6 cont.</vt:lpstr>
      <vt:lpstr>Content and Sequence: Year 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Holman</dc:creator>
  <cp:lastModifiedBy>Ian Holman</cp:lastModifiedBy>
  <cp:revision>2</cp:revision>
  <dcterms:created xsi:type="dcterms:W3CDTF">2024-12-10T15:08:53Z</dcterms:created>
  <dcterms:modified xsi:type="dcterms:W3CDTF">2026-02-23T16:27:07Z</dcterms:modified>
</cp:coreProperties>
</file>